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6"/>
  </p:notesMasterIdLst>
  <p:sldIdLst>
    <p:sldId id="315" r:id="rId2"/>
    <p:sldId id="317" r:id="rId3"/>
    <p:sldId id="316" r:id="rId4"/>
    <p:sldId id="318" r:id="rId5"/>
    <p:sldId id="323" r:id="rId6"/>
    <p:sldId id="321" r:id="rId7"/>
    <p:sldId id="324" r:id="rId8"/>
    <p:sldId id="322" r:id="rId9"/>
    <p:sldId id="325" r:id="rId10"/>
    <p:sldId id="326" r:id="rId11"/>
    <p:sldId id="347" r:id="rId12"/>
    <p:sldId id="327" r:id="rId13"/>
    <p:sldId id="348" r:id="rId14"/>
    <p:sldId id="329" r:id="rId15"/>
    <p:sldId id="332" r:id="rId16"/>
    <p:sldId id="333" r:id="rId17"/>
    <p:sldId id="349" r:id="rId18"/>
    <p:sldId id="334" r:id="rId19"/>
    <p:sldId id="330" r:id="rId20"/>
    <p:sldId id="341" r:id="rId21"/>
    <p:sldId id="342" r:id="rId22"/>
    <p:sldId id="339" r:id="rId23"/>
    <p:sldId id="340" r:id="rId24"/>
    <p:sldId id="343" r:id="rId25"/>
    <p:sldId id="472" r:id="rId26"/>
    <p:sldId id="344" r:id="rId27"/>
    <p:sldId id="345" r:id="rId28"/>
    <p:sldId id="346" r:id="rId29"/>
    <p:sldId id="350" r:id="rId30"/>
    <p:sldId id="354" r:id="rId31"/>
    <p:sldId id="355" r:id="rId32"/>
    <p:sldId id="357" r:id="rId33"/>
    <p:sldId id="358" r:id="rId34"/>
    <p:sldId id="359" r:id="rId35"/>
    <p:sldId id="360" r:id="rId36"/>
    <p:sldId id="478" r:id="rId37"/>
    <p:sldId id="477" r:id="rId38"/>
    <p:sldId id="479" r:id="rId39"/>
    <p:sldId id="362" r:id="rId40"/>
    <p:sldId id="363" r:id="rId41"/>
    <p:sldId id="364" r:id="rId42"/>
    <p:sldId id="365" r:id="rId43"/>
    <p:sldId id="366" r:id="rId44"/>
    <p:sldId id="368" r:id="rId45"/>
    <p:sldId id="369" r:id="rId46"/>
    <p:sldId id="370" r:id="rId47"/>
    <p:sldId id="373" r:id="rId48"/>
    <p:sldId id="372" r:id="rId49"/>
    <p:sldId id="374" r:id="rId50"/>
    <p:sldId id="375" r:id="rId51"/>
    <p:sldId id="392" r:id="rId52"/>
    <p:sldId id="473" r:id="rId53"/>
    <p:sldId id="474" r:id="rId54"/>
    <p:sldId id="377" r:id="rId55"/>
    <p:sldId id="378" r:id="rId56"/>
    <p:sldId id="379" r:id="rId57"/>
    <p:sldId id="381" r:id="rId58"/>
    <p:sldId id="382" r:id="rId59"/>
    <p:sldId id="383" r:id="rId60"/>
    <p:sldId id="406" r:id="rId61"/>
    <p:sldId id="407" r:id="rId62"/>
    <p:sldId id="475" r:id="rId63"/>
    <p:sldId id="384" r:id="rId64"/>
    <p:sldId id="380" r:id="rId65"/>
    <p:sldId id="385" r:id="rId66"/>
    <p:sldId id="386" r:id="rId67"/>
    <p:sldId id="387" r:id="rId68"/>
    <p:sldId id="388" r:id="rId69"/>
    <p:sldId id="416" r:id="rId70"/>
    <p:sldId id="417" r:id="rId71"/>
    <p:sldId id="418" r:id="rId72"/>
    <p:sldId id="419" r:id="rId73"/>
    <p:sldId id="420" r:id="rId74"/>
    <p:sldId id="421" r:id="rId75"/>
    <p:sldId id="422" r:id="rId76"/>
    <p:sldId id="423" r:id="rId77"/>
    <p:sldId id="424" r:id="rId78"/>
    <p:sldId id="425" r:id="rId79"/>
    <p:sldId id="426" r:id="rId80"/>
    <p:sldId id="427" r:id="rId81"/>
    <p:sldId id="428" r:id="rId82"/>
    <p:sldId id="429" r:id="rId83"/>
    <p:sldId id="430" r:id="rId84"/>
    <p:sldId id="431" r:id="rId85"/>
    <p:sldId id="432" r:id="rId86"/>
    <p:sldId id="433" r:id="rId87"/>
    <p:sldId id="434" r:id="rId88"/>
    <p:sldId id="435" r:id="rId89"/>
    <p:sldId id="436" r:id="rId90"/>
    <p:sldId id="476" r:id="rId91"/>
    <p:sldId id="437" r:id="rId92"/>
    <p:sldId id="438" r:id="rId93"/>
    <p:sldId id="439" r:id="rId94"/>
    <p:sldId id="440" r:id="rId95"/>
    <p:sldId id="441" r:id="rId96"/>
    <p:sldId id="442" r:id="rId97"/>
    <p:sldId id="470" r:id="rId98"/>
    <p:sldId id="443" r:id="rId99"/>
    <p:sldId id="444" r:id="rId100"/>
    <p:sldId id="445" r:id="rId101"/>
    <p:sldId id="446" r:id="rId102"/>
    <p:sldId id="447" r:id="rId103"/>
    <p:sldId id="448" r:id="rId104"/>
    <p:sldId id="449" r:id="rId105"/>
    <p:sldId id="450" r:id="rId106"/>
    <p:sldId id="451" r:id="rId107"/>
    <p:sldId id="452" r:id="rId108"/>
    <p:sldId id="453" r:id="rId109"/>
    <p:sldId id="454" r:id="rId110"/>
    <p:sldId id="455" r:id="rId111"/>
    <p:sldId id="456" r:id="rId112"/>
    <p:sldId id="457" r:id="rId113"/>
    <p:sldId id="458" r:id="rId114"/>
    <p:sldId id="459" r:id="rId115"/>
    <p:sldId id="460" r:id="rId116"/>
    <p:sldId id="461" r:id="rId117"/>
    <p:sldId id="462" r:id="rId118"/>
    <p:sldId id="463" r:id="rId119"/>
    <p:sldId id="464" r:id="rId120"/>
    <p:sldId id="465" r:id="rId121"/>
    <p:sldId id="466" r:id="rId122"/>
    <p:sldId id="467" r:id="rId123"/>
    <p:sldId id="468" r:id="rId124"/>
    <p:sldId id="469" r:id="rId125"/>
  </p:sldIdLst>
  <p:sldSz cx="12192000" cy="6858000"/>
  <p:notesSz cx="6858000" cy="9144000"/>
  <p:embeddedFontLst>
    <p:embeddedFont>
      <p:font typeface="MS Gothic" panose="020B0609070205080204" pitchFamily="49" charset="-128"/>
      <p:regular r:id="rId127"/>
    </p:embeddedFont>
    <p:embeddedFont>
      <p:font typeface="Cambria Math" panose="02040503050406030204" pitchFamily="18" charset="0"/>
      <p:regular r:id="rId128"/>
    </p:embeddedFont>
    <p:embeddedFont>
      <p:font typeface="Wingdings 2" panose="05020102010507070707" pitchFamily="18" charset="2"/>
      <p:regular r:id="rId129"/>
    </p:embeddedFont>
    <p:embeddedFont>
      <p:font typeface="Roboto Condensed" panose="02000000000000000000" pitchFamily="2" charset="0"/>
      <p:regular r:id="rId130"/>
      <p:bold r:id="rId131"/>
      <p:italic r:id="rId132"/>
      <p:boldItalic r:id="rId133"/>
    </p:embeddedFont>
    <p:embeddedFont>
      <p:font typeface="宋体" panose="02010600030101010101" pitchFamily="2" charset="-122"/>
      <p:regular r:id="rId134"/>
    </p:embeddedFont>
    <p:embeddedFont>
      <p:font typeface="Calibri" panose="020F0502020204030204" pitchFamily="34" charset="0"/>
      <p:regular r:id="rId135"/>
      <p:bold r:id="rId136"/>
      <p:italic r:id="rId137"/>
      <p:boldItalic r:id="rId138"/>
    </p:embeddedFont>
    <p:embeddedFont>
      <p:font typeface="Segoe UI Black" panose="020B0A02040204020203" pitchFamily="34" charset="0"/>
      <p:bold r:id="rId139"/>
      <p:boldItalic r:id="rId140"/>
    </p:embeddedFont>
    <p:embeddedFont>
      <p:font typeface="Roboto Condensed Light" panose="02000000000000000000" pitchFamily="2" charset="0"/>
      <p:regular r:id="rId141"/>
      <p:italic r:id="rId142"/>
    </p:embeddedFont>
    <p:embeddedFont>
      <p:font typeface="Wingdings 3" panose="05040102010807070707" pitchFamily="18" charset="2"/>
      <p:regular r:id="rId143"/>
    </p:embeddedFont>
    <p:embeddedFont>
      <p:font typeface="Consolas" panose="020B0609020204030204" pitchFamily="49" charset="0"/>
      <p:regular r:id="rId144"/>
      <p:bold r:id="rId145"/>
      <p:italic r:id="rId146"/>
      <p:boldItalic r:id="rId147"/>
    </p:embeddedFont>
    <p:embeddedFont>
      <p:font typeface="Cambria" panose="02040503050406030204" pitchFamily="18" charset="0"/>
      <p:regular r:id="rId148"/>
      <p:bold r:id="rId149"/>
      <p:italic r:id="rId150"/>
      <p:boldItalic r:id="rId151"/>
    </p:embeddedFont>
    <p:embeddedFont>
      <p:font typeface="굴림" panose="020B0604020202020204" charset="-127"/>
      <p:regular r:id="rId1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d+7NKJOBbV5sgUjp8FYpNg==" hashData="G9gMAENclrMnTDdB210fwftZwws3uHsmY5LZ5k33etHBXyFFasUJ7kEF/7T57Ep69zItGyPSPdwC3OvwKYmcnA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1160"/>
    <a:srgbClr val="424242"/>
    <a:srgbClr val="FBD9EB"/>
    <a:srgbClr val="ED524F"/>
    <a:srgbClr val="890E4F"/>
    <a:srgbClr val="FCE0EE"/>
    <a:srgbClr val="FDEDF5"/>
    <a:srgbClr val="F9C3DF"/>
    <a:srgbClr val="F599C9"/>
    <a:srgbClr val="F27E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font" Target="fonts/font12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font" Target="fonts/font2.fntdata"/><Relationship Id="rId149" Type="http://schemas.openxmlformats.org/officeDocument/2006/relationships/font" Target="fonts/font23.fntdata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font" Target="fonts/font8.fntdata"/><Relationship Id="rId139" Type="http://schemas.openxmlformats.org/officeDocument/2006/relationships/font" Target="fonts/font13.fntdata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font" Target="fonts/font24.fntdata"/><Relationship Id="rId155" Type="http://schemas.openxmlformats.org/officeDocument/2006/relationships/theme" Target="theme/theme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font" Target="fonts/font3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font" Target="fonts/font14.fntdata"/><Relationship Id="rId145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font" Target="fonts/font4.fntdata"/><Relationship Id="rId135" Type="http://schemas.openxmlformats.org/officeDocument/2006/relationships/font" Target="fonts/font9.fntdata"/><Relationship Id="rId151" Type="http://schemas.openxmlformats.org/officeDocument/2006/relationships/font" Target="fonts/font25.fntdata"/><Relationship Id="rId156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font" Target="fonts/font15.fntdata"/><Relationship Id="rId146" Type="http://schemas.openxmlformats.org/officeDocument/2006/relationships/font" Target="fonts/font20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font" Target="fonts/font5.fntdata"/><Relationship Id="rId136" Type="http://schemas.openxmlformats.org/officeDocument/2006/relationships/font" Target="fonts/font10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font" Target="fonts/font2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notesMaster" Target="notesMasters/notesMaster1.xml"/><Relationship Id="rId147" Type="http://schemas.openxmlformats.org/officeDocument/2006/relationships/font" Target="fonts/font2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font" Target="fonts/font16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font" Target="fonts/font6.fntdata"/><Relationship Id="rId153" Type="http://schemas.openxmlformats.org/officeDocument/2006/relationships/presProps" Target="pres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font" Target="fonts/font17.fntdata"/><Relationship Id="rId148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font" Target="fonts/font7.fntdata"/><Relationship Id="rId154" Type="http://schemas.openxmlformats.org/officeDocument/2006/relationships/viewProps" Target="viewProps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font" Target="fonts/font18.fntdata"/><Relationship Id="rId90" Type="http://schemas.openxmlformats.org/officeDocument/2006/relationships/slide" Target="slides/slide89.xml"/></Relationships>
</file>

<file path=ppt/media/hdphoto1.wdp>
</file>

<file path=ppt/media/hdphoto2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80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e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0.png>
</file>

<file path=ppt/media/image14.jfif>
</file>

<file path=ppt/media/image1400.png>
</file>

<file path=ppt/media/image1410.png>
</file>

<file path=ppt/media/image1420.png>
</file>

<file path=ppt/media/image1430.png>
</file>

<file path=ppt/media/image1431.png>
</file>

<file path=ppt/media/image1440.png>
</file>

<file path=ppt/media/image1450.png>
</file>

<file path=ppt/media/image1460.png>
</file>

<file path=ppt/media/image1470.png>
</file>

<file path=ppt/media/image1480.png>
</file>

<file path=ppt/media/image1490.png>
</file>

<file path=ppt/media/image15.png>
</file>

<file path=ppt/media/image150.png>
</file>

<file path=ppt/media/image1500.png>
</file>

<file path=ppt/media/image1510.png>
</file>

<file path=ppt/media/image1520.png>
</file>

<file path=ppt/media/image1530.png>
</file>

<file path=ppt/media/image1540.png>
</file>

<file path=ppt/media/image1550.png>
</file>

<file path=ppt/media/image1560.png>
</file>

<file path=ppt/media/image1570.png>
</file>

<file path=ppt/media/image1580.png>
</file>

<file path=ppt/media/image1590.png>
</file>

<file path=ppt/media/image16.png>
</file>

<file path=ppt/media/image160.png>
</file>

<file path=ppt/media/image1600.png>
</file>

<file path=ppt/media/image1610.png>
</file>

<file path=ppt/media/image1620.png>
</file>

<file path=ppt/media/image1630.png>
</file>

<file path=ppt/media/image1640.png>
</file>

<file path=ppt/media/image1650.png>
</file>

<file path=ppt/media/image1660.png>
</file>

<file path=ppt/media/image1670.png>
</file>

<file path=ppt/media/image1680.png>
</file>

<file path=ppt/media/image1690.png>
</file>

<file path=ppt/media/image17.png>
</file>

<file path=ppt/media/image170.png>
</file>

<file path=ppt/media/image1700.png>
</file>

<file path=ppt/media/image1710.png>
</file>

<file path=ppt/media/image172.png>
</file>

<file path=ppt/media/image173.png>
</file>

<file path=ppt/media/image174.png>
</file>

<file path=ppt/media/image1750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2.png>
</file>

<file path=ppt/media/image20.jpeg>
</file>

<file path=ppt/media/image20.png>
</file>

<file path=ppt/media/image200.png>
</file>

<file path=ppt/media/image21.png>
</file>

<file path=ppt/media/image210.png>
</file>

<file path=ppt/media/image22.png>
</file>

<file path=ppt/media/image2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41.png>
</file>

<file path=ppt/media/image35.png>
</file>

<file path=ppt/media/image350.png>
</file>

<file path=ppt/media/image351.png>
</file>

<file path=ppt/media/image36.png>
</file>

<file path=ppt/media/image360.png>
</file>

<file path=ppt/media/image361.png>
</file>

<file path=ppt/media/image37.png>
</file>

<file path=ppt/media/image370.png>
</file>

<file path=ppt/media/image371.png>
</file>

<file path=ppt/media/image38.png>
</file>

<file path=ppt/media/image380.png>
</file>

<file path=ppt/media/image39.png>
</file>

<file path=ppt/media/image390.png>
</file>

<file path=ppt/media/image391.png>
</file>

<file path=ppt/media/image4.png>
</file>

<file path=ppt/media/image40.png>
</file>

<file path=ppt/media/image400.png>
</file>

<file path=ppt/media/image401.png>
</file>

<file path=ppt/media/image41.png>
</file>

<file path=ppt/media/image410.png>
</file>

<file path=ppt/media/image411.png>
</file>

<file path=ppt/media/image42.png>
</file>

<file path=ppt/media/image420.png>
</file>

<file path=ppt/media/image421.png>
</file>

<file path=ppt/media/image43.png>
</file>

<file path=ppt/media/image430.png>
</file>

<file path=ppt/media/image431.png>
</file>

<file path=ppt/media/image44.png>
</file>

<file path=ppt/media/image440.png>
</file>

<file path=ppt/media/image45.png>
</file>

<file path=ppt/media/image450.png>
</file>

<file path=ppt/media/image451.png>
</file>

<file path=ppt/media/image46.png>
</file>

<file path=ppt/media/image460.png>
</file>

<file path=ppt/media/image462.png>
</file>

<file path=ppt/media/image47.png>
</file>

<file path=ppt/media/image470.png>
</file>

<file path=ppt/media/image471.png>
</file>

<file path=ppt/media/image472.png>
</file>

<file path=ppt/media/image48.png>
</file>

<file path=ppt/media/image480.png>
</file>

<file path=ppt/media/image481.png>
</file>

<file path=ppt/media/image482.png>
</file>

<file path=ppt/media/image49.png>
</file>

<file path=ppt/media/image490.png>
</file>

<file path=ppt/media/image5.png>
</file>

<file path=ppt/media/image50.png>
</file>

<file path=ppt/media/image500.png>
</file>

<file path=ppt/media/image501.png>
</file>

<file path=ppt/media/image502.png>
</file>

<file path=ppt/media/image51.png>
</file>

<file path=ppt/media/image510.png>
</file>

<file path=ppt/media/image511.png>
</file>

<file path=ppt/media/image52.png>
</file>

<file path=ppt/media/image520.png>
</file>

<file path=ppt/media/image53.png>
</file>

<file path=ppt/media/image530.png>
</file>

<file path=ppt/media/image531.png>
</file>

<file path=ppt/media/image54.png>
</file>

<file path=ppt/media/image540.png>
</file>

<file path=ppt/media/image541.png>
</file>

<file path=ppt/media/image55.png>
</file>

<file path=ppt/media/image550.png>
</file>

<file path=ppt/media/image56.png>
</file>

<file path=ppt/media/image560.png>
</file>

<file path=ppt/media/image57.png>
</file>

<file path=ppt/media/image570.png>
</file>

<file path=ppt/media/image58.png>
</file>

<file path=ppt/media/image580.png>
</file>

<file path=ppt/media/image59.png>
</file>

<file path=ppt/media/image590.png>
</file>

<file path=ppt/media/image6.png>
</file>

<file path=ppt/media/image60.png>
</file>

<file path=ppt/media/image61.png>
</file>

<file path=ppt/media/image610.png>
</file>

<file path=ppt/media/image62.png>
</file>

<file path=ppt/media/image620.png>
</file>

<file path=ppt/media/image63.png>
</file>

<file path=ppt/media/image630.png>
</file>

<file path=ppt/media/image64.png>
</file>

<file path=ppt/media/image640.png>
</file>

<file path=ppt/media/image65.png>
</file>

<file path=ppt/media/image650.png>
</file>

<file path=ppt/media/image66.png>
</file>

<file path=ppt/media/image67.png>
</file>

<file path=ppt/media/image670.png>
</file>

<file path=ppt/media/image671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20.png>
</file>

<file path=ppt/media/image83.png>
</file>

<file path=ppt/media/image830.png>
</file>

<file path=ppt/media/image84.png>
</file>

<file path=ppt/media/image840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8E3F3-8B31-41D2-AA9B-9796555DB86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79BDEF-6165-4E72-B1A6-6E8034CEC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013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9.jpe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9.jpeg"/><Relationship Id="rId5" Type="http://schemas.openxmlformats.org/officeDocument/2006/relationships/image" Target="../media/image4.png"/><Relationship Id="rId10" Type="http://schemas.openxmlformats.org/officeDocument/2006/relationships/image" Target="../media/image12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2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3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fault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1D3064"/>
              </a:gs>
              <a:gs pos="50000">
                <a:srgbClr val="1D3064"/>
              </a:gs>
              <a:gs pos="100000">
                <a:schemeClr val="tx2"/>
              </a:gs>
            </a:gsLst>
            <a:lin ang="108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1D3064"/>
              </a:gs>
              <a:gs pos="50000">
                <a:srgbClr val="1D3064"/>
              </a:gs>
              <a:gs pos="100000">
                <a:schemeClr val="tx2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0">
                      <a:srgbClr val="1D3064"/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E0042908-6588-4C7A-9615-8D5899E8A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83" t="-16142" r="-144383" b="22103"/>
          <a:stretch/>
        </p:blipFill>
        <p:spPr>
          <a:xfrm>
            <a:off x="1834747" y="3985791"/>
            <a:ext cx="3075940" cy="2892592"/>
          </a:xfrm>
          <a:prstGeom prst="rect">
            <a:avLst/>
          </a:prstGeom>
        </p:spPr>
      </p:pic>
      <p:pic>
        <p:nvPicPr>
          <p:cNvPr id="36" name="Picture 35" descr="User icon Royalty Free Vector Image - VectorStock">
            <a:extLst>
              <a:ext uri="{FF2B5EF4-FFF2-40B4-BE49-F238E27FC236}">
                <a16:creationId xmlns:a16="http://schemas.microsoft.com/office/drawing/2014/main" xmlns="" id="{3C805A05-DDF6-4BA6-8EDB-D97128A43BF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xmlns="" id="{C4AACC20-C1A0-45ED-8640-28D84A9F84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932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D71C1D1-D056-4C60-9F03-E6291617B71F}"/>
              </a:ext>
            </a:extLst>
          </p:cNvPr>
          <p:cNvSpPr txBox="1"/>
          <p:nvPr userDrawn="1"/>
        </p:nvSpPr>
        <p:spPr>
          <a:xfrm>
            <a:off x="375920" y="457200"/>
            <a:ext cx="4185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How to Crop Circular Photo?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E0451329-7800-417A-9D19-D93464C63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13200" y="1808163"/>
            <a:ext cx="3890962" cy="3890962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12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4">
                  <a:lumMod val="50000"/>
                </a:schemeClr>
              </a:gs>
              <a:gs pos="100000">
                <a:srgbClr val="009788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4">
                  <a:lumMod val="50000"/>
                </a:schemeClr>
              </a:gs>
              <a:gs pos="100000">
                <a:srgbClr val="009788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4">
                        <a:lumMod val="50000"/>
                      </a:schemeClr>
                    </a:gs>
                    <a:gs pos="100000">
                      <a:srgbClr val="009788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0" name="Picture 19" descr="User icon Royalty Free Vector Image - VectorStock">
            <a:extLst>
              <a:ext uri="{FF2B5EF4-FFF2-40B4-BE49-F238E27FC236}">
                <a16:creationId xmlns:a16="http://schemas.microsoft.com/office/drawing/2014/main" xmlns="" id="{4A8E0F54-DC01-449D-B951-DC7CBAFD95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65D60AFC-04BC-4FCA-A89D-6FCD04B6DC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808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2">
                  <a:lumMod val="50000"/>
                </a:schemeClr>
              </a:gs>
              <a:gs pos="100000">
                <a:schemeClr val="accent2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2">
                  <a:lumMod val="50000"/>
                </a:schemeClr>
              </a:gs>
              <a:gs pos="100000">
                <a:schemeClr val="accent2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2">
                        <a:lumMod val="50000"/>
                      </a:schemeClr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30" name="Picture 29" descr="User icon Royalty Free Vector Image - VectorStock">
            <a:extLst>
              <a:ext uri="{FF2B5EF4-FFF2-40B4-BE49-F238E27FC236}">
                <a16:creationId xmlns:a16="http://schemas.microsoft.com/office/drawing/2014/main" xmlns="" id="{5F55812D-505A-4B1A-9EB5-16DCD08F2B8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xmlns="" id="{0974588E-8956-4BF5-BF58-B7E42070A5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5704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Ligh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3">
                  <a:lumMod val="50000"/>
                </a:schemeClr>
              </a:gs>
              <a:gs pos="100000">
                <a:schemeClr val="accent3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3">
                  <a:lumMod val="50000"/>
                </a:schemeClr>
              </a:gs>
              <a:gs pos="100000">
                <a:schemeClr val="accent3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3">
                        <a:lumMod val="50000"/>
                      </a:schemeClr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AE6570A8-081D-45CE-A0DD-F78F5EDB0F9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0B000B32-CB56-440D-9FAE-7DE703A93A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033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5">
                  <a:lumMod val="50000"/>
                </a:schemeClr>
              </a:gs>
              <a:gs pos="100000">
                <a:schemeClr val="accent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5">
                  <a:lumMod val="50000"/>
                </a:schemeClr>
              </a:gs>
              <a:gs pos="100000">
                <a:schemeClr val="accent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5">
                        <a:lumMod val="75000"/>
                      </a:schemeClr>
                    </a:gs>
                    <a:gs pos="100000">
                      <a:schemeClr val="accent5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00C9ED70-1CC8-4EF2-BE10-AAFE24AAC5D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7FD1CDD6-829C-4C5B-BFB7-74153A66FF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597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aro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6">
                  <a:lumMod val="50000"/>
                </a:schemeClr>
              </a:gs>
              <a:gs pos="100000">
                <a:schemeClr val="accent6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6">
                  <a:lumMod val="50000"/>
                </a:schemeClr>
              </a:gs>
              <a:gs pos="100000">
                <a:schemeClr val="accent6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6">
                        <a:lumMod val="50000"/>
                      </a:schemeClr>
                    </a:gs>
                    <a:gs pos="100000">
                      <a:schemeClr val="accent6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80BF4AFD-B365-46D4-AAC5-485DFA5A7D4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2BC70C35-8BA7-4D49-9AF7-DC36FAB8FD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259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lue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273238"/>
              </a:gs>
              <a:gs pos="100000">
                <a:srgbClr val="607D8B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273238"/>
              </a:gs>
              <a:gs pos="100000">
                <a:srgbClr val="607D8B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273238"/>
                    </a:gs>
                    <a:gs pos="100000">
                      <a:srgbClr val="607D8B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AEB45C91-0DA6-4973-9AEA-FF1388508A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F70CF6D9-DDB4-41AA-BB82-F8ED04AD8B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8816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row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3E2622"/>
              </a:gs>
              <a:gs pos="100000">
                <a:srgbClr val="79554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3E2622"/>
              </a:gs>
              <a:gs pos="100000">
                <a:srgbClr val="79554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3E2622"/>
                    </a:gs>
                    <a:gs pos="100000">
                      <a:srgbClr val="795547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7E386D9D-B92A-4F40-9089-A1FD00CD387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DA295F85-D43D-42E5-9539-A471116A43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26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ep Pu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301B92"/>
                    </a:gs>
                    <a:gs pos="100000">
                      <a:srgbClr val="673BB7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BE300026-40E8-4FB1-998A-9CEB5F7A1B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DB3B5E9B-B4F0-4E85-954A-F7CC04BBF2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280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0E47A1"/>
              </a:gs>
              <a:gs pos="100000">
                <a:srgbClr val="03A9F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0E47A1"/>
              </a:gs>
              <a:gs pos="100000">
                <a:srgbClr val="03A9F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0E47A1"/>
                    </a:gs>
                    <a:gs pos="100000">
                      <a:srgbClr val="03A9F5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C3A13D11-EC6C-4E81-AD83-7AC73D273FD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85035EF3-F5FB-41C2-A0BE-B3AEF7556A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07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967F7A9-F404-4412-B868-8EB67A41E2A4}"/>
              </a:ext>
            </a:extLst>
          </p:cNvPr>
          <p:cNvGrpSpPr/>
          <p:nvPr userDrawn="1"/>
        </p:nvGrpSpPr>
        <p:grpSpPr>
          <a:xfrm>
            <a:off x="9576895" y="8611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7CD05EDD-7D4D-4F15-B3BB-F4E2E35E1780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xmlns="" id="{CA463A36-7025-4394-9467-8A3EC3425B00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Rupesh Vaishnav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xmlns="" id="{BF2BE79E-EA17-4AB9-8CB5-714A52A6B2F5}"/>
              </a:ext>
            </a:extLst>
          </p:cNvPr>
          <p:cNvSpPr txBox="1">
            <a:spLocks/>
          </p:cNvSpPr>
          <p:nvPr userDrawn="1"/>
        </p:nvSpPr>
        <p:spPr>
          <a:xfrm>
            <a:off x="4038600" y="6604000"/>
            <a:ext cx="4114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#3150703 (ADA)   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2 – Analysis of Algorithm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xmlns="" id="{FE084249-8DB7-4B0A-AA7A-A1A407FC0773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:a16="http://schemas.microsoft.com/office/drawing/2014/main" xmlns="" id="{ACB01872-4321-4181-A609-1C503C074C1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chemeClr val="accent6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05596C8C-2163-45E8-B709-8118C381771F}"/>
              </a:ext>
            </a:extLst>
          </p:cNvPr>
          <p:cNvCxnSpPr/>
          <p:nvPr userDrawn="1"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F86BF578-C91A-4942-95D5-11408C3CCACF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6633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B71B1C"/>
                    </a:gs>
                    <a:gs pos="100000">
                      <a:srgbClr val="ED524F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77B7B864-C091-4493-B14B-F5B61B586EED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6" t="7575" r="25761" b="18186"/>
          <a:stretch>
            <a:fillRect/>
          </a:stretch>
        </p:blipFill>
        <p:spPr>
          <a:xfrm>
            <a:off x="356499" y="5214354"/>
            <a:ext cx="1354234" cy="1354234"/>
          </a:xfrm>
          <a:custGeom>
            <a:avLst/>
            <a:gdLst>
              <a:gd name="connsiteX0" fmla="*/ 2286000 w 4572000"/>
              <a:gd name="connsiteY0" fmla="*/ 0 h 4572000"/>
              <a:gd name="connsiteX1" fmla="*/ 4572000 w 4572000"/>
              <a:gd name="connsiteY1" fmla="*/ 2286000 h 4572000"/>
              <a:gd name="connsiteX2" fmla="*/ 2286000 w 4572000"/>
              <a:gd name="connsiteY2" fmla="*/ 4572000 h 4572000"/>
              <a:gd name="connsiteX3" fmla="*/ 0 w 4572000"/>
              <a:gd name="connsiteY3" fmla="*/ 2286000 h 4572000"/>
              <a:gd name="connsiteX4" fmla="*/ 2286000 w 4572000"/>
              <a:gd name="connsiteY4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0" h="4572000">
                <a:moveTo>
                  <a:pt x="2286000" y="0"/>
                </a:moveTo>
                <a:cubicBezTo>
                  <a:pt x="3548523" y="0"/>
                  <a:pt x="4572000" y="1023477"/>
                  <a:pt x="4572000" y="2286000"/>
                </a:cubicBezTo>
                <a:cubicBezTo>
                  <a:pt x="4572000" y="3548523"/>
                  <a:pt x="3548523" y="4572000"/>
                  <a:pt x="2286000" y="4572000"/>
                </a:cubicBezTo>
                <a:cubicBezTo>
                  <a:pt x="1023477" y="4572000"/>
                  <a:pt x="0" y="3548523"/>
                  <a:pt x="0" y="2286000"/>
                </a:cubicBezTo>
                <a:cubicBezTo>
                  <a:pt x="0" y="1023477"/>
                  <a:pt x="1023477" y="0"/>
                  <a:pt x="2286000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</a:ln>
          <a:effectLst/>
        </p:spPr>
      </p:pic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177B86E9-222D-4757-BE64-59540DB794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8ABCD18B-D4E0-41E4-8162-7E83CB11DA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319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890E4F"/>
              </a:gs>
              <a:gs pos="100000">
                <a:srgbClr val="D81A60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890E4F"/>
              </a:gs>
              <a:gs pos="100000">
                <a:srgbClr val="D81A60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890E4F"/>
                    </a:gs>
                    <a:gs pos="100000">
                      <a:srgbClr val="D81A60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5918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0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b="1" dirty="0" smtClean="0"/>
              <a:t>Analysis and Design of Algorithms </a:t>
            </a:r>
            <a:r>
              <a:rPr lang="en-US" dirty="0" smtClean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(ADA)</a:t>
            </a:r>
          </a:p>
          <a:p>
            <a:r>
              <a:rPr lang="en-US" dirty="0" smtClean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GTU # 3150703</a:t>
            </a:r>
            <a:endParaRPr lang="en-US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A2F1AAAC-C051-4A31-837B-4A9977722A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ADF34BDA-AFB4-4120-81EF-C0AB56D388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8552325" y="2657799"/>
            <a:ext cx="2103120" cy="208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0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967F7A9-F404-4412-B868-8EB67A41E2A4}"/>
              </a:ext>
            </a:extLst>
          </p:cNvPr>
          <p:cNvGrpSpPr/>
          <p:nvPr userDrawn="1"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7CD05EDD-7D4D-4F15-B3BB-F4E2E35E1780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xmlns="" id="{CA463A36-7025-4394-9467-8A3EC3425B00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Rupesh Vaishnav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xmlns="" id="{BF2BE79E-EA17-4AB9-8CB5-714A52A6B2F5}"/>
              </a:ext>
            </a:extLst>
          </p:cNvPr>
          <p:cNvSpPr txBox="1">
            <a:spLocks/>
          </p:cNvSpPr>
          <p:nvPr userDrawn="1"/>
        </p:nvSpPr>
        <p:spPr>
          <a:xfrm>
            <a:off x="4038600" y="6604000"/>
            <a:ext cx="4114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#3150703 (ADA)   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2 – Analysis of Algorithm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xmlns="" id="{FE084249-8DB7-4B0A-AA7A-A1A407FC0773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:a16="http://schemas.microsoft.com/office/drawing/2014/main" xmlns="" id="{ACB01872-4321-4181-A609-1C503C074C1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chemeClr val="accent6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05596C8C-2163-45E8-B709-8118C381771F}"/>
              </a:ext>
            </a:extLst>
          </p:cNvPr>
          <p:cNvCxnSpPr/>
          <p:nvPr userDrawn="1"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F86BF578-C91A-4942-95D5-11408C3CCACF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761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967F7A9-F404-4412-B868-8EB67A41E2A4}"/>
              </a:ext>
            </a:extLst>
          </p:cNvPr>
          <p:cNvGrpSpPr/>
          <p:nvPr userDrawn="1"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7CD05EDD-7D4D-4F15-B3BB-F4E2E35E1780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xmlns="" id="{CA463A36-7025-4394-9467-8A3EC3425B00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Rupesh Vaishnav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xmlns="" id="{BF2BE79E-EA17-4AB9-8CB5-714A52A6B2F5}"/>
              </a:ext>
            </a:extLst>
          </p:cNvPr>
          <p:cNvSpPr txBox="1">
            <a:spLocks/>
          </p:cNvSpPr>
          <p:nvPr userDrawn="1"/>
        </p:nvSpPr>
        <p:spPr>
          <a:xfrm>
            <a:off x="4038600" y="6604000"/>
            <a:ext cx="4114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#3150703 (ADA)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2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– 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Analysis of Algorithm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xmlns="" id="{FE084249-8DB7-4B0A-AA7A-A1A407FC0773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:a16="http://schemas.microsoft.com/office/drawing/2014/main" xmlns="" id="{ACB01872-4321-4181-A609-1C503C074C1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chemeClr val="accent6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05596C8C-2163-45E8-B709-8118C381771F}"/>
              </a:ext>
            </a:extLst>
          </p:cNvPr>
          <p:cNvCxnSpPr/>
          <p:nvPr userDrawn="1"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F86BF578-C91A-4942-95D5-11408C3CCACF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628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07171932-FFF4-4D27-9425-8CB5D27A92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81" b="21180"/>
          <a:stretch/>
        </p:blipFill>
        <p:spPr>
          <a:xfrm rot="16200000">
            <a:off x="9807099" y="606901"/>
            <a:ext cx="2991808" cy="177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1639DF2A-5426-428D-B32D-78E9191D8A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46" t="18062" r="2731" b="17724"/>
          <a:stretch/>
        </p:blipFill>
        <p:spPr>
          <a:xfrm>
            <a:off x="0" y="401568"/>
            <a:ext cx="543946" cy="7721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8C6168-C8A4-4660-9D38-045657B80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lang="en-US" sz="5400" b="1" kern="1200" dirty="0">
                <a:gradFill flip="none" rotWithShape="1">
                  <a:gsLst>
                    <a:gs pos="10000">
                      <a:srgbClr val="890E4F"/>
                    </a:gs>
                    <a:gs pos="100000">
                      <a:srgbClr val="D81A60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Write here 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66C89DA-344D-4448-822C-2826084EF12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Write here Section Subtitle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2802A992-B18A-47D4-8497-02E7586DF58D}"/>
              </a:ext>
            </a:extLst>
          </p:cNvPr>
          <p:cNvGrpSpPr/>
          <p:nvPr userDrawn="1"/>
        </p:nvGrpSpPr>
        <p:grpSpPr>
          <a:xfrm>
            <a:off x="9437223" y="6087939"/>
            <a:ext cx="2554143" cy="587454"/>
            <a:chOff x="131177" y="5775962"/>
            <a:chExt cx="2530239" cy="58195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8DD61FEC-075B-4EDD-97CA-36E6F72630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CB550E12-AA95-4B1B-A8D2-ED01E515FC43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890E4F"/>
              </a:gs>
              <a:gs pos="100000">
                <a:srgbClr val="D81A60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6929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k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5D17CCA1-DDAA-4D6C-AAE4-2ECFF46CFEAB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:a16="http://schemas.microsoft.com/office/drawing/2014/main" xmlns="" id="{F2FD45BD-9964-4102-8DE9-72CDDDD20A49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Rupesh Vaishnav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xmlns="" id="{59055D82-7978-44A5-82D1-0A4E00B382BF}"/>
              </a:ext>
            </a:extLst>
          </p:cNvPr>
          <p:cNvSpPr txBox="1">
            <a:spLocks/>
          </p:cNvSpPr>
          <p:nvPr userDrawn="1"/>
        </p:nvSpPr>
        <p:spPr>
          <a:xfrm>
            <a:off x="4038600" y="6604000"/>
            <a:ext cx="4114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3150703 (ADA)   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2 – Analysis</a:t>
            </a:r>
            <a:r>
              <a:rPr lang="en-US" baseline="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of Algorithm 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xmlns="" id="{32768103-D8F5-4649-8107-E4B3B8C554BB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86C86632-7EFD-4A64-85B1-0CE7D13E0C97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FE191CF5-3D57-422B-B2EB-FF235E30DB22}"/>
              </a:ext>
            </a:extLst>
          </p:cNvPr>
          <p:cNvGrpSpPr/>
          <p:nvPr userDrawn="1"/>
        </p:nvGrpSpPr>
        <p:grpSpPr>
          <a:xfrm>
            <a:off x="9576895" y="991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C9B183D5-5DE8-48E7-85E7-60CE9D0FD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62445F4B-50F2-4CA0-A5C5-6D690A29F3F2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19725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k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5D17CCA1-DDAA-4D6C-AAE4-2ECFF46CFEAB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:a16="http://schemas.microsoft.com/office/drawing/2014/main" xmlns="" id="{F2FD45BD-9964-4102-8DE9-72CDDDD20A49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Rupesh Vaishnav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xmlns="" id="{59055D82-7978-44A5-82D1-0A4E00B382BF}"/>
              </a:ext>
            </a:extLst>
          </p:cNvPr>
          <p:cNvSpPr txBox="1">
            <a:spLocks/>
          </p:cNvSpPr>
          <p:nvPr userDrawn="1"/>
        </p:nvSpPr>
        <p:spPr>
          <a:xfrm>
            <a:off x="4038600" y="6604000"/>
            <a:ext cx="4114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#3130006 (PS)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1 – Basic Probability</a:t>
            </a: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xmlns="" id="{32768103-D8F5-4649-8107-E4B3B8C554BB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86C86632-7EFD-4A64-85B1-0CE7D13E0C97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913602D2-CAF0-4790-95E8-87990761ED0C}"/>
              </a:ext>
            </a:extLst>
          </p:cNvPr>
          <p:cNvGrpSpPr/>
          <p:nvPr userDrawn="1"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A378A2C8-EF9C-479C-ACF0-D9819B46DF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61DE4F58-7D48-453D-89E1-B25767150977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06247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k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5D17CCA1-DDAA-4D6C-AAE4-2ECFF46CFEAB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:a16="http://schemas.microsoft.com/office/drawing/2014/main" xmlns="" id="{F2FD45BD-9964-4102-8DE9-72CDDDD20A49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Rupesh Vaishnav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xmlns="" id="{59055D82-7978-44A5-82D1-0A4E00B382BF}"/>
              </a:ext>
            </a:extLst>
          </p:cNvPr>
          <p:cNvSpPr txBox="1">
            <a:spLocks/>
          </p:cNvSpPr>
          <p:nvPr userDrawn="1"/>
        </p:nvSpPr>
        <p:spPr>
          <a:xfrm>
            <a:off x="4038600" y="6604000"/>
            <a:ext cx="4114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#3130006 (PS)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1 – Basic Probability</a:t>
            </a: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xmlns="" id="{32768103-D8F5-4649-8107-E4B3B8C554BB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86C86632-7EFD-4A64-85B1-0CE7D13E0C97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15C60ED7-12D4-496E-AF73-0995BE8C12FD}"/>
              </a:ext>
            </a:extLst>
          </p:cNvPr>
          <p:cNvGrpSpPr/>
          <p:nvPr userDrawn="1"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30CB04CE-0025-4B1F-B962-A759D179D84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43F480CB-A4AF-424E-90DB-5B677403441A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33145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23116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5BF5063B-909B-4A7F-B502-780228043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027DDF1-16E2-4622-B8FD-0148CD5CE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27EA166-F18A-4D32-AA1F-AE475D491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21B45-1703-4330-B544-825BD8F37AF2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05C5379-5B41-4775-9279-F9F7608E6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1A4B342-6FD5-4BB7-B9AE-3C5081C08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1F3C7-36DD-4595-AA08-2525D8628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954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0" r:id="rId2"/>
    <p:sldLayoutId id="2147483687" r:id="rId3"/>
    <p:sldLayoutId id="2147483688" r:id="rId4"/>
    <p:sldLayoutId id="2147483671" r:id="rId5"/>
    <p:sldLayoutId id="2147483672" r:id="rId6"/>
    <p:sldLayoutId id="2147483689" r:id="rId7"/>
    <p:sldLayoutId id="2147483690" r:id="rId8"/>
    <p:sldLayoutId id="2147483673" r:id="rId9"/>
    <p:sldLayoutId id="2147483691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1" r:id="rId16"/>
    <p:sldLayoutId id="2147483683" r:id="rId17"/>
    <p:sldLayoutId id="2147483682" r:id="rId18"/>
    <p:sldLayoutId id="2147483684" r:id="rId19"/>
    <p:sldLayoutId id="2147483685" r:id="rId20"/>
    <p:sldLayoutId id="2147483686" r:id="rId2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1.png"/><Relationship Id="rId2" Type="http://schemas.openxmlformats.org/officeDocument/2006/relationships/image" Target="../media/image34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1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1.png"/><Relationship Id="rId2" Type="http://schemas.openxmlformats.org/officeDocument/2006/relationships/image" Target="../media/image341.png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1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1.png"/><Relationship Id="rId2" Type="http://schemas.openxmlformats.org/officeDocument/2006/relationships/image" Target="../media/image40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1.png"/><Relationship Id="rId4" Type="http://schemas.openxmlformats.org/officeDocument/2006/relationships/image" Target="../media/image421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1.png"/><Relationship Id="rId2" Type="http://schemas.openxmlformats.org/officeDocument/2006/relationships/image" Target="../media/image44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1.png"/><Relationship Id="rId2" Type="http://schemas.openxmlformats.org/officeDocument/2006/relationships/image" Target="../media/image47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01.png"/><Relationship Id="rId4" Type="http://schemas.openxmlformats.org/officeDocument/2006/relationships/image" Target="../media/image490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0.png"/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0.png"/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1.png"/><Relationship Id="rId2" Type="http://schemas.openxmlformats.org/officeDocument/2006/relationships/image" Target="../media/image53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70.png"/><Relationship Id="rId5" Type="http://schemas.openxmlformats.org/officeDocument/2006/relationships/image" Target="../media/image560.png"/><Relationship Id="rId4" Type="http://schemas.openxmlformats.org/officeDocument/2006/relationships/image" Target="../media/image550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0.png"/><Relationship Id="rId2" Type="http://schemas.openxmlformats.org/officeDocument/2006/relationships/image" Target="../media/image58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0.png"/><Relationship Id="rId1" Type="http://schemas.openxmlformats.org/officeDocument/2006/relationships/slideLayout" Target="../slideLayouts/slideLayout3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0.png"/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0.png"/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0.png"/><Relationship Id="rId2" Type="http://schemas.openxmlformats.org/officeDocument/2006/relationships/image" Target="../media/image640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png"/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70.png"/><Relationship Id="rId4" Type="http://schemas.openxmlformats.org/officeDocument/2006/relationships/image" Target="../media/image36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0.png"/><Relationship Id="rId2" Type="http://schemas.openxmlformats.org/officeDocument/2006/relationships/image" Target="../media/image39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3.png"/><Relationship Id="rId4" Type="http://schemas.openxmlformats.org/officeDocument/2006/relationships/image" Target="../media/image41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png"/><Relationship Id="rId3" Type="http://schemas.openxmlformats.org/officeDocument/2006/relationships/image" Target="../media/image430.png"/><Relationship Id="rId7" Type="http://schemas.openxmlformats.org/officeDocument/2006/relationships/image" Target="../media/image470.png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60.png"/><Relationship Id="rId5" Type="http://schemas.openxmlformats.org/officeDocument/2006/relationships/image" Target="../media/image450.png"/><Relationship Id="rId4" Type="http://schemas.openxmlformats.org/officeDocument/2006/relationships/image" Target="../media/image44.png"/><Relationship Id="rId9" Type="http://schemas.openxmlformats.org/officeDocument/2006/relationships/image" Target="../media/image4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0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50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40.png"/><Relationship Id="rId7" Type="http://schemas.openxmlformats.org/officeDocument/2006/relationships/image" Target="../media/image48.png"/><Relationship Id="rId2" Type="http://schemas.openxmlformats.org/officeDocument/2006/relationships/image" Target="../media/image53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0.png"/><Relationship Id="rId5" Type="http://schemas.openxmlformats.org/officeDocument/2006/relationships/image" Target="../media/image460.png"/><Relationship Id="rId4" Type="http://schemas.openxmlformats.org/officeDocument/2006/relationships/image" Target="../media/image55.png"/><Relationship Id="rId9" Type="http://schemas.openxmlformats.org/officeDocument/2006/relationships/image" Target="../media/image5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3.png"/><Relationship Id="rId7" Type="http://schemas.openxmlformats.org/officeDocument/2006/relationships/image" Target="../media/image50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10" Type="http://schemas.openxmlformats.org/officeDocument/2006/relationships/image" Target="../media/image70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7" Type="http://schemas.openxmlformats.org/officeDocument/2006/relationships/image" Target="../media/image95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7.png"/><Relationship Id="rId5" Type="http://schemas.openxmlformats.org/officeDocument/2006/relationships/image" Target="../media/image67.png"/><Relationship Id="rId4" Type="http://schemas.openxmlformats.org/officeDocument/2006/relationships/image" Target="../media/image5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6.png"/><Relationship Id="rId3" Type="http://schemas.openxmlformats.org/officeDocument/2006/relationships/image" Target="../media/image111.png"/><Relationship Id="rId7" Type="http://schemas.openxmlformats.org/officeDocument/2006/relationships/image" Target="../media/image115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4.png"/><Relationship Id="rId5" Type="http://schemas.openxmlformats.org/officeDocument/2006/relationships/image" Target="../media/image113.png"/><Relationship Id="rId10" Type="http://schemas.openxmlformats.org/officeDocument/2006/relationships/image" Target="../media/image118.png"/><Relationship Id="rId4" Type="http://schemas.openxmlformats.org/officeDocument/2006/relationships/image" Target="../media/image112.png"/><Relationship Id="rId9" Type="http://schemas.openxmlformats.org/officeDocument/2006/relationships/image" Target="../media/image117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png"/><Relationship Id="rId3" Type="http://schemas.openxmlformats.org/officeDocument/2006/relationships/image" Target="../media/image120.png"/><Relationship Id="rId7" Type="http://schemas.openxmlformats.org/officeDocument/2006/relationships/image" Target="../media/image124.png"/><Relationship Id="rId12" Type="http://schemas.openxmlformats.org/officeDocument/2006/relationships/image" Target="../media/image129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3.png"/><Relationship Id="rId11" Type="http://schemas.openxmlformats.org/officeDocument/2006/relationships/image" Target="../media/image128.png"/><Relationship Id="rId5" Type="http://schemas.openxmlformats.org/officeDocument/2006/relationships/image" Target="../media/image122.png"/><Relationship Id="rId10" Type="http://schemas.openxmlformats.org/officeDocument/2006/relationships/image" Target="../media/image127.png"/><Relationship Id="rId4" Type="http://schemas.openxmlformats.org/officeDocument/2006/relationships/image" Target="../media/image121.png"/><Relationship Id="rId9" Type="http://schemas.openxmlformats.org/officeDocument/2006/relationships/image" Target="../media/image126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png"/><Relationship Id="rId3" Type="http://schemas.openxmlformats.org/officeDocument/2006/relationships/image" Target="../media/image131.png"/><Relationship Id="rId7" Type="http://schemas.openxmlformats.org/officeDocument/2006/relationships/image" Target="../media/image135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4.png"/><Relationship Id="rId5" Type="http://schemas.openxmlformats.org/officeDocument/2006/relationships/image" Target="../media/image133.png"/><Relationship Id="rId10" Type="http://schemas.openxmlformats.org/officeDocument/2006/relationships/image" Target="../media/image138.png"/><Relationship Id="rId4" Type="http://schemas.openxmlformats.org/officeDocument/2006/relationships/image" Target="../media/image132.png"/><Relationship Id="rId9" Type="http://schemas.openxmlformats.org/officeDocument/2006/relationships/image" Target="../media/image13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0.png"/><Relationship Id="rId2" Type="http://schemas.openxmlformats.org/officeDocument/2006/relationships/image" Target="../media/image108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0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0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2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1.png"/><Relationship Id="rId2" Type="http://schemas.openxmlformats.org/officeDocument/2006/relationships/image" Target="../media/image142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0.png"/><Relationship Id="rId2" Type="http://schemas.openxmlformats.org/officeDocument/2006/relationships/image" Target="../media/image143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60.png"/><Relationship Id="rId4" Type="http://schemas.openxmlformats.org/officeDocument/2006/relationships/image" Target="../media/image1450.png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0.png"/><Relationship Id="rId3" Type="http://schemas.openxmlformats.org/officeDocument/2006/relationships/image" Target="../media/image1480.png"/><Relationship Id="rId7" Type="http://schemas.openxmlformats.org/officeDocument/2006/relationships/image" Target="../media/image1520.png"/><Relationship Id="rId2" Type="http://schemas.openxmlformats.org/officeDocument/2006/relationships/image" Target="../media/image147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10.png"/><Relationship Id="rId5" Type="http://schemas.openxmlformats.org/officeDocument/2006/relationships/image" Target="../media/image1500.png"/><Relationship Id="rId10" Type="http://schemas.openxmlformats.org/officeDocument/2006/relationships/image" Target="../media/image1550.png"/><Relationship Id="rId4" Type="http://schemas.openxmlformats.org/officeDocument/2006/relationships/image" Target="../media/image1490.png"/><Relationship Id="rId9" Type="http://schemas.openxmlformats.org/officeDocument/2006/relationships/image" Target="../media/image1540.png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0.png"/><Relationship Id="rId3" Type="http://schemas.openxmlformats.org/officeDocument/2006/relationships/image" Target="../media/image1570.png"/><Relationship Id="rId7" Type="http://schemas.openxmlformats.org/officeDocument/2006/relationships/image" Target="../media/image1610.png"/><Relationship Id="rId2" Type="http://schemas.openxmlformats.org/officeDocument/2006/relationships/image" Target="../media/image156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00.png"/><Relationship Id="rId5" Type="http://schemas.openxmlformats.org/officeDocument/2006/relationships/image" Target="../media/image1590.png"/><Relationship Id="rId10" Type="http://schemas.openxmlformats.org/officeDocument/2006/relationships/image" Target="../media/image1640.png"/><Relationship Id="rId4" Type="http://schemas.openxmlformats.org/officeDocument/2006/relationships/image" Target="../media/image1580.png"/><Relationship Id="rId9" Type="http://schemas.openxmlformats.org/officeDocument/2006/relationships/image" Target="../media/image1630.png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80.png"/><Relationship Id="rId3" Type="http://schemas.openxmlformats.org/officeDocument/2006/relationships/image" Target="../media/image1660.png"/><Relationship Id="rId7" Type="http://schemas.openxmlformats.org/officeDocument/2006/relationships/image" Target="../media/image1700.png"/><Relationship Id="rId2" Type="http://schemas.openxmlformats.org/officeDocument/2006/relationships/image" Target="../media/image1650.png"/><Relationship Id="rId1" Type="http://schemas.openxmlformats.org/officeDocument/2006/relationships/slideLayout" Target="../slideLayouts/slideLayout3.xml"/><Relationship Id="rId11" Type="http://schemas.openxmlformats.org/officeDocument/2006/relationships/image" Target="../media/image1710.png"/><Relationship Id="rId10" Type="http://schemas.openxmlformats.org/officeDocument/2006/relationships/image" Target="../media/image1690.png"/><Relationship Id="rId4" Type="http://schemas.openxmlformats.org/officeDocument/2006/relationships/image" Target="../media/image1670.png"/><Relationship Id="rId9" Type="http://schemas.openxmlformats.org/officeDocument/2006/relationships/image" Target="../media/image17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png"/><Relationship Id="rId2" Type="http://schemas.openxmlformats.org/officeDocument/2006/relationships/image" Target="../media/image173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2.png"/><Relationship Id="rId2" Type="http://schemas.openxmlformats.org/officeDocument/2006/relationships/image" Target="../media/image173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1.png"/><Relationship Id="rId13" Type="http://schemas.openxmlformats.org/officeDocument/2006/relationships/image" Target="../media/image186.png"/><Relationship Id="rId3" Type="http://schemas.openxmlformats.org/officeDocument/2006/relationships/image" Target="../media/image176.png"/><Relationship Id="rId7" Type="http://schemas.openxmlformats.org/officeDocument/2006/relationships/image" Target="../media/image180.png"/><Relationship Id="rId12" Type="http://schemas.openxmlformats.org/officeDocument/2006/relationships/image" Target="../media/image185.png"/><Relationship Id="rId2" Type="http://schemas.openxmlformats.org/officeDocument/2006/relationships/image" Target="../media/image17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9.png"/><Relationship Id="rId11" Type="http://schemas.openxmlformats.org/officeDocument/2006/relationships/image" Target="../media/image184.png"/><Relationship Id="rId5" Type="http://schemas.openxmlformats.org/officeDocument/2006/relationships/image" Target="../media/image178.png"/><Relationship Id="rId10" Type="http://schemas.openxmlformats.org/officeDocument/2006/relationships/image" Target="../media/image183.png"/><Relationship Id="rId4" Type="http://schemas.openxmlformats.org/officeDocument/2006/relationships/image" Target="../media/image177.png"/><Relationship Id="rId9" Type="http://schemas.openxmlformats.org/officeDocument/2006/relationships/image" Target="../media/image182.png"/><Relationship Id="rId14" Type="http://schemas.openxmlformats.org/officeDocument/2006/relationships/image" Target="../media/image187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0.png"/><Relationship Id="rId5" Type="http://schemas.openxmlformats.org/officeDocument/2006/relationships/image" Target="../media/image200.png"/><Relationship Id="rId4" Type="http://schemas.openxmlformats.org/officeDocument/2006/relationships/image" Target="../media/image190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1.png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png"/><Relationship Id="rId3" Type="http://schemas.openxmlformats.org/officeDocument/2006/relationships/image" Target="../media/image482.png"/><Relationship Id="rId7" Type="http://schemas.openxmlformats.org/officeDocument/2006/relationships/image" Target="../media/image511.png"/><Relationship Id="rId2" Type="http://schemas.openxmlformats.org/officeDocument/2006/relationships/image" Target="../media/image8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40.png"/><Relationship Id="rId5" Type="http://schemas.openxmlformats.org/officeDocument/2006/relationships/image" Target="../media/image830.png"/><Relationship Id="rId4" Type="http://schemas.openxmlformats.org/officeDocument/2006/relationships/image" Target="../media/image502.pn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6700F155-879E-4253-A2D1-B37B688D17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0" dirty="0" smtClean="0"/>
              <a:t>Unit-2</a:t>
            </a:r>
            <a:r>
              <a:rPr lang="en-US" sz="5400" dirty="0"/>
              <a:t>:</a:t>
            </a:r>
            <a:br>
              <a:rPr lang="en-US" sz="5400" dirty="0"/>
            </a:br>
            <a:r>
              <a:rPr lang="en-US" sz="5400" b="0" dirty="0" smtClean="0"/>
              <a:t>Analysis </a:t>
            </a:r>
            <a:r>
              <a:rPr lang="en-US" sz="5400" b="0" dirty="0"/>
              <a:t>of </a:t>
            </a:r>
            <a:r>
              <a:rPr lang="en-US" sz="5400" dirty="0" smtClean="0"/>
              <a:t>Algorithm</a:t>
            </a:r>
            <a:endParaRPr lang="en-US" sz="54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91BCC6A4-CA58-4C8C-86C4-5A5EA7071D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rupesh.vaishnav@darshan.ac.in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73DAF969-5487-4485-9486-76BDA53380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9428037452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CB882FCE-AB64-406E-AD3E-C406330FA2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Computer Engineering Department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C06E432F-88D3-43E4-900F-2EEC807E9E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Rupesh Vaishnav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9" y="5211251"/>
            <a:ext cx="1353599" cy="1353599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2859186" y="7321"/>
            <a:ext cx="4646358" cy="734653"/>
          </a:xfrm>
        </p:spPr>
        <p:txBody>
          <a:bodyPr/>
          <a:lstStyle/>
          <a:p>
            <a:r>
              <a:rPr lang="en-US" b="1" dirty="0"/>
              <a:t>Analysis and Design of Algorithms </a:t>
            </a:r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(ADA)</a:t>
            </a:r>
          </a:p>
          <a:p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GTU # </a:t>
            </a:r>
            <a:r>
              <a:rPr lang="en-US" dirty="0" smtClean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3150703</a:t>
            </a:r>
            <a:endParaRPr lang="en-US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146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Search – Example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2115665" y="1066800"/>
                <a:ext cx="35700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N" sz="2400" b="1" dirty="0"/>
                  <a:t>Search for </a:t>
                </a:r>
                <a14:m>
                  <m:oMath xmlns:m="http://schemas.openxmlformats.org/officeDocument/2006/math">
                    <m:r>
                      <a:rPr lang="en-IN" sz="2400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IN" sz="2400" b="1" dirty="0"/>
                  <a:t> in given </a:t>
                </a:r>
                <a:r>
                  <a:rPr lang="en-IN" sz="2400" b="1" dirty="0" smtClean="0"/>
                  <a:t>array</a:t>
                </a:r>
                <a:endParaRPr lang="en-US" sz="2400" b="1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5665" y="1066800"/>
                <a:ext cx="3570016" cy="461665"/>
              </a:xfrm>
              <a:prstGeom prst="rect">
                <a:avLst/>
              </a:prstGeom>
              <a:blipFill>
                <a:blip r:embed="rId2"/>
                <a:stretch>
                  <a:fillRect l="-2560" t="-9211" b="-30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88384468"/>
                  </p:ext>
                </p:extLst>
              </p:nvPr>
            </p:nvGraphicFramePr>
            <p:xfrm>
              <a:off x="5799980" y="1112212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𝟖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88384468"/>
                  </p:ext>
                </p:extLst>
              </p:nvPr>
            </p:nvGraphicFramePr>
            <p:xfrm>
              <a:off x="5799980" y="1112212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962" t="-1316" r="-403846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000" t="-1316" r="-300000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1923" t="-1316" r="-202885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99048" t="-1316" r="-100952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2885" t="-1316" r="-1923" b="-2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6" name="Straight Connector 5"/>
          <p:cNvCxnSpPr/>
          <p:nvPr/>
        </p:nvCxnSpPr>
        <p:spPr>
          <a:xfrm>
            <a:off x="1506065" y="1676400"/>
            <a:ext cx="8763000" cy="0"/>
          </a:xfrm>
          <a:prstGeom prst="line">
            <a:avLst/>
          </a:prstGeom>
          <a:ln>
            <a:solidFill>
              <a:srgbClr val="890E4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506065" y="1828800"/>
            <a:ext cx="8763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Comparing </a:t>
            </a:r>
            <a:r>
              <a:rPr lang="en-IN" b="1" dirty="0"/>
              <a:t>value of </a:t>
            </a:r>
            <a:r>
              <a:rPr lang="en-IN" b="1" dirty="0" err="1" smtClean="0"/>
              <a:t>i</a:t>
            </a:r>
            <a:r>
              <a:rPr lang="en-IN" b="1" baseline="30000" dirty="0" err="1" smtClean="0"/>
              <a:t>th</a:t>
            </a:r>
            <a:r>
              <a:rPr lang="en-IN" b="1" dirty="0" smtClean="0"/>
              <a:t> </a:t>
            </a:r>
            <a:r>
              <a:rPr lang="en-IN" b="1" dirty="0"/>
              <a:t>index </a:t>
            </a:r>
            <a:r>
              <a:rPr lang="en-IN" dirty="0"/>
              <a:t>with </a:t>
            </a:r>
            <a:r>
              <a:rPr lang="en-IN" dirty="0" smtClean="0"/>
              <a:t>the given element one </a:t>
            </a:r>
            <a:r>
              <a:rPr lang="en-IN" dirty="0"/>
              <a:t>by </a:t>
            </a:r>
            <a:r>
              <a:rPr lang="en-IN" dirty="0" smtClean="0"/>
              <a:t>one, </a:t>
            </a:r>
            <a:r>
              <a:rPr lang="en-IN" dirty="0"/>
              <a:t>until we get </a:t>
            </a:r>
            <a:r>
              <a:rPr lang="en-IN" dirty="0" smtClean="0"/>
              <a:t>the required </a:t>
            </a:r>
            <a:r>
              <a:rPr lang="en-IN" dirty="0"/>
              <a:t>element or end of the array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506065" y="2514600"/>
            <a:ext cx="8763000" cy="0"/>
          </a:xfrm>
          <a:prstGeom prst="line">
            <a:avLst/>
          </a:prstGeom>
          <a:ln>
            <a:solidFill>
              <a:srgbClr val="890E4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06065" y="2514600"/>
            <a:ext cx="1181734" cy="369332"/>
          </a:xfrm>
          <a:prstGeom prst="rect">
            <a:avLst/>
          </a:prstGeom>
          <a:solidFill>
            <a:schemeClr val="bg2">
              <a:lumMod val="85000"/>
            </a:schemeClr>
          </a:solidFill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>
                <a:solidFill>
                  <a:srgbClr val="A71160"/>
                </a:solidFill>
              </a:rPr>
              <a:t>Step 1: </a:t>
            </a:r>
            <a:r>
              <a:rPr lang="en-IN" b="1" dirty="0" err="1" smtClean="0">
                <a:solidFill>
                  <a:srgbClr val="A71160"/>
                </a:solidFill>
              </a:rPr>
              <a:t>i</a:t>
            </a:r>
            <a:r>
              <a:rPr lang="en-IN" b="1" dirty="0" smtClean="0">
                <a:solidFill>
                  <a:srgbClr val="A71160"/>
                </a:solidFill>
              </a:rPr>
              <a:t>=1</a:t>
            </a:r>
            <a:endParaRPr lang="en-US" b="1" dirty="0">
              <a:solidFill>
                <a:srgbClr val="A7116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89049093"/>
                  </p:ext>
                </p:extLst>
              </p:nvPr>
            </p:nvGraphicFramePr>
            <p:xfrm>
              <a:off x="2218580" y="3048000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𝟖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89049093"/>
                  </p:ext>
                </p:extLst>
              </p:nvPr>
            </p:nvGraphicFramePr>
            <p:xfrm>
              <a:off x="2218580" y="3048000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962" t="-2667" r="-403846" b="-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000" t="-2667" r="-300000" b="-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1923" t="-2667" r="-202885" b="-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99048" t="-2667" r="-100952" b="-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2885" t="-2667" r="-1923" b="-4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1" name="Group 10"/>
          <p:cNvGrpSpPr/>
          <p:nvPr/>
        </p:nvGrpSpPr>
        <p:grpSpPr>
          <a:xfrm>
            <a:off x="2447180" y="3505200"/>
            <a:ext cx="260008" cy="614065"/>
            <a:chOff x="457200" y="3505200"/>
            <a:chExt cx="260008" cy="614065"/>
          </a:xfrm>
        </p:grpSpPr>
        <p:sp>
          <p:nvSpPr>
            <p:cNvPr id="12" name="TextBox 11"/>
            <p:cNvSpPr txBox="1"/>
            <p:nvPr/>
          </p:nvSpPr>
          <p:spPr>
            <a:xfrm>
              <a:off x="457200" y="3657600"/>
              <a:ext cx="2600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2400" b="1" dirty="0">
                  <a:solidFill>
                    <a:srgbClr val="C00000"/>
                  </a:solidFill>
                </a:rPr>
                <a:t>i</a:t>
              </a:r>
              <a:endParaRPr lang="en-US" sz="24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V="1">
              <a:off x="587204" y="3505200"/>
              <a:ext cx="0" cy="22860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4" name="Straight Connector 13"/>
          <p:cNvCxnSpPr/>
          <p:nvPr/>
        </p:nvCxnSpPr>
        <p:spPr>
          <a:xfrm>
            <a:off x="1506065" y="4424065"/>
            <a:ext cx="4038600" cy="0"/>
          </a:xfrm>
          <a:prstGeom prst="line">
            <a:avLst/>
          </a:prstGeom>
          <a:ln>
            <a:solidFill>
              <a:srgbClr val="890E4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523003" y="4439405"/>
            <a:ext cx="1181734" cy="369332"/>
          </a:xfrm>
          <a:prstGeom prst="rect">
            <a:avLst/>
          </a:prstGeom>
          <a:solidFill>
            <a:schemeClr val="bg2">
              <a:lumMod val="85000"/>
            </a:schemeClr>
          </a:solidFill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A71160"/>
                </a:solidFill>
              </a:defRPr>
            </a:lvl1pPr>
          </a:lstStyle>
          <a:p>
            <a:r>
              <a:rPr lang="en-IN" dirty="0"/>
              <a:t>Step 2: </a:t>
            </a:r>
            <a:r>
              <a:rPr lang="en-IN" dirty="0" err="1" smtClean="0"/>
              <a:t>i</a:t>
            </a:r>
            <a:r>
              <a:rPr lang="en-IN" dirty="0" smtClean="0"/>
              <a:t>=2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1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85129698"/>
                  </p:ext>
                </p:extLst>
              </p:nvPr>
            </p:nvGraphicFramePr>
            <p:xfrm>
              <a:off x="2178365" y="4948535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𝟖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1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85129698"/>
                  </p:ext>
                </p:extLst>
              </p:nvPr>
            </p:nvGraphicFramePr>
            <p:xfrm>
              <a:off x="2178365" y="4948535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962" t="-1316" r="-403846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962" t="-1316" r="-303846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99048" t="-1316" r="-200952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1923" t="-1316" r="-102885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401923" t="-1316" r="-2885" b="-2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7" name="Group 16"/>
          <p:cNvGrpSpPr/>
          <p:nvPr/>
        </p:nvGrpSpPr>
        <p:grpSpPr>
          <a:xfrm>
            <a:off x="2406965" y="5405735"/>
            <a:ext cx="260008" cy="614065"/>
            <a:chOff x="457200" y="3505200"/>
            <a:chExt cx="260008" cy="614065"/>
          </a:xfrm>
        </p:grpSpPr>
        <p:sp>
          <p:nvSpPr>
            <p:cNvPr id="18" name="TextBox 17"/>
            <p:cNvSpPr txBox="1"/>
            <p:nvPr/>
          </p:nvSpPr>
          <p:spPr>
            <a:xfrm>
              <a:off x="457200" y="3657600"/>
              <a:ext cx="2600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2400" b="1" dirty="0">
                  <a:solidFill>
                    <a:srgbClr val="C00000"/>
                  </a:solidFill>
                </a:rPr>
                <a:t>i</a:t>
              </a:r>
              <a:endParaRPr lang="en-US" sz="24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V="1">
              <a:off x="587204" y="3505200"/>
              <a:ext cx="0" cy="22860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/>
          <p:cNvCxnSpPr/>
          <p:nvPr/>
        </p:nvCxnSpPr>
        <p:spPr>
          <a:xfrm>
            <a:off x="5544665" y="2514600"/>
            <a:ext cx="0" cy="3886200"/>
          </a:xfrm>
          <a:prstGeom prst="line">
            <a:avLst/>
          </a:prstGeom>
          <a:ln>
            <a:solidFill>
              <a:srgbClr val="890E4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556240" y="2526175"/>
            <a:ext cx="1181734" cy="369332"/>
          </a:xfrm>
          <a:prstGeom prst="rect">
            <a:avLst/>
          </a:prstGeom>
          <a:solidFill>
            <a:schemeClr val="bg2">
              <a:lumMod val="85000"/>
            </a:schemeClr>
          </a:solidFill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A71160"/>
                </a:solidFill>
              </a:defRPr>
            </a:lvl1pPr>
          </a:lstStyle>
          <a:p>
            <a:r>
              <a:rPr lang="en-IN" dirty="0"/>
              <a:t>Step 3: </a:t>
            </a:r>
            <a:r>
              <a:rPr lang="en-IN" dirty="0" err="1" smtClean="0"/>
              <a:t>i</a:t>
            </a:r>
            <a:r>
              <a:rPr lang="en-IN" dirty="0" smtClean="0"/>
              <a:t>=3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2" name="Table 2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98868247"/>
                  </p:ext>
                </p:extLst>
              </p:nvPr>
            </p:nvGraphicFramePr>
            <p:xfrm>
              <a:off x="6050991" y="3048000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𝟖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2" name="Table 2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98868247"/>
                  </p:ext>
                </p:extLst>
              </p:nvPr>
            </p:nvGraphicFramePr>
            <p:xfrm>
              <a:off x="6050991" y="3048000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962" t="-2667" r="-403846" b="-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00000" t="-2667" r="-300000" b="-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201923" t="-2667" r="-202885" b="-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299048" t="-2667" r="-100952" b="-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402885" t="-2667" r="-1923" b="-4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23" name="Group 22"/>
          <p:cNvGrpSpPr/>
          <p:nvPr/>
        </p:nvGrpSpPr>
        <p:grpSpPr>
          <a:xfrm>
            <a:off x="6789393" y="3505200"/>
            <a:ext cx="260008" cy="614065"/>
            <a:chOff x="457200" y="3505200"/>
            <a:chExt cx="260008" cy="614065"/>
          </a:xfrm>
        </p:grpSpPr>
        <p:sp>
          <p:nvSpPr>
            <p:cNvPr id="24" name="TextBox 23"/>
            <p:cNvSpPr txBox="1"/>
            <p:nvPr/>
          </p:nvSpPr>
          <p:spPr>
            <a:xfrm>
              <a:off x="457200" y="3657600"/>
              <a:ext cx="2600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2400" b="1" dirty="0">
                  <a:solidFill>
                    <a:srgbClr val="C00000"/>
                  </a:solidFill>
                </a:rPr>
                <a:t>i</a:t>
              </a:r>
              <a:endParaRPr lang="en-US" sz="24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 flipV="1">
              <a:off x="587204" y="3505200"/>
              <a:ext cx="0" cy="22860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/>
          <p:cNvCxnSpPr/>
          <p:nvPr/>
        </p:nvCxnSpPr>
        <p:spPr>
          <a:xfrm>
            <a:off x="5544665" y="4416955"/>
            <a:ext cx="4724400" cy="0"/>
          </a:xfrm>
          <a:prstGeom prst="line">
            <a:avLst/>
          </a:prstGeom>
          <a:ln>
            <a:solidFill>
              <a:srgbClr val="890E4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544665" y="4419600"/>
            <a:ext cx="1181734" cy="369332"/>
          </a:xfrm>
          <a:prstGeom prst="rect">
            <a:avLst/>
          </a:prstGeom>
          <a:solidFill>
            <a:schemeClr val="bg2">
              <a:lumMod val="85000"/>
            </a:schemeClr>
          </a:solidFill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A71160"/>
                </a:solidFill>
              </a:defRPr>
            </a:lvl1pPr>
          </a:lstStyle>
          <a:p>
            <a:r>
              <a:rPr lang="en-IN" dirty="0"/>
              <a:t>Step 4: </a:t>
            </a:r>
            <a:r>
              <a:rPr lang="en-IN" dirty="0" err="1" smtClean="0"/>
              <a:t>i</a:t>
            </a:r>
            <a:r>
              <a:rPr lang="en-IN" dirty="0" smtClean="0"/>
              <a:t>=4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8" name="Table 2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69528966"/>
                  </p:ext>
                </p:extLst>
              </p:nvPr>
            </p:nvGraphicFramePr>
            <p:xfrm>
              <a:off x="6050991" y="4941425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𝟖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8" name="Table 2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69528966"/>
                  </p:ext>
                </p:extLst>
              </p:nvPr>
            </p:nvGraphicFramePr>
            <p:xfrm>
              <a:off x="6050991" y="4941425"/>
              <a:ext cx="3173685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3473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34737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962" t="-1316" r="-403846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100000" t="-1316" r="-300000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201923" t="-1316" r="-202885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299048" t="-1316" r="-100952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402885" t="-1316" r="-1923" b="-2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29" name="Group 28"/>
          <p:cNvGrpSpPr/>
          <p:nvPr/>
        </p:nvGrpSpPr>
        <p:grpSpPr>
          <a:xfrm>
            <a:off x="7454885" y="5415987"/>
            <a:ext cx="260008" cy="614065"/>
            <a:chOff x="457200" y="3505200"/>
            <a:chExt cx="260008" cy="614065"/>
          </a:xfrm>
        </p:grpSpPr>
        <p:sp>
          <p:nvSpPr>
            <p:cNvPr id="30" name="TextBox 29"/>
            <p:cNvSpPr txBox="1"/>
            <p:nvPr/>
          </p:nvSpPr>
          <p:spPr>
            <a:xfrm>
              <a:off x="457200" y="3657600"/>
              <a:ext cx="2600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2400" b="1" dirty="0">
                  <a:solidFill>
                    <a:srgbClr val="C00000"/>
                  </a:solidFill>
                </a:rPr>
                <a:t>i</a:t>
              </a:r>
              <a:endParaRPr lang="en-US" sz="24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flipV="1">
              <a:off x="587204" y="3505200"/>
              <a:ext cx="0" cy="22860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/>
              <p:cNvSpPr/>
              <p:nvPr/>
            </p:nvSpPr>
            <p:spPr>
              <a:xfrm>
                <a:off x="7997026" y="4941425"/>
                <a:ext cx="48173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32" name="Rectangle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7026" y="4941425"/>
                <a:ext cx="481734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Rectangle 32"/>
          <p:cNvSpPr/>
          <p:nvPr/>
        </p:nvSpPr>
        <p:spPr>
          <a:xfrm>
            <a:off x="6136335" y="6031468"/>
            <a:ext cx="32480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b="1" dirty="0">
                <a:solidFill>
                  <a:srgbClr val="424242"/>
                </a:solidFill>
              </a:rPr>
              <a:t>Element found at </a:t>
            </a:r>
            <a:r>
              <a:rPr lang="en-IN" sz="2000" b="1" dirty="0" err="1">
                <a:solidFill>
                  <a:srgbClr val="424242"/>
                </a:solidFill>
              </a:rPr>
              <a:t>i</a:t>
            </a:r>
            <a:r>
              <a:rPr lang="en-IN" sz="2000" b="1" baseline="30000" dirty="0" err="1">
                <a:solidFill>
                  <a:srgbClr val="424242"/>
                </a:solidFill>
              </a:rPr>
              <a:t>th</a:t>
            </a:r>
            <a:r>
              <a:rPr lang="en-IN" sz="2000" b="1" dirty="0">
                <a:solidFill>
                  <a:srgbClr val="424242"/>
                </a:solidFill>
              </a:rPr>
              <a:t> </a:t>
            </a:r>
            <a:r>
              <a:rPr lang="en-IN" sz="2000" b="1" dirty="0" smtClean="0">
                <a:solidFill>
                  <a:srgbClr val="424242"/>
                </a:solidFill>
              </a:rPr>
              <a:t>index, </a:t>
            </a:r>
            <a:r>
              <a:rPr lang="en-IN" sz="2000" b="1" dirty="0" err="1" smtClean="0">
                <a:solidFill>
                  <a:srgbClr val="424242"/>
                </a:solidFill>
              </a:rPr>
              <a:t>i</a:t>
            </a:r>
            <a:r>
              <a:rPr lang="en-IN" sz="2000" b="1" dirty="0" smtClean="0">
                <a:solidFill>
                  <a:srgbClr val="424242"/>
                </a:solidFill>
              </a:rPr>
              <a:t>=4</a:t>
            </a:r>
            <a:endParaRPr lang="en-US" sz="2000" b="1" dirty="0">
              <a:solidFill>
                <a:srgbClr val="424242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/>
              <p:cNvSpPr txBox="1"/>
              <p:nvPr/>
            </p:nvSpPr>
            <p:spPr>
              <a:xfrm>
                <a:off x="2166030" y="4019490"/>
                <a:ext cx="822307" cy="400110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sz="2000" b="1" i="1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r>
                        <a:rPr lang="en-US" sz="2000" b="1" i="1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sz="20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6030" y="4019490"/>
                <a:ext cx="822307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2691389" y="5924490"/>
                <a:ext cx="822307" cy="400110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𝟗</m:t>
                      </m:r>
                      <m:r>
                        <a:rPr lang="en-US" sz="2000" b="1" i="1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r>
                        <a:rPr lang="en-US" sz="2000" b="1" i="1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sz="20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1389" y="5924490"/>
                <a:ext cx="822307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7190262" y="4019490"/>
                <a:ext cx="822307" cy="400110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sz="2000" b="1" i="1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r>
                        <a:rPr lang="en-US" sz="2000" b="1" i="1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sz="20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0262" y="4019490"/>
                <a:ext cx="822307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576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3.7037E-7 L 0.06081 -3.7037E-7 " pathEditMode="relative" rAng="0" ptsTypes="AA">
                                      <p:cBhvr>
                                        <p:cTn id="6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96296E-6 L 0.06823 2.96296E-6 " pathEditMode="relative" rAng="0" ptsTypes="AA">
                                      <p:cBhvr>
                                        <p:cTn id="8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7.40741E-7 L 0.06666 -7.40741E-7 " pathEditMode="relative" rAng="0" ptsTypes="AA">
                                      <p:cBhvr>
                                        <p:cTn id="11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9" grpId="0" animBg="1"/>
      <p:bldP spid="15" grpId="0" animBg="1"/>
      <p:bldP spid="21" grpId="0" animBg="1"/>
      <p:bldP spid="27" grpId="0" animBg="1"/>
      <p:bldP spid="32" grpId="0"/>
      <p:bldP spid="33" grpId="0"/>
      <p:bldP spid="34" grpId="0" animBg="1"/>
      <p:bldP spid="35" grpId="0" animBg="1"/>
      <p:bldP spid="36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Sort -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the following elements in ascending order using shell sort.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75805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p:sp>
        <p:nvSpPr>
          <p:cNvPr id="5" name="Rectangle 4"/>
          <p:cNvSpPr/>
          <p:nvPr/>
        </p:nvSpPr>
        <p:spPr>
          <a:xfrm>
            <a:off x="26582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6" name="Rectangle 5"/>
          <p:cNvSpPr/>
          <p:nvPr/>
        </p:nvSpPr>
        <p:spPr>
          <a:xfrm>
            <a:off x="33440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7" name="Rectangle 6"/>
          <p:cNvSpPr/>
          <p:nvPr/>
        </p:nvSpPr>
        <p:spPr>
          <a:xfrm>
            <a:off x="40298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8" name="Rectangle 7"/>
          <p:cNvSpPr/>
          <p:nvPr/>
        </p:nvSpPr>
        <p:spPr>
          <a:xfrm>
            <a:off x="47156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9" name="Rectangle 8"/>
          <p:cNvSpPr/>
          <p:nvPr/>
        </p:nvSpPr>
        <p:spPr>
          <a:xfrm>
            <a:off x="54014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872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7730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4588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cxnSp>
        <p:nvCxnSpPr>
          <p:cNvPr id="36" name="Straight Connector 3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09600" y="2433935"/>
            <a:ext cx="10990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2</a:t>
            </a:r>
            <a:r>
              <a:rPr lang="en-US" sz="2400" b="1" dirty="0"/>
              <a:t>: Now, the Segmenting Gap = 2 (</a:t>
            </a:r>
            <a:r>
              <a:rPr lang="en-US" sz="2400" b="1" dirty="0" smtClean="0"/>
              <a:t>4/2</a:t>
            </a:r>
            <a:r>
              <a:rPr lang="en-US" sz="2400" b="1" dirty="0"/>
              <a:t>)</a:t>
            </a:r>
          </a:p>
        </p:txBody>
      </p:sp>
      <p:sp>
        <p:nvSpPr>
          <p:cNvPr id="39" name="Rectangle 38"/>
          <p:cNvSpPr/>
          <p:nvPr/>
        </p:nvSpPr>
        <p:spPr>
          <a:xfrm>
            <a:off x="8858924" y="4224048"/>
            <a:ext cx="23359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200" dirty="0">
                <a:solidFill>
                  <a:srgbClr val="0070C0"/>
                </a:solidFill>
              </a:rPr>
              <a:t>Each segment is </a:t>
            </a:r>
            <a:r>
              <a:rPr lang="en-US" sz="2200" b="1" dirty="0">
                <a:solidFill>
                  <a:srgbClr val="0070C0"/>
                </a:solidFill>
              </a:rPr>
              <a:t>sorted within itself </a:t>
            </a:r>
            <a:r>
              <a:rPr lang="en-US" sz="2200" dirty="0">
                <a:solidFill>
                  <a:srgbClr val="0070C0"/>
                </a:solidFill>
              </a:rPr>
              <a:t>using insertion </a:t>
            </a:r>
            <a:r>
              <a:rPr lang="en-US" sz="2200" dirty="0" smtClean="0">
                <a:solidFill>
                  <a:srgbClr val="0070C0"/>
                </a:solidFill>
              </a:rPr>
              <a:t>sort</a:t>
            </a: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945230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6277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3135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9993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44" name="Rectangle 43"/>
          <p:cNvSpPr/>
          <p:nvPr/>
        </p:nvSpPr>
        <p:spPr>
          <a:xfrm>
            <a:off x="46851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53709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0567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47" name="Rectangle 46"/>
          <p:cNvSpPr/>
          <p:nvPr/>
        </p:nvSpPr>
        <p:spPr>
          <a:xfrm>
            <a:off x="67425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4283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9" name="Table 4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1945230" y="290793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9" name="Table 4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49197035"/>
                  </p:ext>
                </p:extLst>
              </p:nvPr>
            </p:nvGraphicFramePr>
            <p:xfrm>
              <a:off x="1945230" y="290793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50" name="Elbow Connector 49"/>
          <p:cNvCxnSpPr/>
          <p:nvPr/>
        </p:nvCxnSpPr>
        <p:spPr>
          <a:xfrm rot="16200000" flipH="1">
            <a:off x="2975910" y="3164667"/>
            <a:ext cx="12700" cy="1368287"/>
          </a:xfrm>
          <a:prstGeom prst="bentConnector3">
            <a:avLst>
              <a:gd name="adj1" fmla="val 180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/>
          <p:nvPr/>
        </p:nvCxnSpPr>
        <p:spPr>
          <a:xfrm rot="16200000" flipH="1">
            <a:off x="4344198" y="3164667"/>
            <a:ext cx="12700" cy="1368287"/>
          </a:xfrm>
          <a:prstGeom prst="bentConnector3">
            <a:avLst>
              <a:gd name="adj1" fmla="val 180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16200000" flipH="1">
            <a:off x="5712487" y="3171018"/>
            <a:ext cx="12700" cy="1368287"/>
          </a:xfrm>
          <a:prstGeom prst="bentConnector3">
            <a:avLst>
              <a:gd name="adj1" fmla="val 180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/>
          <p:nvPr/>
        </p:nvCxnSpPr>
        <p:spPr>
          <a:xfrm rot="16200000" flipH="1">
            <a:off x="7080777" y="3164668"/>
            <a:ext cx="12700" cy="1368287"/>
          </a:xfrm>
          <a:prstGeom prst="bentConnector3">
            <a:avLst>
              <a:gd name="adj1" fmla="val 180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1980063" y="4518406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662550" y="4518406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348350" y="4518406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57" name="Rectangle 56"/>
          <p:cNvSpPr/>
          <p:nvPr/>
        </p:nvSpPr>
        <p:spPr>
          <a:xfrm>
            <a:off x="4034150" y="4518406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58" name="Rectangle 57"/>
          <p:cNvSpPr/>
          <p:nvPr/>
        </p:nvSpPr>
        <p:spPr>
          <a:xfrm>
            <a:off x="4719950" y="4518406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59" name="Rectangle 58"/>
          <p:cNvSpPr/>
          <p:nvPr/>
        </p:nvSpPr>
        <p:spPr>
          <a:xfrm>
            <a:off x="5405750" y="4518406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091550" y="4518406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61" name="Rectangle 60"/>
          <p:cNvSpPr/>
          <p:nvPr/>
        </p:nvSpPr>
        <p:spPr>
          <a:xfrm>
            <a:off x="6777350" y="4518406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463150" y="4518406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3" name="Table 62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1980063" y="4196804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3" name="Table 6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23011201"/>
                  </p:ext>
                </p:extLst>
              </p:nvPr>
            </p:nvGraphicFramePr>
            <p:xfrm>
              <a:off x="1980063" y="4196804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8" name="Rectangle 67"/>
          <p:cNvSpPr/>
          <p:nvPr/>
        </p:nvSpPr>
        <p:spPr>
          <a:xfrm>
            <a:off x="1993126" y="5890009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69" name="Rectangle 68"/>
          <p:cNvSpPr/>
          <p:nvPr/>
        </p:nvSpPr>
        <p:spPr>
          <a:xfrm>
            <a:off x="2675613" y="5890009"/>
            <a:ext cx="685800" cy="6096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70" name="Rectangle 69"/>
          <p:cNvSpPr/>
          <p:nvPr/>
        </p:nvSpPr>
        <p:spPr>
          <a:xfrm>
            <a:off x="3361413" y="5890009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047213" y="5890009"/>
            <a:ext cx="685800" cy="6096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733013" y="5890009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418813" y="5890009"/>
            <a:ext cx="685800" cy="6096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74" name="Rectangle 73"/>
          <p:cNvSpPr/>
          <p:nvPr/>
        </p:nvSpPr>
        <p:spPr>
          <a:xfrm>
            <a:off x="6104613" y="5890009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6790413" y="5890009"/>
            <a:ext cx="685800" cy="6096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476213" y="5890009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7" name="Table 7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1993126" y="5568407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7" name="Table 7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20924401"/>
                  </p:ext>
                </p:extLst>
              </p:nvPr>
            </p:nvGraphicFramePr>
            <p:xfrm>
              <a:off x="1993126" y="5568407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82" name="Elbow Connector 81"/>
          <p:cNvCxnSpPr/>
          <p:nvPr/>
        </p:nvCxnSpPr>
        <p:spPr>
          <a:xfrm rot="16200000" flipH="1">
            <a:off x="3713960" y="4475939"/>
            <a:ext cx="12700" cy="13682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/>
          <p:cNvCxnSpPr/>
          <p:nvPr/>
        </p:nvCxnSpPr>
        <p:spPr>
          <a:xfrm rot="16200000" flipH="1">
            <a:off x="5082248" y="4475939"/>
            <a:ext cx="12700" cy="13682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Elbow Connector 83"/>
          <p:cNvCxnSpPr/>
          <p:nvPr/>
        </p:nvCxnSpPr>
        <p:spPr>
          <a:xfrm rot="16200000" flipH="1">
            <a:off x="6448887" y="4469306"/>
            <a:ext cx="12700" cy="13682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07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6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6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7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7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11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12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12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12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6B4"/>
                                      </p:to>
                                    </p:animClr>
                                    <p:set>
                                      <p:cBhvr>
                                        <p:cTn id="13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9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D7A3"/>
                                      </p:to>
                                    </p:animClr>
                                    <p:set>
                                      <p:cBhvr>
                                        <p:cTn id="150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1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3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D7A3"/>
                                      </p:to>
                                    </p:animClr>
                                    <p:set>
                                      <p:cBhvr>
                                        <p:cTn id="15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5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7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D7A3"/>
                                      </p:to>
                                    </p:animClr>
                                    <p:set>
                                      <p:cBhvr>
                                        <p:cTn id="158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1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D7A3"/>
                                      </p:to>
                                    </p:animClr>
                                    <p:set>
                                      <p:cBhvr>
                                        <p:cTn id="162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3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9" grpId="0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Sort -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the following elements in ascending order using shell sort.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75805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p:sp>
        <p:nvSpPr>
          <p:cNvPr id="5" name="Rectangle 4"/>
          <p:cNvSpPr/>
          <p:nvPr/>
        </p:nvSpPr>
        <p:spPr>
          <a:xfrm>
            <a:off x="26582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6" name="Rectangle 5"/>
          <p:cNvSpPr/>
          <p:nvPr/>
        </p:nvSpPr>
        <p:spPr>
          <a:xfrm>
            <a:off x="33440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7" name="Rectangle 6"/>
          <p:cNvSpPr/>
          <p:nvPr/>
        </p:nvSpPr>
        <p:spPr>
          <a:xfrm>
            <a:off x="40298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8" name="Rectangle 7"/>
          <p:cNvSpPr/>
          <p:nvPr/>
        </p:nvSpPr>
        <p:spPr>
          <a:xfrm>
            <a:off x="47156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9" name="Rectangle 8"/>
          <p:cNvSpPr/>
          <p:nvPr/>
        </p:nvSpPr>
        <p:spPr>
          <a:xfrm>
            <a:off x="54014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872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7730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4588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cxnSp>
        <p:nvCxnSpPr>
          <p:cNvPr id="36" name="Straight Connector 3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09600" y="2433935"/>
            <a:ext cx="10990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3: </a:t>
            </a:r>
            <a:r>
              <a:rPr lang="en-US" sz="2400" b="1" dirty="0"/>
              <a:t>Now, the Segmenting Gap = </a:t>
            </a:r>
            <a:r>
              <a:rPr lang="en-US" sz="2400" b="1" dirty="0" smtClean="0"/>
              <a:t>1 (2/2</a:t>
            </a:r>
            <a:r>
              <a:rPr lang="en-US" sz="2400" b="1" dirty="0"/>
              <a:t>)</a:t>
            </a:r>
          </a:p>
        </p:txBody>
      </p:sp>
      <p:sp>
        <p:nvSpPr>
          <p:cNvPr id="39" name="Rectangle 38"/>
          <p:cNvSpPr/>
          <p:nvPr/>
        </p:nvSpPr>
        <p:spPr>
          <a:xfrm>
            <a:off x="8858924" y="4224048"/>
            <a:ext cx="23359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200" dirty="0">
                <a:solidFill>
                  <a:srgbClr val="0070C0"/>
                </a:solidFill>
              </a:rPr>
              <a:t>Each segment is </a:t>
            </a:r>
            <a:r>
              <a:rPr lang="en-US" sz="2200" b="1" dirty="0">
                <a:solidFill>
                  <a:srgbClr val="0070C0"/>
                </a:solidFill>
              </a:rPr>
              <a:t>sorted within itself </a:t>
            </a:r>
            <a:r>
              <a:rPr lang="en-US" sz="2200" dirty="0">
                <a:solidFill>
                  <a:srgbClr val="0070C0"/>
                </a:solidFill>
              </a:rPr>
              <a:t>using insertion </a:t>
            </a:r>
            <a:r>
              <a:rPr lang="en-US" sz="2200" dirty="0" smtClean="0">
                <a:solidFill>
                  <a:srgbClr val="0070C0"/>
                </a:solidFill>
              </a:rPr>
              <a:t>sort</a:t>
            </a: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945230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6277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3135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9993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44" name="Rectangle 43"/>
          <p:cNvSpPr/>
          <p:nvPr/>
        </p:nvSpPr>
        <p:spPr>
          <a:xfrm>
            <a:off x="46851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45" name="Rectangle 44"/>
          <p:cNvSpPr/>
          <p:nvPr/>
        </p:nvSpPr>
        <p:spPr>
          <a:xfrm>
            <a:off x="53709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0567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47" name="Rectangle 46"/>
          <p:cNvSpPr/>
          <p:nvPr/>
        </p:nvSpPr>
        <p:spPr>
          <a:xfrm>
            <a:off x="67425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428317" y="322953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9" name="Table 4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1945230" y="290793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9" name="Table 4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1945230" y="290793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4" name="Rectangle 53"/>
          <p:cNvSpPr/>
          <p:nvPr/>
        </p:nvSpPr>
        <p:spPr>
          <a:xfrm>
            <a:off x="1980063" y="488416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662550" y="488416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348350" y="488416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4034150" y="488416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58" name="Rectangle 57"/>
          <p:cNvSpPr/>
          <p:nvPr/>
        </p:nvSpPr>
        <p:spPr>
          <a:xfrm>
            <a:off x="4719950" y="488416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59" name="Rectangle 58"/>
          <p:cNvSpPr/>
          <p:nvPr/>
        </p:nvSpPr>
        <p:spPr>
          <a:xfrm>
            <a:off x="5405750" y="488416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091550" y="488416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p:sp>
        <p:nvSpPr>
          <p:cNvPr id="61" name="Rectangle 60"/>
          <p:cNvSpPr/>
          <p:nvPr/>
        </p:nvSpPr>
        <p:spPr>
          <a:xfrm>
            <a:off x="6777350" y="488416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463150" y="4884168"/>
            <a:ext cx="685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3" name="Table 62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1980063" y="4562568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3" name="Table 6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98558536"/>
                  </p:ext>
                </p:extLst>
              </p:nvPr>
            </p:nvGraphicFramePr>
            <p:xfrm>
              <a:off x="1980063" y="4562568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81" name="Elbow Connector 80"/>
          <p:cNvCxnSpPr/>
          <p:nvPr/>
        </p:nvCxnSpPr>
        <p:spPr>
          <a:xfrm rot="16200000" flipH="1">
            <a:off x="2662357" y="3532702"/>
            <a:ext cx="12700" cy="6824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 rot="16200000" flipH="1">
            <a:off x="3340152" y="3532702"/>
            <a:ext cx="12700" cy="6824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Elbow Connector 85"/>
          <p:cNvCxnSpPr/>
          <p:nvPr/>
        </p:nvCxnSpPr>
        <p:spPr>
          <a:xfrm rot="16200000" flipH="1">
            <a:off x="4027331" y="3532702"/>
            <a:ext cx="12700" cy="6824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/>
          <p:nvPr/>
        </p:nvCxnSpPr>
        <p:spPr>
          <a:xfrm rot="16200000" flipH="1">
            <a:off x="4700434" y="3532701"/>
            <a:ext cx="12700" cy="6824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/>
          <p:cNvCxnSpPr/>
          <p:nvPr/>
        </p:nvCxnSpPr>
        <p:spPr>
          <a:xfrm rot="16200000" flipH="1">
            <a:off x="5392583" y="3532701"/>
            <a:ext cx="12700" cy="6824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Elbow Connector 88"/>
          <p:cNvCxnSpPr/>
          <p:nvPr/>
        </p:nvCxnSpPr>
        <p:spPr>
          <a:xfrm rot="16200000" flipH="1">
            <a:off x="6075071" y="3532701"/>
            <a:ext cx="12700" cy="6824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/>
          <p:nvPr/>
        </p:nvCxnSpPr>
        <p:spPr>
          <a:xfrm rot="16200000" flipH="1">
            <a:off x="6748174" y="3532702"/>
            <a:ext cx="12700" cy="6824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/>
          <p:nvPr/>
        </p:nvCxnSpPr>
        <p:spPr>
          <a:xfrm rot="16200000" flipH="1">
            <a:off x="7430662" y="3532702"/>
            <a:ext cx="12700" cy="682487"/>
          </a:xfrm>
          <a:prstGeom prst="bentConnector3">
            <a:avLst>
              <a:gd name="adj1" fmla="val 180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ounded Rectangle 91"/>
          <p:cNvSpPr/>
          <p:nvPr/>
        </p:nvSpPr>
        <p:spPr>
          <a:xfrm>
            <a:off x="3248315" y="5891345"/>
            <a:ext cx="3931920" cy="4572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890E4F"/>
                </a:solidFill>
              </a:rPr>
              <a:t>The entire array is sorted now.</a:t>
            </a:r>
            <a:endParaRPr lang="en-US" sz="2400" dirty="0">
              <a:solidFill>
                <a:srgbClr val="890E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807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7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7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8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8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9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9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9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10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10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9" grpId="0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92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Sort - Procedure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Divide the array into several smaller </a:t>
                </a:r>
                <a:r>
                  <a:rPr lang="en-US" dirty="0">
                    <a:solidFill>
                      <a:srgbClr val="A71160"/>
                    </a:solidFill>
                  </a:rPr>
                  <a:t>non contiguous segments</a:t>
                </a:r>
                <a:r>
                  <a:rPr lang="en-US" dirty="0"/>
                  <a:t>.</a:t>
                </a:r>
              </a:p>
              <a:p>
                <a:r>
                  <a:rPr lang="en-US" dirty="0"/>
                  <a:t>The distance between successive elements in one segment is called </a:t>
                </a:r>
                <a:r>
                  <a:rPr lang="en-US" dirty="0">
                    <a:solidFill>
                      <a:srgbClr val="A71160"/>
                    </a:solidFill>
                  </a:rPr>
                  <a:t>a gap</a:t>
                </a:r>
                <a:r>
                  <a:rPr lang="en-US" dirty="0"/>
                  <a:t>.</a:t>
                </a:r>
              </a:p>
              <a:p>
                <a:r>
                  <a:rPr lang="en-US" dirty="0"/>
                  <a:t>Each segment is </a:t>
                </a:r>
                <a:r>
                  <a:rPr lang="en-US" dirty="0">
                    <a:solidFill>
                      <a:srgbClr val="A71160"/>
                    </a:solidFill>
                  </a:rPr>
                  <a:t>sorted within itself </a:t>
                </a:r>
                <a:r>
                  <a:rPr lang="en-US" dirty="0"/>
                  <a:t>using insertion sort.</a:t>
                </a:r>
              </a:p>
              <a:p>
                <a:r>
                  <a:rPr lang="en-US" dirty="0"/>
                  <a:t>Then </a:t>
                </a:r>
                <a:r>
                  <a:rPr lang="en-US" dirty="0">
                    <a:solidFill>
                      <a:srgbClr val="A71160"/>
                    </a:solidFill>
                  </a:rPr>
                  <a:t>re-segment into larger segments </a:t>
                </a:r>
                <a:r>
                  <a:rPr lang="en-US" dirty="0"/>
                  <a:t>(smaller gap) and repeat sorting process.</a:t>
                </a:r>
              </a:p>
              <a:p>
                <a:r>
                  <a:rPr lang="en-US" dirty="0"/>
                  <a:t>Continue </a:t>
                </a:r>
                <a:r>
                  <a:rPr lang="en-US" dirty="0" smtClean="0">
                    <a:solidFill>
                      <a:srgbClr val="A71160"/>
                    </a:solidFill>
                  </a:rPr>
                  <a:t>until only one segment</a:t>
                </a:r>
                <a:r>
                  <a:rPr lang="en-US" dirty="0" smtClean="0"/>
                  <a:t> </a:t>
                </a:r>
                <a:r>
                  <a:rPr lang="en-US" dirty="0"/>
                  <a:t>is left, i.e., gap = 1.</a:t>
                </a:r>
              </a:p>
              <a:p>
                <a:r>
                  <a:rPr lang="en-US" dirty="0"/>
                  <a:t>Final sorting finishes the </a:t>
                </a:r>
                <a:r>
                  <a:rPr lang="en-US" dirty="0">
                    <a:solidFill>
                      <a:srgbClr val="A71160"/>
                    </a:solidFill>
                  </a:rPr>
                  <a:t>entire array </a:t>
                </a:r>
                <a:r>
                  <a:rPr lang="en-US" dirty="0"/>
                  <a:t>sorting.</a:t>
                </a:r>
              </a:p>
              <a:p>
                <a:r>
                  <a:rPr lang="en-US" dirty="0"/>
                  <a:t>Time complexity of shell sort is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b="1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1" dirty="0">
                  <a:solidFill>
                    <a:srgbClr val="A71160"/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3481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Radix Sort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Radix Sort puts the elements in order by </a:t>
            </a:r>
            <a:r>
              <a:rPr lang="en-US" dirty="0">
                <a:solidFill>
                  <a:srgbClr val="A71160"/>
                </a:solidFill>
              </a:rPr>
              <a:t>comparing the digits of the numbers</a:t>
            </a:r>
            <a:r>
              <a:rPr lang="en-US" dirty="0"/>
              <a:t>.</a:t>
            </a:r>
          </a:p>
          <a:p>
            <a:r>
              <a:rPr lang="en-US" dirty="0"/>
              <a:t>Each element in the 𝒏-element array 𝑨 has 𝒅 digits, where digit 1 is the lowest-order digit and digit 𝑑 is the highest order digit.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Sort following elements in </a:t>
            </a:r>
            <a:r>
              <a:rPr lang="en-US" dirty="0" smtClean="0"/>
              <a:t>Ascending </a:t>
            </a:r>
            <a:r>
              <a:rPr lang="en-US" dirty="0"/>
              <a:t>order using radix sort.</a:t>
            </a:r>
          </a:p>
          <a:p>
            <a:pPr marL="0" indent="0" algn="l">
              <a:buNone/>
            </a:pPr>
            <a:r>
              <a:rPr lang="en-US" dirty="0"/>
              <a:t>	363, 729, 329, 873, 691, 521, 435, 297</a:t>
            </a:r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3807" y="2417795"/>
            <a:ext cx="10111350" cy="1580817"/>
          </a:xfrm>
          <a:prstGeom prst="rect">
            <a:avLst/>
          </a:prstGeom>
          <a:solidFill>
            <a:srgbClr val="FDEDF5"/>
          </a:solidFill>
        </p:spPr>
        <p:txBody>
          <a:bodyPr wrap="square" rtlCol="0">
            <a:spAutoFit/>
          </a:bodyPr>
          <a:lstStyle/>
          <a:p>
            <a:pPr marL="217170">
              <a:lnSpc>
                <a:spcPct val="124000"/>
              </a:lnSpc>
            </a:pPr>
            <a:r>
              <a:rPr lang="en-US" sz="2600" i="1" dirty="0" smtClean="0">
                <a:solidFill>
                  <a:srgbClr val="A7116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Algorithm: RADIX-SORT(A</a:t>
            </a:r>
            <a:r>
              <a:rPr lang="en-US" sz="2600" i="1" dirty="0">
                <a:solidFill>
                  <a:srgbClr val="A7116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d)</a:t>
            </a:r>
          </a:p>
          <a:p>
            <a:pPr marL="400050" lvl="1" indent="0">
              <a:lnSpc>
                <a:spcPct val="124000"/>
              </a:lnSpc>
              <a:buNone/>
            </a:pPr>
            <a:r>
              <a:rPr lang="en-US" sz="2600" i="1" dirty="0">
                <a:solidFill>
                  <a:srgbClr val="A7116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 </a:t>
            </a:r>
            <a:r>
              <a:rPr lang="en-US" sz="2600" i="1" dirty="0" err="1">
                <a:solidFill>
                  <a:srgbClr val="A7116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2600" i="1" dirty="0">
                <a:solidFill>
                  <a:srgbClr val="A7116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← 1 to d</a:t>
            </a:r>
          </a:p>
          <a:p>
            <a:pPr marL="1257300" lvl="3">
              <a:lnSpc>
                <a:spcPct val="124000"/>
              </a:lnSpc>
            </a:pPr>
            <a:r>
              <a:rPr lang="en-US" sz="2600" i="1" dirty="0">
                <a:solidFill>
                  <a:srgbClr val="A7116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do use a stable sort to sort array A </a:t>
            </a:r>
            <a:r>
              <a:rPr lang="en-US" sz="2600" i="1" dirty="0" smtClean="0">
                <a:solidFill>
                  <a:srgbClr val="A7116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on digit </a:t>
            </a:r>
            <a:r>
              <a:rPr lang="en-US" sz="2600" i="1" dirty="0" err="1" smtClean="0">
                <a:solidFill>
                  <a:srgbClr val="A7116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endParaRPr lang="en-US" dirty="0">
              <a:solidFill>
                <a:srgbClr val="A711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4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Radix Sort - Example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1066800"/>
            <a:ext cx="1828800" cy="5303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3      6     3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38200" y="1589449"/>
            <a:ext cx="1828800" cy="5303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7      2     9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8200" y="2111433"/>
            <a:ext cx="1828800" cy="5303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3      2     9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38200" y="2633417"/>
            <a:ext cx="1828800" cy="5303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8      7     3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8200" y="3155401"/>
            <a:ext cx="1828800" cy="5303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6      9     1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8200" y="3677385"/>
            <a:ext cx="1828800" cy="5303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5      2     1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38200" y="4199369"/>
            <a:ext cx="1828800" cy="5303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4      3     5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8200" y="4721350"/>
            <a:ext cx="1828800" cy="5303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2      9     7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44237" y="5729646"/>
            <a:ext cx="2103120" cy="4308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>
                <a:solidFill>
                  <a:srgbClr val="002060"/>
                </a:solidFill>
              </a:rPr>
              <a:t>Sort on column 1</a:t>
            </a:r>
            <a:endParaRPr lang="en-US" sz="2200" b="1" dirty="0">
              <a:solidFill>
                <a:srgbClr val="002060"/>
              </a:solidFill>
            </a:endParaRPr>
          </a:p>
        </p:txBody>
      </p:sp>
      <p:sp>
        <p:nvSpPr>
          <p:cNvPr id="13" name="Up Arrow 12"/>
          <p:cNvSpPr/>
          <p:nvPr/>
        </p:nvSpPr>
        <p:spPr>
          <a:xfrm>
            <a:off x="2349137" y="5283926"/>
            <a:ext cx="190500" cy="457200"/>
          </a:xfrm>
          <a:prstGeom prst="up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116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764140" y="1066800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6      9     1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764140" y="1589449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5      2     1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764140" y="2111433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3      6     3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764140" y="2633417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8      7     3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764140" y="3155401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4      3     5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764140" y="3677385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2      9     7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764140" y="4199369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7      2     9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764140" y="4721350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3      2     9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08763" y="5729646"/>
            <a:ext cx="2103120" cy="4308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2200" b="1" dirty="0" smtClean="0">
                <a:solidFill>
                  <a:srgbClr val="002060"/>
                </a:solidFill>
              </a:rPr>
              <a:t>Sort on column 2</a:t>
            </a:r>
            <a:endParaRPr lang="en-US" sz="2200" b="1" dirty="0">
              <a:solidFill>
                <a:srgbClr val="002060"/>
              </a:solidFill>
            </a:endParaRPr>
          </a:p>
        </p:txBody>
      </p:sp>
      <p:sp>
        <p:nvSpPr>
          <p:cNvPr id="23" name="Up Arrow 22"/>
          <p:cNvSpPr/>
          <p:nvPr/>
        </p:nvSpPr>
        <p:spPr>
          <a:xfrm>
            <a:off x="4617720" y="5283925"/>
            <a:ext cx="190500" cy="457200"/>
          </a:xfrm>
          <a:prstGeom prst="up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1160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542180" y="1062444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5      2     1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542180" y="1585093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7      2     9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542180" y="2107077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3      2     9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542180" y="2629061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4      3     5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542180" y="3151045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3      6     3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542180" y="3673029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8      7     3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542180" y="4195013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6      9     1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542180" y="4716994"/>
            <a:ext cx="1828800" cy="533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A71160"/>
                </a:solidFill>
              </a:rPr>
              <a:t>2      9     7</a:t>
            </a:r>
            <a:endParaRPr lang="en-US" sz="3200" dirty="0">
              <a:solidFill>
                <a:srgbClr val="A7116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199414" y="5729646"/>
            <a:ext cx="2103120" cy="4308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2200" b="1" dirty="0" smtClean="0">
                <a:solidFill>
                  <a:srgbClr val="002060"/>
                </a:solidFill>
              </a:rPr>
              <a:t>Sort on column 3</a:t>
            </a:r>
            <a:endParaRPr lang="en-US" sz="2200" b="1" dirty="0">
              <a:solidFill>
                <a:srgbClr val="002060"/>
              </a:solidFill>
            </a:endParaRPr>
          </a:p>
        </p:txBody>
      </p:sp>
      <p:sp>
        <p:nvSpPr>
          <p:cNvPr id="59" name="Up Arrow 58"/>
          <p:cNvSpPr/>
          <p:nvPr/>
        </p:nvSpPr>
        <p:spPr>
          <a:xfrm>
            <a:off x="6664234" y="5279570"/>
            <a:ext cx="190500" cy="457200"/>
          </a:xfrm>
          <a:prstGeom prst="up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1160"/>
              </a:solidFill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5037926" y="5721528"/>
            <a:ext cx="3931920" cy="4572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890E4F"/>
                </a:solidFill>
              </a:rPr>
              <a:t>The entire array is sorted now.</a:t>
            </a:r>
            <a:endParaRPr lang="en-US" sz="2400" dirty="0">
              <a:solidFill>
                <a:srgbClr val="890E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556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2.59259E-6 L 0.23984 -0.30463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92" y="-1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1.48148E-6 L 0.23984 -0.3044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92" y="-1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2.96296E-6 L 0.23984 0.15255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92" y="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4.81481E-6 L 0.23984 0.00023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9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4.07407E-6 L 0.23984 -0.15186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92" y="-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3.33333E-6 L 0.23984 -0.15185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92" y="-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3.7037E-7 L 0.23984 0.3791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92" y="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2.22222E-6 L 0.23984 0.37916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92" y="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14" presetClass="exit" presetSubtype="1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85185E-6 L 0.22813 -0.07824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06" y="-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59259E-6 L 0.22813 -0.38264 " pathEditMode="relative" rAng="0" ptsTypes="AA">
                                      <p:cBhvr>
                                        <p:cTn id="131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06" y="-19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81481E-6 L 0.22813 -0.38263 " pathEditMode="relative" rAng="0" ptsTypes="AA">
                                      <p:cBhvr>
                                        <p:cTn id="135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06" y="-19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07407E-6 L 0.22813 -0.07801 " pathEditMode="relative" rAng="0" ptsTypes="AA">
                                      <p:cBhvr>
                                        <p:cTn id="13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06" y="-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7.40741E-7 L 0.22813 0.15046 " pathEditMode="relative" rAng="0" ptsTypes="AA">
                                      <p:cBhvr>
                                        <p:cTn id="14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06" y="7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33333E-6 L 0.22813 0.15046 " pathEditMode="relative" rAng="0" ptsTypes="AA">
                                      <p:cBhvr>
                                        <p:cTn id="14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06" y="7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44444E-6 L 0.22813 0.4551 " pathEditMode="relative" rAng="0" ptsTypes="AA">
                                      <p:cBhvr>
                                        <p:cTn id="15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06" y="22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0 L 0.22813 0.15069 " pathEditMode="relative" rAng="0" ptsTypes="AA">
                                      <p:cBhvr>
                                        <p:cTn id="15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06" y="7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000"/>
                            </p:stCondLst>
                            <p:childTnLst>
                              <p:par>
                                <p:cTn id="157" presetID="14" presetClass="exit" presetSubtype="1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21979 -0.53426 " pathEditMode="relative" rAng="0" ptsTypes="AA">
                                      <p:cBhvr>
                                        <p:cTn id="21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-26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81481E-6 L 0.21979 -0.07754 " pathEditMode="relative" rAng="0" ptsTypes="AA">
                                      <p:cBhvr>
                                        <p:cTn id="218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-3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3.7037E-7 L 0.21979 -0.1537 " pathEditMode="relative" rAng="0" ptsTypes="AA">
                                      <p:cBhvr>
                                        <p:cTn id="2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-7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L 0.21979 -0.00116 " pathEditMode="relative" rAng="0" ptsTypes="AA">
                                      <p:cBhvr>
                                        <p:cTn id="22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77556E-17 L 0.21979 0.30347 " pathEditMode="relative" rAng="0" ptsTypes="AA">
                                      <p:cBhvr>
                                        <p:cTn id="2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15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44444E-6 L 0.21979 -0.07731 " pathEditMode="relative" rAng="0" ptsTypes="AA">
                                      <p:cBhvr>
                                        <p:cTn id="234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-3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59259E-6 L 0.21979 0.37963 " pathEditMode="relative" rAng="0" ptsTypes="AA">
                                      <p:cBhvr>
                                        <p:cTn id="238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96296E-6 L 0.21979 0.15115 " pathEditMode="relative" rAng="0" ptsTypes="AA">
                                      <p:cBhvr>
                                        <p:cTn id="242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7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4" presetID="14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4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2500"/>
                            </p:stCondLst>
                            <p:childTnLst>
                              <p:par>
                                <p:cTn id="248" presetID="14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4" grpId="2" animBg="1"/>
      <p:bldP spid="15" grpId="0" animBg="1"/>
      <p:bldP spid="15" grpId="1" animBg="1"/>
      <p:bldP spid="15" grpId="2" animBg="1"/>
      <p:bldP spid="16" grpId="0" animBg="1"/>
      <p:bldP spid="16" grpId="1" animBg="1"/>
      <p:bldP spid="16" grpId="2" animBg="1"/>
      <p:bldP spid="17" grpId="0" animBg="1"/>
      <p:bldP spid="17" grpId="1" animBg="1"/>
      <p:bldP spid="17" grpId="2" animBg="1"/>
      <p:bldP spid="18" grpId="0" animBg="1"/>
      <p:bldP spid="18" grpId="1" animBg="1"/>
      <p:bldP spid="18" grpId="2" animBg="1"/>
      <p:bldP spid="19" grpId="0" animBg="1"/>
      <p:bldP spid="19" grpId="1" animBg="1"/>
      <p:bldP spid="19" grpId="2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3" grpId="0" animBg="1"/>
      <p:bldP spid="23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33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Bucket Sort – Introduction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Sort the following elements in </a:t>
                </a:r>
                <a:r>
                  <a:rPr lang="en-US" dirty="0" smtClean="0"/>
                  <a:t>Ascending </a:t>
                </a:r>
                <a:r>
                  <a:rPr lang="en-US" dirty="0"/>
                  <a:t>order using bucket sort.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Create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empty buckets.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Add each input element to appropriate bucket as,</a:t>
                </a:r>
              </a:p>
              <a:p>
                <a:pPr marL="914400" lvl="1" indent="-514350">
                  <a:buFont typeface="+mj-lt"/>
                  <a:buAutoNum type="alphaLcPeriod"/>
                </a:pPr>
                <a:r>
                  <a:rPr lang="en-US" sz="2400" dirty="0"/>
                  <a:t>Bucket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holds values in the half-open interval, </a:t>
                </a:r>
              </a:p>
              <a:p>
                <a:pPr marL="40005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𝟏𝟎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 ≤ 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2400" b="1" i="1" dirty="0" err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] &lt; (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)∗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𝟏𝟎</m:t>
                      </m:r>
                    </m:oMath>
                  </m:oMathPara>
                </a14:m>
                <a:endParaRPr lang="en-US" sz="2400" b="1" i="1" dirty="0">
                  <a:solidFill>
                    <a:srgbClr val="A71160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Sort each bucket queue with insertion sort.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Merge all bucket queues together in order.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US" dirty="0"/>
              </a:p>
              <a:p>
                <a:r>
                  <a:rPr lang="en-US" dirty="0"/>
                  <a:t>Expected running time is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), </m:t>
                    </m:r>
                  </m:oMath>
                </a14:m>
                <a:r>
                  <a:rPr lang="en-US" dirty="0"/>
                  <a:t>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= size of original sequence. If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then sorting algorithm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).</m:t>
                    </m:r>
                  </m:oMath>
                </a14:m>
                <a:endParaRPr lang="en-US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8" t="-1418" r="-818" b="-22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215640" y="1459865"/>
          <a:ext cx="57607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199012945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6218662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78783191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34428108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70435045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10833593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5723771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42532392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75570329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45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96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29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30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27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12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39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61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91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542475919"/>
                  </a:ext>
                </a:extLst>
              </a:tr>
            </a:tbl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609600" y="2294709"/>
            <a:ext cx="10972800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09600" y="5399315"/>
            <a:ext cx="10972800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999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Bucket Sort – Example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961032" y="2209800"/>
            <a:ext cx="457200" cy="365760"/>
          </a:xfrm>
          <a:prstGeom prst="rect">
            <a:avLst/>
          </a:prstGeom>
          <a:solidFill>
            <a:schemeClr val="tx2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45</a:t>
            </a:r>
          </a:p>
        </p:txBody>
      </p:sp>
      <p:sp>
        <p:nvSpPr>
          <p:cNvPr id="5" name="Rectangle 4"/>
          <p:cNvSpPr/>
          <p:nvPr/>
        </p:nvSpPr>
        <p:spPr>
          <a:xfrm>
            <a:off x="3643519" y="2209800"/>
            <a:ext cx="457200" cy="365760"/>
          </a:xfrm>
          <a:prstGeom prst="rect">
            <a:avLst/>
          </a:prstGeom>
          <a:solidFill>
            <a:schemeClr val="tx2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96</a:t>
            </a:r>
          </a:p>
        </p:txBody>
      </p:sp>
      <p:sp>
        <p:nvSpPr>
          <p:cNvPr id="6" name="Rectangle 5"/>
          <p:cNvSpPr/>
          <p:nvPr/>
        </p:nvSpPr>
        <p:spPr>
          <a:xfrm>
            <a:off x="4329319" y="2209800"/>
            <a:ext cx="457200" cy="365760"/>
          </a:xfrm>
          <a:prstGeom prst="rect">
            <a:avLst/>
          </a:prstGeom>
          <a:solidFill>
            <a:schemeClr val="tx2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29</a:t>
            </a:r>
          </a:p>
        </p:txBody>
      </p:sp>
      <p:sp>
        <p:nvSpPr>
          <p:cNvPr id="7" name="Rectangle 6"/>
          <p:cNvSpPr/>
          <p:nvPr/>
        </p:nvSpPr>
        <p:spPr>
          <a:xfrm>
            <a:off x="5015119" y="2209800"/>
            <a:ext cx="457200" cy="365760"/>
          </a:xfrm>
          <a:prstGeom prst="rect">
            <a:avLst/>
          </a:prstGeom>
          <a:solidFill>
            <a:schemeClr val="tx2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30</a:t>
            </a:r>
          </a:p>
        </p:txBody>
      </p:sp>
      <p:sp>
        <p:nvSpPr>
          <p:cNvPr id="8" name="Rectangle 7"/>
          <p:cNvSpPr/>
          <p:nvPr/>
        </p:nvSpPr>
        <p:spPr>
          <a:xfrm>
            <a:off x="5700919" y="2209800"/>
            <a:ext cx="457200" cy="365760"/>
          </a:xfrm>
          <a:prstGeom prst="rect">
            <a:avLst/>
          </a:prstGeom>
          <a:solidFill>
            <a:schemeClr val="tx2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27</a:t>
            </a:r>
          </a:p>
        </p:txBody>
      </p:sp>
      <p:sp>
        <p:nvSpPr>
          <p:cNvPr id="9" name="Rectangle 8"/>
          <p:cNvSpPr/>
          <p:nvPr/>
        </p:nvSpPr>
        <p:spPr>
          <a:xfrm>
            <a:off x="6386719" y="2209800"/>
            <a:ext cx="457200" cy="365760"/>
          </a:xfrm>
          <a:prstGeom prst="rect">
            <a:avLst/>
          </a:prstGeom>
          <a:solidFill>
            <a:schemeClr val="tx2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12</a:t>
            </a:r>
          </a:p>
        </p:txBody>
      </p:sp>
      <p:sp>
        <p:nvSpPr>
          <p:cNvPr id="10" name="Rectangle 9"/>
          <p:cNvSpPr/>
          <p:nvPr/>
        </p:nvSpPr>
        <p:spPr>
          <a:xfrm>
            <a:off x="7072519" y="2209800"/>
            <a:ext cx="457200" cy="365760"/>
          </a:xfrm>
          <a:prstGeom prst="rect">
            <a:avLst/>
          </a:prstGeom>
          <a:solidFill>
            <a:schemeClr val="tx2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39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758319" y="2209800"/>
            <a:ext cx="457200" cy="365760"/>
          </a:xfrm>
          <a:prstGeom prst="rect">
            <a:avLst/>
          </a:prstGeom>
          <a:solidFill>
            <a:schemeClr val="tx2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61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44119" y="2209800"/>
            <a:ext cx="457200" cy="365760"/>
          </a:xfrm>
          <a:prstGeom prst="rect">
            <a:avLst/>
          </a:prstGeom>
          <a:solidFill>
            <a:schemeClr val="tx2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91</a:t>
            </a:r>
          </a:p>
        </p:txBody>
      </p:sp>
      <p:sp>
        <p:nvSpPr>
          <p:cNvPr id="13" name="Can 12"/>
          <p:cNvSpPr/>
          <p:nvPr/>
        </p:nvSpPr>
        <p:spPr>
          <a:xfrm>
            <a:off x="1967119" y="3084442"/>
            <a:ext cx="758097" cy="1258958"/>
          </a:xfrm>
          <a:prstGeom prst="can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>
            <a:off x="2805319" y="3084442"/>
            <a:ext cx="758097" cy="1258958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an 14"/>
          <p:cNvSpPr/>
          <p:nvPr/>
        </p:nvSpPr>
        <p:spPr>
          <a:xfrm>
            <a:off x="3643519" y="3084442"/>
            <a:ext cx="758097" cy="1258958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/>
          <p:cNvSpPr/>
          <p:nvPr/>
        </p:nvSpPr>
        <p:spPr>
          <a:xfrm>
            <a:off x="4481719" y="3084442"/>
            <a:ext cx="758097" cy="1258958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an 16"/>
          <p:cNvSpPr/>
          <p:nvPr/>
        </p:nvSpPr>
        <p:spPr>
          <a:xfrm>
            <a:off x="5357531" y="3084442"/>
            <a:ext cx="758097" cy="1258958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/>
          <p:cNvSpPr/>
          <p:nvPr/>
        </p:nvSpPr>
        <p:spPr>
          <a:xfrm>
            <a:off x="6195731" y="3084442"/>
            <a:ext cx="758097" cy="1258958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an 18"/>
          <p:cNvSpPr/>
          <p:nvPr/>
        </p:nvSpPr>
        <p:spPr>
          <a:xfrm>
            <a:off x="7033931" y="3084442"/>
            <a:ext cx="758097" cy="1258958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an 19"/>
          <p:cNvSpPr/>
          <p:nvPr/>
        </p:nvSpPr>
        <p:spPr>
          <a:xfrm>
            <a:off x="7872131" y="3084442"/>
            <a:ext cx="758097" cy="1258958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an 20"/>
          <p:cNvSpPr/>
          <p:nvPr/>
        </p:nvSpPr>
        <p:spPr>
          <a:xfrm>
            <a:off x="8704283" y="3084442"/>
            <a:ext cx="758097" cy="1258958"/>
          </a:xfrm>
          <a:prstGeom prst="can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an 21"/>
          <p:cNvSpPr/>
          <p:nvPr/>
        </p:nvSpPr>
        <p:spPr>
          <a:xfrm>
            <a:off x="9542483" y="3084442"/>
            <a:ext cx="758097" cy="1258958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192609" y="4343400"/>
            <a:ext cx="30711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0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07979" y="4343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57400" y="4343400"/>
            <a:ext cx="253935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692931" y="4343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9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32167" y="4343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46179" y="4343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022579" y="4343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7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854731" y="4343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8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793967" y="4343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184379" y="4343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538579" y="3886200"/>
            <a:ext cx="457200" cy="3657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45</a:t>
            </a:r>
          </a:p>
        </p:txBody>
      </p:sp>
      <p:cxnSp>
        <p:nvCxnSpPr>
          <p:cNvPr id="34" name="Straight Arrow Connector 33"/>
          <p:cNvCxnSpPr>
            <a:stCxn id="4" idx="2"/>
          </p:cNvCxnSpPr>
          <p:nvPr/>
        </p:nvCxnSpPr>
        <p:spPr>
          <a:xfrm>
            <a:off x="3189632" y="2575560"/>
            <a:ext cx="2546947" cy="131064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9723531" y="3886200"/>
            <a:ext cx="457200" cy="3657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96</a:t>
            </a:r>
          </a:p>
        </p:txBody>
      </p:sp>
      <p:cxnSp>
        <p:nvCxnSpPr>
          <p:cNvPr id="36" name="Straight Arrow Connector 35"/>
          <p:cNvCxnSpPr>
            <a:stCxn id="5" idx="2"/>
            <a:endCxn id="35" idx="0"/>
          </p:cNvCxnSpPr>
          <p:nvPr/>
        </p:nvCxnSpPr>
        <p:spPr>
          <a:xfrm>
            <a:off x="3872119" y="2575560"/>
            <a:ext cx="6080012" cy="131064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3824567" y="3886200"/>
            <a:ext cx="457200" cy="3657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29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662767" y="3873938"/>
            <a:ext cx="457200" cy="3657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824567" y="3363860"/>
            <a:ext cx="457200" cy="3657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27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986367" y="3873938"/>
            <a:ext cx="457200" cy="3657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662767" y="3363860"/>
            <a:ext cx="457200" cy="3657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39</a:t>
            </a:r>
          </a:p>
        </p:txBody>
      </p:sp>
      <p:sp>
        <p:nvSpPr>
          <p:cNvPr id="42" name="Rectangle 41"/>
          <p:cNvSpPr/>
          <p:nvPr/>
        </p:nvSpPr>
        <p:spPr>
          <a:xfrm>
            <a:off x="7214979" y="3886200"/>
            <a:ext cx="457200" cy="3657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61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723531" y="3363860"/>
            <a:ext cx="457200" cy="3657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91</a:t>
            </a:r>
          </a:p>
        </p:txBody>
      </p:sp>
      <p:cxnSp>
        <p:nvCxnSpPr>
          <p:cNvPr id="44" name="Straight Arrow Connector 43"/>
          <p:cNvCxnSpPr>
            <a:stCxn id="6" idx="2"/>
          </p:cNvCxnSpPr>
          <p:nvPr/>
        </p:nvCxnSpPr>
        <p:spPr>
          <a:xfrm flipH="1">
            <a:off x="4039519" y="2575560"/>
            <a:ext cx="518400" cy="1298378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7" idx="2"/>
            <a:endCxn id="38" idx="0"/>
          </p:cNvCxnSpPr>
          <p:nvPr/>
        </p:nvCxnSpPr>
        <p:spPr>
          <a:xfrm flipH="1">
            <a:off x="4891367" y="2575560"/>
            <a:ext cx="352352" cy="1298378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8" idx="2"/>
            <a:endCxn id="39" idx="0"/>
          </p:cNvCxnSpPr>
          <p:nvPr/>
        </p:nvCxnSpPr>
        <p:spPr>
          <a:xfrm flipH="1">
            <a:off x="4053167" y="2575560"/>
            <a:ext cx="1876352" cy="78830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9" idx="2"/>
            <a:endCxn id="40" idx="0"/>
          </p:cNvCxnSpPr>
          <p:nvPr/>
        </p:nvCxnSpPr>
        <p:spPr>
          <a:xfrm flipH="1">
            <a:off x="3214967" y="2575560"/>
            <a:ext cx="3400352" cy="1298378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0" idx="2"/>
            <a:endCxn id="41" idx="0"/>
          </p:cNvCxnSpPr>
          <p:nvPr/>
        </p:nvCxnSpPr>
        <p:spPr>
          <a:xfrm flipH="1">
            <a:off x="4891367" y="2575560"/>
            <a:ext cx="2409752" cy="78830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1" idx="2"/>
          </p:cNvCxnSpPr>
          <p:nvPr/>
        </p:nvCxnSpPr>
        <p:spPr>
          <a:xfrm flipH="1">
            <a:off x="7412979" y="2575560"/>
            <a:ext cx="573940" cy="1298378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2" idx="2"/>
            <a:endCxn id="43" idx="0"/>
          </p:cNvCxnSpPr>
          <p:nvPr/>
        </p:nvCxnSpPr>
        <p:spPr>
          <a:xfrm>
            <a:off x="8672719" y="2575560"/>
            <a:ext cx="1279412" cy="78830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2150698" y="4800600"/>
            <a:ext cx="4936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Sort </a:t>
            </a:r>
            <a:r>
              <a:rPr lang="en-US" sz="2000" dirty="0"/>
              <a:t>each bucket queue with insertion </a:t>
            </a:r>
            <a:r>
              <a:rPr lang="en-US" sz="2000" dirty="0" smtClean="0"/>
              <a:t>sort</a:t>
            </a:r>
            <a:endParaRPr lang="en-US" sz="2000" dirty="0"/>
          </a:p>
        </p:txBody>
      </p:sp>
      <p:sp>
        <p:nvSpPr>
          <p:cNvPr id="52" name="Rectangle 51"/>
          <p:cNvSpPr/>
          <p:nvPr/>
        </p:nvSpPr>
        <p:spPr>
          <a:xfrm>
            <a:off x="3821831" y="3886200"/>
            <a:ext cx="457200" cy="365760"/>
          </a:xfrm>
          <a:prstGeom prst="rect">
            <a:avLst/>
          </a:prstGeom>
          <a:solidFill>
            <a:srgbClr val="A711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27</a:t>
            </a:r>
          </a:p>
        </p:txBody>
      </p:sp>
      <p:sp>
        <p:nvSpPr>
          <p:cNvPr id="53" name="Rectangle 52"/>
          <p:cNvSpPr/>
          <p:nvPr/>
        </p:nvSpPr>
        <p:spPr>
          <a:xfrm>
            <a:off x="3821831" y="3363860"/>
            <a:ext cx="457200" cy="365760"/>
          </a:xfrm>
          <a:prstGeom prst="rect">
            <a:avLst/>
          </a:prstGeom>
          <a:solidFill>
            <a:srgbClr val="A711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29</a:t>
            </a:r>
          </a:p>
        </p:txBody>
      </p:sp>
      <p:sp>
        <p:nvSpPr>
          <p:cNvPr id="54" name="Rectangle 53"/>
          <p:cNvSpPr/>
          <p:nvPr/>
        </p:nvSpPr>
        <p:spPr>
          <a:xfrm>
            <a:off x="9713577" y="3886200"/>
            <a:ext cx="457200" cy="365760"/>
          </a:xfrm>
          <a:prstGeom prst="rect">
            <a:avLst/>
          </a:prstGeom>
          <a:solidFill>
            <a:srgbClr val="A711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9713576" y="3363859"/>
            <a:ext cx="457200" cy="365760"/>
          </a:xfrm>
          <a:prstGeom prst="rect">
            <a:avLst/>
          </a:prstGeom>
          <a:solidFill>
            <a:srgbClr val="A711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96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150698" y="5181600"/>
            <a:ext cx="48832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Merge all bucket queues together in </a:t>
            </a:r>
            <a:r>
              <a:rPr lang="en-US" sz="2000" dirty="0" smtClean="0"/>
              <a:t>order</a:t>
            </a:r>
            <a:endParaRPr lang="en-US" sz="2000" dirty="0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/>
          </p:nvPr>
        </p:nvGraphicFramePr>
        <p:xfrm>
          <a:off x="3215640" y="1166719"/>
          <a:ext cx="57607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63435575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60593455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78890498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20194752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52546413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92904646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46854561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65419163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867433450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45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96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29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30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27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12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39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61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91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980265357"/>
                  </a:ext>
                </a:extLst>
              </a:tr>
            </a:tbl>
          </a:graphicData>
        </a:graphic>
      </p:graphicFrame>
      <p:graphicFrame>
        <p:nvGraphicFramePr>
          <p:cNvPr id="76" name="Table 75"/>
          <p:cNvGraphicFramePr>
            <a:graphicFrameLocks noGrp="1"/>
          </p:cNvGraphicFramePr>
          <p:nvPr>
            <p:extLst/>
          </p:nvPr>
        </p:nvGraphicFramePr>
        <p:xfrm>
          <a:off x="3215640" y="5783671"/>
          <a:ext cx="57607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63435575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60593455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78890498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20194752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52546413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92904646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46854561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65419163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867433450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12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27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29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30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39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45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61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91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96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980265357"/>
                  </a:ext>
                </a:extLst>
              </a:tr>
            </a:tbl>
          </a:graphicData>
        </a:graphic>
      </p:graphicFrame>
      <p:sp>
        <p:nvSpPr>
          <p:cNvPr id="77" name="TextBox 76"/>
          <p:cNvSpPr txBox="1"/>
          <p:nvPr/>
        </p:nvSpPr>
        <p:spPr>
          <a:xfrm>
            <a:off x="3278778" y="5852160"/>
            <a:ext cx="496388" cy="4310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3953692" y="5834743"/>
            <a:ext cx="496388" cy="4310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9" name="TextBox 78"/>
          <p:cNvSpPr txBox="1"/>
          <p:nvPr/>
        </p:nvSpPr>
        <p:spPr>
          <a:xfrm>
            <a:off x="4593772" y="5808617"/>
            <a:ext cx="496388" cy="4310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5181601" y="5808617"/>
            <a:ext cx="496388" cy="4310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821680" y="5821680"/>
            <a:ext cx="496388" cy="4310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6474824" y="5834743"/>
            <a:ext cx="496388" cy="4310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7141029" y="5847806"/>
            <a:ext cx="496388" cy="4310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7768046" y="5834743"/>
            <a:ext cx="496388" cy="4310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8460378" y="5860869"/>
            <a:ext cx="496388" cy="4310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05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"/>
                            </p:stCondLst>
                            <p:childTnLst>
                              <p:par>
                                <p:cTn id="1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500"/>
                            </p:stCondLst>
                            <p:childTnLst>
                              <p:par>
                                <p:cTn id="1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500"/>
                            </p:stCondLst>
                            <p:childTnLst>
                              <p:par>
                                <p:cTn id="18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7C7C7"/>
                                      </p:to>
                                    </p:animClr>
                                    <p:set>
                                      <p:cBhvr>
                                        <p:cTn id="19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7C7C7"/>
                                      </p:to>
                                    </p:animClr>
                                    <p:set>
                                      <p:cBhvr>
                                        <p:cTn id="19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7C7C7"/>
                                      </p:to>
                                    </p:animClr>
                                    <p:set>
                                      <p:cBhvr>
                                        <p:cTn id="19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7C7C7"/>
                                      </p:to>
                                    </p:animClr>
                                    <p:set>
                                      <p:cBhvr>
                                        <p:cTn id="20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7C7C7"/>
                                      </p:to>
                                    </p:animClr>
                                    <p:set>
                                      <p:cBhvr>
                                        <p:cTn id="20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7C7C7"/>
                                      </p:to>
                                    </p:animClr>
                                    <p:set>
                                      <p:cBhvr>
                                        <p:cTn id="21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2500"/>
                            </p:stCondLst>
                            <p:childTnLst>
                              <p:par>
                                <p:cTn id="2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1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500"/>
                            </p:stCondLst>
                            <p:childTnLst>
                              <p:par>
                                <p:cTn id="223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27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1500"/>
                            </p:stCondLst>
                            <p:childTnLst>
                              <p:par>
                                <p:cTn id="231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2000"/>
                            </p:stCondLst>
                            <p:childTnLst>
                              <p:par>
                                <p:cTn id="235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3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2500"/>
                            </p:stCondLst>
                            <p:childTnLst>
                              <p:par>
                                <p:cTn id="239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4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3000"/>
                            </p:stCondLst>
                            <p:childTnLst>
                              <p:par>
                                <p:cTn id="243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4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3500"/>
                            </p:stCondLst>
                            <p:childTnLst>
                              <p:par>
                                <p:cTn id="247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4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4000"/>
                            </p:stCondLst>
                            <p:childTnLst>
                              <p:par>
                                <p:cTn id="251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5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 animBg="1"/>
      <p:bldP spid="35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51" grpId="0"/>
      <p:bldP spid="52" grpId="0" animBg="1"/>
      <p:bldP spid="53" grpId="0" animBg="1"/>
      <p:bldP spid="54" grpId="0" animBg="1"/>
      <p:bldP spid="55" grpId="0" animBg="1"/>
      <p:bldP spid="56" grpId="0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Bucket Sort -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424242"/>
          </a:solidFill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</a:t>
            </a:r>
            <a:r>
              <a:rPr lang="en-I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Input</a:t>
            </a: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: Array 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Output: Sorted array 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IN" b="1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Algorithm: Bucket-Sort(A[1,…,n])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n </a:t>
            </a:r>
            <a:r>
              <a:rPr lang="en-US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← length[A]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for </a:t>
            </a:r>
            <a:r>
              <a:rPr lang="en-US" dirty="0" err="1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 ← 1 to n </a:t>
            </a:r>
            <a:r>
              <a:rPr lang="en-US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2400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insert </a:t>
            </a:r>
            <a:r>
              <a:rPr lang="en-US" sz="2400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A[</a:t>
            </a:r>
            <a:r>
              <a:rPr lang="en-US" sz="2400" dirty="0" err="1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] into bucket B[⌊A[</a:t>
            </a:r>
            <a:r>
              <a:rPr lang="en-US" sz="2400" dirty="0" err="1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]</a:t>
            </a:r>
            <a:r>
              <a:rPr lang="en-US" sz="2400" b="1" dirty="0">
                <a:solidFill>
                  <a:schemeClr val="accent5"/>
                </a:solidFill>
              </a:rPr>
              <a:t> ÷ n </a:t>
            </a:r>
            <a:r>
              <a:rPr lang="en-US" sz="2400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⌋]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for </a:t>
            </a:r>
            <a:r>
              <a:rPr lang="en-US" dirty="0" err="1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 ← 0 to n – 1 </a:t>
            </a:r>
            <a:r>
              <a:rPr lang="en-US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2400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sort </a:t>
            </a:r>
            <a:r>
              <a:rPr lang="en-US" sz="2400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bucket B[</a:t>
            </a:r>
            <a:r>
              <a:rPr lang="en-US" sz="2400" dirty="0" err="1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] with insertion sort</a:t>
            </a:r>
            <a:r>
              <a:rPr lang="en-US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concatenate </a:t>
            </a:r>
            <a:r>
              <a:rPr lang="en-US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the buckets B[0], B[1], . . ., B[n - </a:t>
            </a:r>
            <a:r>
              <a:rPr lang="en-US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1] together </a:t>
            </a:r>
            <a:r>
              <a:rPr lang="en-US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in </a:t>
            </a:r>
            <a:r>
              <a:rPr lang="en-US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order</a:t>
            </a:r>
            <a:r>
              <a:rPr lang="en-IN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.</a:t>
            </a:r>
            <a:endParaRPr lang="en-US" dirty="0">
              <a:solidFill>
                <a:schemeClr val="accent5"/>
              </a:solidFill>
              <a:latin typeface="Consolas" pitchFamily="49" charset="0"/>
              <a:cs typeface="Consolas" pitchFamily="49" charset="0"/>
            </a:endParaRPr>
          </a:p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028059" y="2444163"/>
            <a:ext cx="3073294" cy="4572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099776" y="3268916"/>
            <a:ext cx="3700823" cy="4572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89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 Sort – Example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the following elements in Ascending order using </a:t>
            </a:r>
            <a:r>
              <a:rPr lang="en-US" dirty="0" smtClean="0"/>
              <a:t>counting sort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215640" y="1449107"/>
          <a:ext cx="57607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190683831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97465901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50348047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40159293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139081048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573161665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4150550825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9618867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815252829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6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565960330"/>
                  </a:ext>
                </a:extLst>
              </a:tr>
            </a:tbl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1575541" y="2286000"/>
            <a:ext cx="87249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573266" y="2297373"/>
            <a:ext cx="979179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400" b="1" dirty="0" smtClean="0"/>
              <a:t>Step </a:t>
            </a:r>
            <a:r>
              <a:rPr lang="en-IN" sz="2400" b="1" dirty="0"/>
              <a:t>1</a:t>
            </a:r>
            <a:endParaRPr lang="en-US" sz="2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2823214" y="3057010"/>
            <a:ext cx="990600" cy="36576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Index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2442214" y="3562330"/>
            <a:ext cx="1371600" cy="365760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Elements  </a:t>
            </a:r>
            <a:endParaRPr lang="en-US" sz="20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573266" y="4495800"/>
            <a:ext cx="87249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570991" y="4507173"/>
            <a:ext cx="979179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400" b="1" dirty="0" smtClean="0"/>
              <a:t>Step 2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2579356" y="2297373"/>
                <a:ext cx="718768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/>
                  <a:t>Given elements are stored in an input array </a:t>
                </a:r>
                <a14:m>
                  <m:oMath xmlns:m="http://schemas.openxmlformats.org/officeDocument/2006/math">
                    <m:r>
                      <a:rPr lang="en-US" sz="2200" i="1" dirty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200" i="1" dirty="0">
                        <a:latin typeface="Cambria Math" panose="02040503050406030204" pitchFamily="18" charset="0"/>
                      </a:rPr>
                      <m:t>[1,…,9]</m:t>
                    </m:r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9356" y="2297373"/>
                <a:ext cx="7187685" cy="430887"/>
              </a:xfrm>
              <a:prstGeom prst="rect">
                <a:avLst/>
              </a:prstGeom>
              <a:blipFill>
                <a:blip r:embed="rId2"/>
                <a:stretch>
                  <a:fillRect l="-1103" t="-8451" b="-281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2612459" y="4507173"/>
                <a:ext cx="768570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200" dirty="0" smtClean="0"/>
                  <a:t>Define a temporary array </a:t>
                </a:r>
                <a14:m>
                  <m:oMath xmlns:m="http://schemas.openxmlformats.org/officeDocument/2006/math"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200" dirty="0" smtClean="0"/>
                  <a:t>. The size of an array</a:t>
                </a:r>
                <a14:m>
                  <m:oMath xmlns:m="http://schemas.openxmlformats.org/officeDocument/2006/math"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 smtClean="0"/>
                  <a:t>is equal to the </a:t>
                </a:r>
                <a:r>
                  <a:rPr lang="en-US" sz="2200" b="1" dirty="0" smtClean="0"/>
                  <a:t>maximum element </a:t>
                </a:r>
                <a:r>
                  <a:rPr lang="en-US" sz="2200" dirty="0" smtClean="0"/>
                  <a:t>in array </a:t>
                </a:r>
                <a14:m>
                  <m:oMath xmlns:m="http://schemas.openxmlformats.org/officeDocument/2006/math"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200" dirty="0" smtClean="0"/>
                  <a:t>. Initialize </a:t>
                </a:r>
                <a14:m>
                  <m:oMath xmlns:m="http://schemas.openxmlformats.org/officeDocument/2006/math"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[1,…,6] </m:t>
                    </m:r>
                    <m:r>
                      <m:rPr>
                        <m:nor/>
                      </m:rPr>
                      <a:rPr lang="en-US" sz="2200" i="0" dirty="0" smtClean="0">
                        <a:latin typeface="Cambria Math" panose="02040503050406030204" pitchFamily="18" charset="0"/>
                      </a:rPr>
                      <m:t>to</m:t>
                    </m:r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 0</m:t>
                    </m:r>
                  </m:oMath>
                </a14:m>
                <a:r>
                  <a:rPr lang="en-US" sz="2200" dirty="0" smtClean="0"/>
                  <a:t>.</a:t>
                </a:r>
                <a:endParaRPr lang="en-US" sz="2200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2459" y="4507173"/>
                <a:ext cx="7685707" cy="769441"/>
              </a:xfrm>
              <a:prstGeom prst="rect">
                <a:avLst/>
              </a:prstGeom>
              <a:blipFill>
                <a:blip r:embed="rId3"/>
                <a:stretch>
                  <a:fillRect l="-1032" t="-3937" r="-1111" b="-157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3" name="Table 22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3931871" y="5426572"/>
              <a:ext cx="3987165" cy="86410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64210">
                      <a:extLst>
                        <a:ext uri="{9D8B030D-6E8A-4147-A177-3AD203B41FA5}">
                          <a16:colId xmlns:a16="http://schemas.microsoft.com/office/drawing/2014/main" xmlns="" val="2738904722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xmlns="" val="707817619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xmlns="" val="43130053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337480178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2428321670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3190128822"/>
                        </a:ext>
                      </a:extLst>
                    </a:gridCol>
                  </a:tblGrid>
                  <a:tr h="182245"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3465054569"/>
                      </a:ext>
                    </a:extLst>
                  </a:tr>
                  <a:tr h="5486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3519907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3" name="Table 2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24538834"/>
                  </p:ext>
                </p:extLst>
              </p:nvPr>
            </p:nvGraphicFramePr>
            <p:xfrm>
              <a:off x="3931871" y="5426572"/>
              <a:ext cx="3987165" cy="86410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64210">
                      <a:extLst>
                        <a:ext uri="{9D8B030D-6E8A-4147-A177-3AD203B41FA5}">
                          <a16:colId xmlns:a16="http://schemas.microsoft.com/office/drawing/2014/main" val="2738904722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val="707817619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val="43130053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337480178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2428321670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3190128822"/>
                        </a:ext>
                      </a:extLst>
                    </a:gridCol>
                  </a:tblGrid>
                  <a:tr h="315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917" t="-1923" r="-503670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000" t="-1923" r="-399091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1835" t="-1923" r="-302752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835" t="-1923" r="-202752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182" t="-1923" r="-100909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2752" t="-1923" r="-1835" b="-2076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65054569"/>
                      </a:ext>
                    </a:extLst>
                  </a:tr>
                  <a:tr h="5486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5199078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4" name="TextBox 23"/>
          <p:cNvSpPr txBox="1"/>
          <p:nvPr/>
        </p:nvSpPr>
        <p:spPr>
          <a:xfrm>
            <a:off x="2738671" y="5358081"/>
            <a:ext cx="990600" cy="36576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Index</a:t>
            </a:r>
            <a:endParaRPr lang="en-US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2357671" y="5839136"/>
            <a:ext cx="1371600" cy="365760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Elements </a:t>
            </a:r>
            <a:endParaRPr lang="en-US" sz="2000" dirty="0"/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3929743" y="3469495"/>
          <a:ext cx="57607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190683831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97465901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50348047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40159293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139081048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573161665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4150550825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9618867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815252829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6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56596033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7" name="Table 2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3931921" y="3123897"/>
              <a:ext cx="5747656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0129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98661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7" name="Table 2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02019829"/>
                  </p:ext>
                </p:extLst>
              </p:nvPr>
            </p:nvGraphicFramePr>
            <p:xfrm>
              <a:off x="3931921" y="3123897"/>
              <a:ext cx="5747656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0129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98661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29838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7980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91304" r="-62869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13592" r="-6019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313592" r="-5019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409615" r="-397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514563" r="-3009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614563" r="-2009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707692" r="-990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8155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84727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7" grpId="0" animBg="1"/>
      <p:bldP spid="18" grpId="0" animBg="1"/>
      <p:bldP spid="20" grpId="0" animBg="1"/>
      <p:bldP spid="21" grpId="0"/>
      <p:bldP spid="22" grpId="0"/>
      <p:bldP spid="24" grpId="0" animBg="1"/>
      <p:bldP spid="25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 Sort – Example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Sort the following elements in Ascending order using counting sort.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215640" y="1449107"/>
          <a:ext cx="57607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190683831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97465901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50348047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40159293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139081048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573161665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4150550825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39618867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815252829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6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565960330"/>
                  </a:ext>
                </a:extLst>
              </a:tr>
            </a:tbl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1575541" y="2286000"/>
            <a:ext cx="87249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573266" y="2297373"/>
            <a:ext cx="979179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400" b="1" dirty="0" smtClean="0"/>
              <a:t>Step 3</a:t>
            </a:r>
            <a:endParaRPr lang="en-US" sz="2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2823214" y="3070074"/>
            <a:ext cx="990600" cy="36576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Index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2442214" y="3562330"/>
            <a:ext cx="1371600" cy="365760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Elements  </a:t>
            </a:r>
            <a:endParaRPr lang="en-US" sz="20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573266" y="4495800"/>
            <a:ext cx="87249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570991" y="4507173"/>
            <a:ext cx="979179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400" b="1" dirty="0" smtClean="0"/>
              <a:t>Step 4</a:t>
            </a:r>
            <a:endParaRPr lang="en-US" sz="2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2579356" y="2297373"/>
            <a:ext cx="71876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Update an array C with the occurrences of each value of array 𝐴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612459" y="4507173"/>
            <a:ext cx="76857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200" dirty="0"/>
              <a:t>In array 𝐶, from index 2 </a:t>
            </a:r>
            <a:r>
              <a:rPr lang="en-US" sz="2200" dirty="0" smtClean="0"/>
              <a:t>to </a:t>
            </a:r>
            <a:r>
              <a:rPr lang="en-US" sz="2200" dirty="0"/>
              <a:t>𝑛 add the value with previous element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3" name="Table 22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3931871" y="5348194"/>
              <a:ext cx="3987165" cy="86410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64210">
                      <a:extLst>
                        <a:ext uri="{9D8B030D-6E8A-4147-A177-3AD203B41FA5}">
                          <a16:colId xmlns:a16="http://schemas.microsoft.com/office/drawing/2014/main" xmlns="" val="2738904722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xmlns="" val="707817619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xmlns="" val="43130053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337480178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2428321670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319012882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3465054569"/>
                      </a:ext>
                    </a:extLst>
                  </a:tr>
                  <a:tr h="5486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2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3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5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8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8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9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3519907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3" name="Table 2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17551279"/>
                  </p:ext>
                </p:extLst>
              </p:nvPr>
            </p:nvGraphicFramePr>
            <p:xfrm>
              <a:off x="3931871" y="5348194"/>
              <a:ext cx="3987165" cy="86410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64210">
                      <a:extLst>
                        <a:ext uri="{9D8B030D-6E8A-4147-A177-3AD203B41FA5}">
                          <a16:colId xmlns:a16="http://schemas.microsoft.com/office/drawing/2014/main" val="2738904722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val="707817619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val="43130053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337480178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2428321670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3190128822"/>
                        </a:ext>
                      </a:extLst>
                    </a:gridCol>
                  </a:tblGrid>
                  <a:tr h="315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17" t="-1923" r="-503670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000" t="-1923" r="-399091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1835" t="-1923" r="-302752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301835" t="-1923" r="-202752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398182" t="-1923" r="-100909" b="-2076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02752" t="-1923" r="-1835" b="-2076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65054569"/>
                      </a:ext>
                    </a:extLst>
                  </a:tr>
                  <a:tr h="5486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2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3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5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8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8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9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5199078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4" name="TextBox 23"/>
          <p:cNvSpPr txBox="1"/>
          <p:nvPr/>
        </p:nvSpPr>
        <p:spPr>
          <a:xfrm>
            <a:off x="2738671" y="5266641"/>
            <a:ext cx="990600" cy="36576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Index</a:t>
            </a:r>
            <a:endParaRPr lang="en-US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2357671" y="5760758"/>
            <a:ext cx="1371600" cy="365760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Elements 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431673" y="1454723"/>
                <a:ext cx="174900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>
                    <a:solidFill>
                      <a:srgbClr val="A71160"/>
                    </a:solidFill>
                  </a:rPr>
                  <a:t>Input array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sz="24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1673" y="1454723"/>
                <a:ext cx="1749005" cy="461665"/>
              </a:xfrm>
              <a:prstGeom prst="rect">
                <a:avLst/>
              </a:prstGeom>
              <a:blipFill>
                <a:blip r:embed="rId3"/>
                <a:stretch>
                  <a:fillRect l="-5575" t="-9333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8" name="Table 2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49388039"/>
                  </p:ext>
                </p:extLst>
              </p:nvPr>
            </p:nvGraphicFramePr>
            <p:xfrm>
              <a:off x="3931871" y="3123154"/>
              <a:ext cx="3987165" cy="86410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64210">
                      <a:extLst>
                        <a:ext uri="{9D8B030D-6E8A-4147-A177-3AD203B41FA5}">
                          <a16:colId xmlns:a16="http://schemas.microsoft.com/office/drawing/2014/main" xmlns="" val="2738904722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xmlns="" val="707817619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xmlns="" val="43130053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337480178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2428321670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319012882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 defTabSz="914400" rtl="0" eaLnBrk="1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kern="120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800" b="1" i="1" kern="1200" dirty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3465054569"/>
                      </a:ext>
                    </a:extLst>
                  </a:tr>
                  <a:tr h="5486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3519907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8" name="Table 2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49388039"/>
                  </p:ext>
                </p:extLst>
              </p:nvPr>
            </p:nvGraphicFramePr>
            <p:xfrm>
              <a:off x="3931871" y="3123154"/>
              <a:ext cx="3987165" cy="86410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64210">
                      <a:extLst>
                        <a:ext uri="{9D8B030D-6E8A-4147-A177-3AD203B41FA5}">
                          <a16:colId xmlns:a16="http://schemas.microsoft.com/office/drawing/2014/main" val="2738904722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val="707817619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val="43130053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3374801784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2428321670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3190128822"/>
                        </a:ext>
                      </a:extLst>
                    </a:gridCol>
                  </a:tblGrid>
                  <a:tr h="315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917" t="-1923" r="-503670" b="-2038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000" t="-1923" r="-399091" b="-2038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1835" t="-1923" r="-302752" b="-2038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835" t="-1923" r="-202752" b="-2038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182" t="-1923" r="-100909" b="-2038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2752" t="-1923" r="-1835" b="-20384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65054569"/>
                      </a:ext>
                    </a:extLst>
                  </a:tr>
                  <a:tr h="5486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effectLst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5199078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9" name="Oval 28"/>
          <p:cNvSpPr/>
          <p:nvPr/>
        </p:nvSpPr>
        <p:spPr>
          <a:xfrm>
            <a:off x="4110865" y="3155039"/>
            <a:ext cx="270719" cy="274320"/>
          </a:xfrm>
          <a:prstGeom prst="ellipse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247248" y="1519310"/>
            <a:ext cx="411480" cy="4114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7171175" y="1531033"/>
            <a:ext cx="411480" cy="4114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>
            <a:stCxn id="10" idx="4"/>
            <a:endCxn id="29" idx="0"/>
          </p:cNvCxnSpPr>
          <p:nvPr/>
        </p:nvCxnSpPr>
        <p:spPr>
          <a:xfrm flipH="1">
            <a:off x="4246225" y="1930790"/>
            <a:ext cx="1206763" cy="122424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2" idx="4"/>
            <a:endCxn id="29" idx="0"/>
          </p:cNvCxnSpPr>
          <p:nvPr/>
        </p:nvCxnSpPr>
        <p:spPr>
          <a:xfrm flipH="1">
            <a:off x="4246225" y="1942513"/>
            <a:ext cx="3130690" cy="1212526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127862" y="3535571"/>
            <a:ext cx="274320" cy="36576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2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37" name="Oval 36"/>
          <p:cNvSpPr/>
          <p:nvPr/>
        </p:nvSpPr>
        <p:spPr>
          <a:xfrm>
            <a:off x="4759656" y="3150683"/>
            <a:ext cx="270719" cy="274320"/>
          </a:xfrm>
          <a:prstGeom prst="ellipse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8460047" y="1513614"/>
            <a:ext cx="411480" cy="4114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38" idx="4"/>
            <a:endCxn id="37" idx="0"/>
          </p:cNvCxnSpPr>
          <p:nvPr/>
        </p:nvCxnSpPr>
        <p:spPr>
          <a:xfrm flipH="1">
            <a:off x="4895016" y="1925094"/>
            <a:ext cx="3770771" cy="122558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4789717" y="3535515"/>
            <a:ext cx="274320" cy="36576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442857" y="3531216"/>
            <a:ext cx="274320" cy="36576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2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122125" y="3522454"/>
            <a:ext cx="274320" cy="36576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424060" y="3531160"/>
            <a:ext cx="274320" cy="36576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770918" y="3535460"/>
            <a:ext cx="274320" cy="36576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0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4010297" y="3997234"/>
            <a:ext cx="0" cy="1672047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4646557" y="4142673"/>
            <a:ext cx="365760" cy="36576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+</a:t>
            </a: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55" name="Elbow Connector 54"/>
          <p:cNvCxnSpPr>
            <a:stCxn id="54" idx="6"/>
          </p:cNvCxnSpPr>
          <p:nvPr/>
        </p:nvCxnSpPr>
        <p:spPr>
          <a:xfrm>
            <a:off x="5012317" y="4325553"/>
            <a:ext cx="95260" cy="1356790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endCxn id="54" idx="2"/>
          </p:cNvCxnSpPr>
          <p:nvPr/>
        </p:nvCxnSpPr>
        <p:spPr>
          <a:xfrm rot="5400000" flipH="1" flipV="1">
            <a:off x="3865571" y="4875232"/>
            <a:ext cx="1330665" cy="231308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0" idx="2"/>
            <a:endCxn id="54" idx="0"/>
          </p:cNvCxnSpPr>
          <p:nvPr/>
        </p:nvCxnSpPr>
        <p:spPr>
          <a:xfrm flipH="1">
            <a:off x="4829437" y="3901275"/>
            <a:ext cx="97440" cy="24139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5325134" y="4129614"/>
            <a:ext cx="365760" cy="36576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+</a:t>
            </a: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59" name="Elbow Connector 58"/>
          <p:cNvCxnSpPr>
            <a:stCxn id="58" idx="6"/>
          </p:cNvCxnSpPr>
          <p:nvPr/>
        </p:nvCxnSpPr>
        <p:spPr>
          <a:xfrm>
            <a:off x="5690894" y="4312494"/>
            <a:ext cx="122077" cy="1356786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endCxn id="58" idx="2"/>
          </p:cNvCxnSpPr>
          <p:nvPr/>
        </p:nvCxnSpPr>
        <p:spPr>
          <a:xfrm rot="5400000" flipH="1" flipV="1">
            <a:off x="4590215" y="4908236"/>
            <a:ext cx="1330660" cy="139177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46" idx="2"/>
            <a:endCxn id="58" idx="0"/>
          </p:cNvCxnSpPr>
          <p:nvPr/>
        </p:nvCxnSpPr>
        <p:spPr>
          <a:xfrm flipH="1">
            <a:off x="5508014" y="3896976"/>
            <a:ext cx="72003" cy="23263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4114802" y="5699539"/>
            <a:ext cx="274320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4802779" y="5708248"/>
            <a:ext cx="274320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5490756" y="5690831"/>
            <a:ext cx="274320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6113419" y="5699539"/>
            <a:ext cx="274320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53499" y="5712603"/>
            <a:ext cx="274320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7458893" y="5712602"/>
            <a:ext cx="274320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sz="2400" b="1" dirty="0">
              <a:solidFill>
                <a:srgbClr val="A711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99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4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500"/>
                            </p:stCondLst>
                            <p:childTnLst>
                              <p:par>
                                <p:cTn id="8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000"/>
                            </p:stCondLst>
                            <p:childTnLst>
                              <p:par>
                                <p:cTn id="1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"/>
                            </p:stCondLst>
                            <p:childTnLst>
                              <p:par>
                                <p:cTn id="151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500"/>
                            </p:stCondLst>
                            <p:childTnLst>
                              <p:par>
                                <p:cTn id="167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000"/>
                            </p:stCondLst>
                            <p:childTnLst>
                              <p:par>
                                <p:cTn id="1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500"/>
                            </p:stCondLst>
                            <p:childTnLst>
                              <p:par>
                                <p:cTn id="175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500"/>
                            </p:stCondLst>
                            <p:childTnLst>
                              <p:par>
                                <p:cTn id="197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1500"/>
                            </p:stCondLst>
                            <p:childTnLst>
                              <p:par>
                                <p:cTn id="205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0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500"/>
                            </p:stCondLst>
                            <p:childTnLst>
                              <p:par>
                                <p:cTn id="223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27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7" grpId="0" animBg="1"/>
      <p:bldP spid="18" grpId="0" animBg="1"/>
      <p:bldP spid="20" grpId="0" animBg="1"/>
      <p:bldP spid="21" grpId="0"/>
      <p:bldP spid="22" grpId="0"/>
      <p:bldP spid="24" grpId="0" animBg="1"/>
      <p:bldP spid="25" grpId="0" animBg="1"/>
      <p:bldP spid="29" grpId="0" animBg="1"/>
      <p:bldP spid="29" grpId="1" animBg="1"/>
      <p:bldP spid="10" grpId="0" animBg="1"/>
      <p:bldP spid="10" grpId="1" animBg="1"/>
      <p:bldP spid="32" grpId="0" animBg="1"/>
      <p:bldP spid="32" grpId="1" animBg="1"/>
      <p:bldP spid="36" grpId="0" animBg="1"/>
      <p:bldP spid="37" grpId="0" animBg="1"/>
      <p:bldP spid="37" grpId="1" animBg="1"/>
      <p:bldP spid="38" grpId="0" animBg="1"/>
      <p:bldP spid="38" grpId="1" animBg="1"/>
      <p:bldP spid="40" grpId="0" animBg="1"/>
      <p:bldP spid="46" grpId="0" animBg="1"/>
      <p:bldP spid="47" grpId="0" animBg="1"/>
      <p:bldP spid="48" grpId="0" animBg="1"/>
      <p:bldP spid="49" grpId="0" animBg="1"/>
      <p:bldP spid="54" grpId="0" animBg="1"/>
      <p:bldP spid="54" grpId="1" animBg="1"/>
      <p:bldP spid="58" grpId="0" animBg="1"/>
      <p:bldP spid="58" grpId="1" animBg="1"/>
      <p:bldP spid="96" grpId="0" animBg="1"/>
      <p:bldP spid="97" grpId="0" animBg="1"/>
      <p:bldP spid="103" grpId="0" animBg="1"/>
      <p:bldP spid="105" grpId="0" animBg="1"/>
      <p:bldP spid="106" grpId="0" animBg="1"/>
      <p:bldP spid="10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Search -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424242"/>
          </a:solidFill>
        </p:spPr>
        <p:txBody>
          <a:bodyPr/>
          <a:lstStyle/>
          <a:p>
            <a:pPr marL="0" indent="0"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Input	: Array A, </a:t>
            </a:r>
            <a:r>
              <a:rPr lang="en-I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element x</a:t>
            </a:r>
            <a:endParaRPr lang="en-IN" b="1" dirty="0">
              <a:solidFill>
                <a:schemeClr val="tx2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Output	: First index of </a:t>
            </a:r>
            <a:r>
              <a:rPr lang="en-I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element x </a:t>
            </a: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in A </a:t>
            </a:r>
            <a:r>
              <a:rPr lang="en-I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or -</a:t>
            </a: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1 if not found </a:t>
            </a:r>
            <a:r>
              <a:rPr lang="en-IN" b="1" dirty="0">
                <a:latin typeface="Consolas" pitchFamily="49" charset="0"/>
                <a:cs typeface="Consolas" pitchFamily="49" charset="0"/>
              </a:rPr>
              <a:t>	</a:t>
            </a:r>
          </a:p>
          <a:p>
            <a:pPr marL="0" indent="0">
              <a:buNone/>
            </a:pPr>
            <a:endParaRPr lang="en-IN" b="1" dirty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Algorithm: </a:t>
            </a:r>
            <a:r>
              <a:rPr lang="en-IN" b="1" dirty="0" err="1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Linear_Search</a:t>
            </a:r>
            <a:endParaRPr lang="en-IN" b="1" dirty="0">
              <a:solidFill>
                <a:schemeClr val="accent5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en-IN" b="1" dirty="0" err="1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IN" b="1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 = 1 to last index of </a:t>
            </a:r>
            <a:r>
              <a:rPr lang="en-IN" b="1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A </a:t>
            </a:r>
            <a:endParaRPr lang="en-IN" b="1" dirty="0">
              <a:solidFill>
                <a:schemeClr val="accent5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 if A[</a:t>
            </a:r>
            <a:r>
              <a:rPr lang="en-IN" b="1" dirty="0" err="1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IN" b="1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] equals </a:t>
            </a:r>
            <a:r>
              <a:rPr lang="en-IN" b="1" dirty="0" smtClean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element x</a:t>
            </a:r>
            <a:endParaRPr lang="en-IN" b="1" dirty="0">
              <a:solidFill>
                <a:schemeClr val="accent5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		 return </a:t>
            </a:r>
            <a:r>
              <a:rPr lang="en-IN" b="1" dirty="0" err="1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i</a:t>
            </a:r>
            <a:endParaRPr lang="en-IN" b="1" dirty="0">
              <a:solidFill>
                <a:schemeClr val="accent5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accent5"/>
                </a:solidFill>
                <a:latin typeface="Consolas" pitchFamily="49" charset="0"/>
                <a:cs typeface="Consolas" pitchFamily="49" charset="0"/>
              </a:rPr>
              <a:t>return -1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562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 Sort – Example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output array 𝐵[1…9]. Start positioning elements of Array 𝐴 𝑡𝑜 𝐵  as shown below.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3630116" y="1885402"/>
              <a:ext cx="5293994" cy="956123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88096">
                      <a:extLst>
                        <a:ext uri="{9D8B030D-6E8A-4147-A177-3AD203B41FA5}">
                          <a16:colId xmlns:a16="http://schemas.microsoft.com/office/drawing/2014/main" xmlns="" val="1472687638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2635116732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3230966342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501207827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2562952866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978850328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2903807786"/>
                        </a:ext>
                      </a:extLst>
                    </a:gridCol>
                    <a:gridCol w="588661">
                      <a:extLst>
                        <a:ext uri="{9D8B030D-6E8A-4147-A177-3AD203B41FA5}">
                          <a16:colId xmlns:a16="http://schemas.microsoft.com/office/drawing/2014/main" xmlns="" val="3171734101"/>
                        </a:ext>
                      </a:extLst>
                    </a:gridCol>
                    <a:gridCol w="588661">
                      <a:extLst>
                        <a:ext uri="{9D8B030D-6E8A-4147-A177-3AD203B41FA5}">
                          <a16:colId xmlns:a16="http://schemas.microsoft.com/office/drawing/2014/main" xmlns="" val="457722178"/>
                        </a:ext>
                      </a:extLst>
                    </a:gridCol>
                  </a:tblGrid>
                  <a:tr h="398385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989733249"/>
                      </a:ext>
                    </a:extLst>
                  </a:tr>
                  <a:tr h="557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3</a:t>
                          </a:r>
                          <a:endParaRPr lang="en-US" sz="28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6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4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1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3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4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1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4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817499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31489739"/>
                  </p:ext>
                </p:extLst>
              </p:nvPr>
            </p:nvGraphicFramePr>
            <p:xfrm>
              <a:off x="3630116" y="1885402"/>
              <a:ext cx="5293994" cy="956123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88096">
                      <a:extLst>
                        <a:ext uri="{9D8B030D-6E8A-4147-A177-3AD203B41FA5}">
                          <a16:colId xmlns:a16="http://schemas.microsoft.com/office/drawing/2014/main" val="1472687638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2635116732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3230966342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501207827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2562952866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978850328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2903807786"/>
                        </a:ext>
                      </a:extLst>
                    </a:gridCol>
                    <a:gridCol w="588661">
                      <a:extLst>
                        <a:ext uri="{9D8B030D-6E8A-4147-A177-3AD203B41FA5}">
                          <a16:colId xmlns:a16="http://schemas.microsoft.com/office/drawing/2014/main" val="3171734101"/>
                        </a:ext>
                      </a:extLst>
                    </a:gridCol>
                    <a:gridCol w="588661">
                      <a:extLst>
                        <a:ext uri="{9D8B030D-6E8A-4147-A177-3AD203B41FA5}">
                          <a16:colId xmlns:a16="http://schemas.microsoft.com/office/drawing/2014/main" val="457722178"/>
                        </a:ext>
                      </a:extLst>
                    </a:gridCol>
                  </a:tblGrid>
                  <a:tr h="39838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031" r="-798969" b="-1803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02083" r="-707292" b="-1803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00000" r="-600000" b="-1803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03125" r="-506250" b="-1803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98969" r="-401031" b="-1803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04167" r="-305208" b="-1803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97938" r="-202062" b="-1803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705208" r="-104167" b="-1803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796907" r="-3093" b="-18030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9733249"/>
                      </a:ext>
                    </a:extLst>
                  </a:tr>
                  <a:tr h="557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3</a:t>
                          </a:r>
                          <a:endParaRPr lang="en-US" sz="28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6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4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1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3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4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1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>
                              <a:effectLst/>
                            </a:rPr>
                            <a:t>4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2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817499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4283530" y="3298726"/>
              <a:ext cx="3987165" cy="94969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64210">
                      <a:extLst>
                        <a:ext uri="{9D8B030D-6E8A-4147-A177-3AD203B41FA5}">
                          <a16:colId xmlns:a16="http://schemas.microsoft.com/office/drawing/2014/main" xmlns="" val="1328509645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xmlns="" val="2146407783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xmlns="" val="524751466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426247012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2265448949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xmlns="" val="889942487"/>
                        </a:ext>
                      </a:extLst>
                    </a:gridCol>
                  </a:tblGrid>
                  <a:tr h="401055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658702842"/>
                      </a:ext>
                    </a:extLst>
                  </a:tr>
                  <a:tr h="5486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2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3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5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8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8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9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38612665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278474"/>
                  </p:ext>
                </p:extLst>
              </p:nvPr>
            </p:nvGraphicFramePr>
            <p:xfrm>
              <a:off x="4283530" y="3298726"/>
              <a:ext cx="3987165" cy="94969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64210">
                      <a:extLst>
                        <a:ext uri="{9D8B030D-6E8A-4147-A177-3AD203B41FA5}">
                          <a16:colId xmlns:a16="http://schemas.microsoft.com/office/drawing/2014/main" val="1328509645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val="2146407783"/>
                        </a:ext>
                      </a:extLst>
                    </a:gridCol>
                    <a:gridCol w="664210">
                      <a:extLst>
                        <a:ext uri="{9D8B030D-6E8A-4147-A177-3AD203B41FA5}">
                          <a16:colId xmlns:a16="http://schemas.microsoft.com/office/drawing/2014/main" val="524751466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426247012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2265448949"/>
                        </a:ext>
                      </a:extLst>
                    </a:gridCol>
                    <a:gridCol w="664845">
                      <a:extLst>
                        <a:ext uri="{9D8B030D-6E8A-4147-A177-3AD203B41FA5}">
                          <a16:colId xmlns:a16="http://schemas.microsoft.com/office/drawing/2014/main" val="889942487"/>
                        </a:ext>
                      </a:extLst>
                    </a:gridCol>
                  </a:tblGrid>
                  <a:tr h="40105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917" t="-1515" r="-502752" b="-16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917" t="-1515" r="-402752" b="-16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917" t="-1515" r="-302752" b="-16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98182" t="-1515" r="-200000" b="-16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1835" t="-1515" r="-101835" b="-16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835" t="-1515" r="-1835" b="-1636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58702842"/>
                      </a:ext>
                    </a:extLst>
                  </a:tr>
                  <a:tr h="5486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2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3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5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8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8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  <a:effectLst/>
                            </a:rPr>
                            <a:t>9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8612665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extBox 6"/>
          <p:cNvSpPr txBox="1"/>
          <p:nvPr/>
        </p:nvSpPr>
        <p:spPr>
          <a:xfrm>
            <a:off x="1733008" y="3736459"/>
            <a:ext cx="2443298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>
              <a:defRPr sz="2400">
                <a:solidFill>
                  <a:srgbClr val="A71160"/>
                </a:solidFill>
              </a:defRPr>
            </a:lvl1pPr>
          </a:lstStyle>
          <a:p>
            <a:r>
              <a:rPr lang="en-US" dirty="0"/>
              <a:t>Temporary Array 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37066" y="5116767"/>
            <a:ext cx="1951175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>
              <a:defRPr sz="2400">
                <a:solidFill>
                  <a:srgbClr val="A71160"/>
                </a:solidFill>
              </a:defRPr>
            </a:lvl1pPr>
          </a:lstStyle>
          <a:p>
            <a:r>
              <a:rPr lang="en-US" dirty="0"/>
              <a:t>Output Array B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584895" y="5256999"/>
            <a:ext cx="609600" cy="3622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9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3630116" y="4617245"/>
              <a:ext cx="5293994" cy="100195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88096">
                      <a:extLst>
                        <a:ext uri="{9D8B030D-6E8A-4147-A177-3AD203B41FA5}">
                          <a16:colId xmlns:a16="http://schemas.microsoft.com/office/drawing/2014/main" xmlns="" val="1472687638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2635116732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3230966342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501207827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2562952866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978850328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xmlns="" val="2903807786"/>
                        </a:ext>
                      </a:extLst>
                    </a:gridCol>
                    <a:gridCol w="588661">
                      <a:extLst>
                        <a:ext uri="{9D8B030D-6E8A-4147-A177-3AD203B41FA5}">
                          <a16:colId xmlns:a16="http://schemas.microsoft.com/office/drawing/2014/main" xmlns="" val="3171734101"/>
                        </a:ext>
                      </a:extLst>
                    </a:gridCol>
                    <a:gridCol w="588661">
                      <a:extLst>
                        <a:ext uri="{9D8B030D-6E8A-4147-A177-3AD203B41FA5}">
                          <a16:colId xmlns:a16="http://schemas.microsoft.com/office/drawing/2014/main" xmlns="" val="457722178"/>
                        </a:ext>
                      </a:extLst>
                    </a:gridCol>
                  </a:tblGrid>
                  <a:tr h="43229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solidFill>
                                      <a:srgbClr val="0066FF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rgbClr val="0066FF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989733249"/>
                      </a:ext>
                    </a:extLst>
                  </a:tr>
                  <a:tr h="56966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b="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2800" b="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817499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66072148"/>
                  </p:ext>
                </p:extLst>
              </p:nvPr>
            </p:nvGraphicFramePr>
            <p:xfrm>
              <a:off x="3630116" y="4617245"/>
              <a:ext cx="5293994" cy="100195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88096">
                      <a:extLst>
                        <a:ext uri="{9D8B030D-6E8A-4147-A177-3AD203B41FA5}">
                          <a16:colId xmlns:a16="http://schemas.microsoft.com/office/drawing/2014/main" val="1472687638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2635116732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3230966342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501207827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2562952866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978850328"/>
                        </a:ext>
                      </a:extLst>
                    </a:gridCol>
                    <a:gridCol w="588096">
                      <a:extLst>
                        <a:ext uri="{9D8B030D-6E8A-4147-A177-3AD203B41FA5}">
                          <a16:colId xmlns:a16="http://schemas.microsoft.com/office/drawing/2014/main" val="2903807786"/>
                        </a:ext>
                      </a:extLst>
                    </a:gridCol>
                    <a:gridCol w="588661">
                      <a:extLst>
                        <a:ext uri="{9D8B030D-6E8A-4147-A177-3AD203B41FA5}">
                          <a16:colId xmlns:a16="http://schemas.microsoft.com/office/drawing/2014/main" val="3171734101"/>
                        </a:ext>
                      </a:extLst>
                    </a:gridCol>
                    <a:gridCol w="588661">
                      <a:extLst>
                        <a:ext uri="{9D8B030D-6E8A-4147-A177-3AD203B41FA5}">
                          <a16:colId xmlns:a16="http://schemas.microsoft.com/office/drawing/2014/main" val="457722178"/>
                        </a:ext>
                      </a:extLst>
                    </a:gridCol>
                  </a:tblGrid>
                  <a:tr h="43229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31" r="-798969" b="-1690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2083" r="-707292" b="-1690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000" r="-600000" b="-1690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03125" r="-506250" b="-1690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98969" r="-401031" b="-1690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04167" r="-305208" b="-1690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97938" r="-202062" b="-1690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705208" r="-104167" b="-1690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796907" r="-3093" b="-16901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9733249"/>
                      </a:ext>
                    </a:extLst>
                  </a:tr>
                  <a:tr h="56966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b="0" dirty="0" smtClean="0">
                              <a:solidFill>
                                <a:schemeClr val="tx1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2800" b="0" dirty="0">
                            <a:solidFill>
                              <a:schemeClr val="tx1"/>
                            </a:solidFill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669925" algn="l"/>
                            </a:tabLst>
                          </a:pPr>
                          <a:r>
                            <a:rPr lang="en-US" sz="2800" dirty="0" smtClean="0"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2800" dirty="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8174995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1" name="Oval 10"/>
          <p:cNvSpPr/>
          <p:nvPr/>
        </p:nvSpPr>
        <p:spPr>
          <a:xfrm>
            <a:off x="8401464" y="2322604"/>
            <a:ext cx="457200" cy="45720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729448" y="5175064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371161" y="5162002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978574" y="5162002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492945" y="5138182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148117" y="5158920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735266" y="5158920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296289" y="5148394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925327" y="5138182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518345" y="5167644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21" name="Straight Arrow Connector 20"/>
          <p:cNvCxnSpPr>
            <a:stCxn id="11" idx="4"/>
          </p:cNvCxnSpPr>
          <p:nvPr/>
        </p:nvCxnSpPr>
        <p:spPr>
          <a:xfrm flipH="1">
            <a:off x="5364218" y="2779804"/>
            <a:ext cx="3265846" cy="594234"/>
          </a:xfrm>
          <a:prstGeom prst="straightConnector1">
            <a:avLst/>
          </a:prstGeom>
          <a:ln w="127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351154" y="3357154"/>
            <a:ext cx="43806" cy="390993"/>
          </a:xfrm>
          <a:prstGeom prst="straightConnector1">
            <a:avLst/>
          </a:prstGeom>
          <a:ln w="127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5087164" y="3790350"/>
            <a:ext cx="361971" cy="347056"/>
          </a:xfrm>
          <a:prstGeom prst="round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>
            <a:stCxn id="23" idx="2"/>
          </p:cNvCxnSpPr>
          <p:nvPr/>
        </p:nvCxnSpPr>
        <p:spPr>
          <a:xfrm flipH="1">
            <a:off x="5087164" y="4137406"/>
            <a:ext cx="180986" cy="609600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14" idx="0"/>
          </p:cNvCxnSpPr>
          <p:nvPr/>
        </p:nvCxnSpPr>
        <p:spPr>
          <a:xfrm flipH="1">
            <a:off x="5130974" y="2677210"/>
            <a:ext cx="3480577" cy="2484792"/>
          </a:xfrm>
          <a:prstGeom prst="straightConnector1">
            <a:avLst/>
          </a:prstGeom>
          <a:ln w="19050"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011968" y="3761908"/>
            <a:ext cx="514372" cy="409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2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7830596" y="2343067"/>
            <a:ext cx="457200" cy="45720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27" idx="4"/>
          </p:cNvCxnSpPr>
          <p:nvPr/>
        </p:nvCxnSpPr>
        <p:spPr>
          <a:xfrm flipH="1">
            <a:off x="6672990" y="2800267"/>
            <a:ext cx="1386206" cy="573771"/>
          </a:xfrm>
          <a:prstGeom prst="straightConnector1">
            <a:avLst/>
          </a:prstGeom>
          <a:ln w="127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6680268" y="3383280"/>
            <a:ext cx="34041" cy="338435"/>
          </a:xfrm>
          <a:prstGeom prst="straightConnector1">
            <a:avLst/>
          </a:prstGeom>
          <a:ln w="127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32" idx="2"/>
          </p:cNvCxnSpPr>
          <p:nvPr/>
        </p:nvCxnSpPr>
        <p:spPr>
          <a:xfrm>
            <a:off x="6628621" y="4126419"/>
            <a:ext cx="1431581" cy="606519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19" idx="0"/>
          </p:cNvCxnSpPr>
          <p:nvPr/>
        </p:nvCxnSpPr>
        <p:spPr>
          <a:xfrm>
            <a:off x="8077727" y="2671568"/>
            <a:ext cx="0" cy="2466614"/>
          </a:xfrm>
          <a:prstGeom prst="straightConnector1">
            <a:avLst/>
          </a:prstGeom>
          <a:ln w="19050"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6447635" y="3779363"/>
            <a:ext cx="361971" cy="347056"/>
          </a:xfrm>
          <a:prstGeom prst="round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53148" y="3763547"/>
            <a:ext cx="514372" cy="409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7</a:t>
            </a:r>
            <a:endParaRPr lang="en-US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/>
              <p:cNvSpPr/>
              <p:nvPr/>
            </p:nvSpPr>
            <p:spPr>
              <a:xfrm>
                <a:off x="1823558" y="2316871"/>
                <a:ext cx="174900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>
                    <a:solidFill>
                      <a:srgbClr val="A71160"/>
                    </a:solidFill>
                  </a:rPr>
                  <a:t>Input array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sz="24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34" name="Rectangle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558" y="2316871"/>
                <a:ext cx="1749005" cy="461665"/>
              </a:xfrm>
              <a:prstGeom prst="rect">
                <a:avLst/>
              </a:prstGeom>
              <a:blipFill>
                <a:blip r:embed="rId5"/>
                <a:stretch>
                  <a:fillRect l="-5226" t="-9211" b="-30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Oval 37"/>
          <p:cNvSpPr/>
          <p:nvPr/>
        </p:nvSpPr>
        <p:spPr>
          <a:xfrm>
            <a:off x="7212285" y="2338711"/>
            <a:ext cx="457200" cy="45720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4493623" y="2667213"/>
            <a:ext cx="2965793" cy="2466490"/>
          </a:xfrm>
          <a:prstGeom prst="straightConnector1">
            <a:avLst/>
          </a:prstGeom>
          <a:ln w="19050"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4624252" y="2664823"/>
            <a:ext cx="2730137" cy="705394"/>
          </a:xfrm>
          <a:prstGeom prst="straightConnector1">
            <a:avLst/>
          </a:prstGeom>
          <a:ln w="127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663440" y="3370217"/>
            <a:ext cx="0" cy="391886"/>
          </a:xfrm>
          <a:prstGeom prst="straightConnector1">
            <a:avLst/>
          </a:prstGeom>
          <a:ln w="127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4455792" y="4133052"/>
            <a:ext cx="180986" cy="609600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/>
          <p:cNvSpPr/>
          <p:nvPr/>
        </p:nvSpPr>
        <p:spPr>
          <a:xfrm>
            <a:off x="4416604" y="3812121"/>
            <a:ext cx="361971" cy="347056"/>
          </a:xfrm>
          <a:prstGeom prst="round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4367533" y="3757553"/>
            <a:ext cx="514372" cy="409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1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366270" y="3756479"/>
            <a:ext cx="514372" cy="409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6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5686882" y="3757553"/>
            <a:ext cx="514372" cy="409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4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4363179" y="3766261"/>
            <a:ext cx="514372" cy="409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0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353148" y="3763547"/>
            <a:ext cx="514372" cy="409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5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668082" y="3766261"/>
            <a:ext cx="514372" cy="409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8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5695591" y="3766262"/>
            <a:ext cx="514372" cy="409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3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V="1">
            <a:off x="6740434" y="2738845"/>
            <a:ext cx="2743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6135188" y="2738845"/>
            <a:ext cx="2743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5547360" y="2738845"/>
            <a:ext cx="2743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4959531" y="2738845"/>
            <a:ext cx="2743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4384765" y="2738845"/>
            <a:ext cx="2743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3757748" y="2738845"/>
            <a:ext cx="2743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531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500"/>
                            </p:stCondLst>
                            <p:childTnLst>
                              <p:par>
                                <p:cTn id="8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500"/>
                            </p:stCondLst>
                            <p:childTnLst>
                              <p:par>
                                <p:cTn id="1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"/>
                            </p:stCondLst>
                            <p:childTnLst>
                              <p:par>
                                <p:cTn id="151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>
                      <p:stCondLst>
                        <p:cond delay="indefinite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1" grpId="1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3" grpId="0" animBg="1"/>
      <p:bldP spid="23" grpId="1" animBg="1"/>
      <p:bldP spid="26" grpId="0" animBg="1"/>
      <p:bldP spid="27" grpId="0" animBg="1"/>
      <p:bldP spid="27" grpId="1" animBg="1"/>
      <p:bldP spid="32" grpId="0" animBg="1"/>
      <p:bldP spid="32" grpId="1" animBg="1"/>
      <p:bldP spid="33" grpId="0" animBg="1"/>
      <p:bldP spid="38" grpId="0" animBg="1"/>
      <p:bldP spid="38" grpId="1" animBg="1"/>
      <p:bldP spid="52" grpId="0" animBg="1"/>
      <p:bldP spid="52" grpId="1" animBg="1"/>
      <p:bldP spid="53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 Sort - Procedure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Counting sort assumes that each of the 𝑛 input elements is an integer in the range 0 </a:t>
            </a:r>
            <a:r>
              <a:rPr lang="en-US" dirty="0" smtClean="0"/>
              <a:t>to </a:t>
            </a:r>
            <a:r>
              <a:rPr lang="en-US" dirty="0"/>
              <a:t>𝑘, for some integer 𝑘. </a:t>
            </a:r>
          </a:p>
          <a:p>
            <a:r>
              <a:rPr lang="en-US" dirty="0"/>
              <a:t>When 𝒌=𝑶(𝒏), the counting sort runs in 𝜽(𝒏) time. </a:t>
            </a:r>
          </a:p>
          <a:p>
            <a:r>
              <a:rPr lang="en-US" dirty="0"/>
              <a:t>The basic idea of counting sort is to determine, for each input element 𝑥, the number of elements less than 𝑥. </a:t>
            </a:r>
          </a:p>
          <a:p>
            <a:r>
              <a:rPr lang="en-US" dirty="0"/>
              <a:t>This information can be used to place element 𝑥 directly into its position in the output array.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7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 Sort -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424242"/>
          </a:solidFill>
        </p:spPr>
        <p:txBody>
          <a:bodyPr/>
          <a:lstStyle/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Input: Array A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Output: Sorted array A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Algorithm: Counting-Sort(A[1,…,n], B[1,…,n], k)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for </a:t>
            </a:r>
            <a:r>
              <a:rPr lang="en-US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 ← 1 to k do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    c[</a:t>
            </a:r>
            <a:r>
              <a:rPr lang="en-US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] ← 0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for j ← 1 to n do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    c[A[j]] ← c[A[j]] + 1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for </a:t>
            </a:r>
            <a:r>
              <a:rPr lang="en-US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 ← 2 to k do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    c[</a:t>
            </a:r>
            <a:r>
              <a:rPr lang="en-US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] ← c[</a:t>
            </a:r>
            <a:r>
              <a:rPr lang="en-US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] + c[i-1]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for j ← n </a:t>
            </a:r>
            <a:r>
              <a:rPr lang="en-US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downto</a:t>
            </a: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1 do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    B[c[A[j]]] ← A[j]</a:t>
            </a:r>
          </a:p>
          <a:p>
            <a:pPr marL="0" indent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    c[A[j]] ← c[A[j]] - 1</a:t>
            </a:r>
          </a:p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17394" y="1985683"/>
            <a:ext cx="3009900" cy="3810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00096" y="2714602"/>
            <a:ext cx="3009900" cy="3810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90500" y="3439164"/>
            <a:ext cx="3009900" cy="3810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66193" y="4155710"/>
            <a:ext cx="3733454" cy="3810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853" y="2366683"/>
            <a:ext cx="6774024" cy="361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61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Amortized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14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Amortized </a:t>
            </a:r>
            <a:r>
              <a:rPr lang="en-US" dirty="0"/>
              <a:t>analysis considers not just one operation, but </a:t>
            </a:r>
            <a:r>
              <a:rPr lang="en-US" dirty="0">
                <a:solidFill>
                  <a:srgbClr val="A71160"/>
                </a:solidFill>
              </a:rPr>
              <a:t>a sequence of operations </a:t>
            </a:r>
            <a:r>
              <a:rPr lang="en-US" dirty="0"/>
              <a:t>on a given data </a:t>
            </a:r>
            <a:r>
              <a:rPr lang="en-US" dirty="0" smtClean="0"/>
              <a:t>structure or a database.</a:t>
            </a:r>
          </a:p>
          <a:p>
            <a:r>
              <a:rPr lang="en-US" dirty="0"/>
              <a:t>Amortized Analysis is used for algorithms where </a:t>
            </a:r>
            <a:r>
              <a:rPr lang="en-US" dirty="0">
                <a:solidFill>
                  <a:srgbClr val="A71160"/>
                </a:solidFill>
              </a:rPr>
              <a:t>an occasional operation </a:t>
            </a:r>
            <a:r>
              <a:rPr lang="en-US" dirty="0"/>
              <a:t>is very slow, but most of the other operations are faster. </a:t>
            </a:r>
          </a:p>
          <a:p>
            <a:r>
              <a:rPr lang="en-US" dirty="0" smtClean="0"/>
              <a:t>The </a:t>
            </a:r>
            <a:r>
              <a:rPr lang="en-US" dirty="0"/>
              <a:t>time required to perform a sequence of data structure operations is </a:t>
            </a:r>
            <a:r>
              <a:rPr lang="en-US" dirty="0">
                <a:solidFill>
                  <a:srgbClr val="A71160"/>
                </a:solidFill>
              </a:rPr>
              <a:t>averaged</a:t>
            </a:r>
            <a:r>
              <a:rPr lang="en-US" dirty="0"/>
              <a:t> over all operations performed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 </a:t>
            </a:r>
            <a:r>
              <a:rPr lang="en-US" dirty="0"/>
              <a:t>Amortized Analysis, we </a:t>
            </a:r>
            <a:r>
              <a:rPr lang="en-US" dirty="0">
                <a:solidFill>
                  <a:srgbClr val="A71160"/>
                </a:solidFill>
              </a:rPr>
              <a:t>analyze a sequence of operations </a:t>
            </a:r>
            <a:r>
              <a:rPr lang="en-US" dirty="0"/>
              <a:t>and guarantee a worst case average time which is lower than the worst case time of a particular expensive operation.</a:t>
            </a:r>
          </a:p>
          <a:p>
            <a:r>
              <a:rPr lang="en-US" dirty="0" smtClean="0"/>
              <a:t>So, Amortized </a:t>
            </a:r>
            <a:r>
              <a:rPr lang="en-US" dirty="0"/>
              <a:t>analysis can be used to show that the </a:t>
            </a:r>
            <a:r>
              <a:rPr lang="en-US" dirty="0">
                <a:solidFill>
                  <a:srgbClr val="A71160"/>
                </a:solidFill>
              </a:rPr>
              <a:t>average cost of an operation </a:t>
            </a:r>
            <a:r>
              <a:rPr lang="en-US" dirty="0"/>
              <a:t>is small even though a single operation might be expensive.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142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Amortized Analysis Techniques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three most common techniques of amortized analysis,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aggregate method</a:t>
            </a:r>
          </a:p>
          <a:p>
            <a:pPr lvl="2"/>
            <a:r>
              <a:rPr lang="en-US" dirty="0"/>
              <a:t>A sequence of 𝑛 operation takes worst case time 𝑇(𝑛)</a:t>
            </a:r>
          </a:p>
          <a:p>
            <a:pPr lvl="2"/>
            <a:r>
              <a:rPr lang="en-US" dirty="0"/>
              <a:t>Amortized cost per operation is 𝑇(𝑛)/𝑛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accounting method</a:t>
            </a:r>
          </a:p>
          <a:p>
            <a:pPr lvl="2"/>
            <a:r>
              <a:rPr lang="en-US" dirty="0"/>
              <a:t>Assign each type of operation an (different) amortized cost</a:t>
            </a:r>
          </a:p>
          <a:p>
            <a:pPr lvl="2"/>
            <a:r>
              <a:rPr lang="en-US" dirty="0"/>
              <a:t>Overcharge some operations</a:t>
            </a:r>
          </a:p>
          <a:p>
            <a:pPr lvl="2"/>
            <a:r>
              <a:rPr lang="en-US" dirty="0"/>
              <a:t>Store the overcharge as credit on specific objects </a:t>
            </a:r>
          </a:p>
          <a:p>
            <a:pPr lvl="2"/>
            <a:r>
              <a:rPr lang="en-US" dirty="0"/>
              <a:t>Then use the credit for compensation for some later operations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potential method</a:t>
            </a:r>
          </a:p>
          <a:p>
            <a:pPr lvl="2"/>
            <a:r>
              <a:rPr lang="en-US" dirty="0"/>
              <a:t>Same as accounting method</a:t>
            </a:r>
          </a:p>
          <a:p>
            <a:pPr lvl="2"/>
            <a:r>
              <a:rPr lang="en-US" dirty="0"/>
              <a:t>But store the credit as “potential energy” and as a whole.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806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xmlns="" id="{54B20E2A-F2D8-419C-9FD1-95D26342647C}"/>
                  </a:ext>
                </a:extLst>
              </p:cNvPr>
              <p:cNvSpPr/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gradFill flip="none" rotWithShape="1">
                <a:gsLst>
                  <a:gs pos="55000">
                    <a:srgbClr val="B21266"/>
                  </a:gs>
                  <a:gs pos="30000">
                    <a:srgbClr val="A3115D">
                      <a:lumMod val="100000"/>
                    </a:srgbClr>
                  </a:gs>
                  <a:gs pos="100000">
                    <a:srgbClr val="ED6D9B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 algn="ctr"/>
                <a:r>
                  <a:rPr lang="en-US" sz="2400" dirty="0" smtClean="0">
                    <a:solidFill>
                      <a:schemeClr val="accent5"/>
                    </a:solidFill>
                  </a:rPr>
                  <a:t>Incrementing a Binary Counter</a:t>
                </a:r>
              </a:p>
              <a:p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solidFill>
                      <a:schemeClr val="bg1"/>
                    </a:solidFill>
                  </a:rPr>
                  <a:t>Implementing a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-bit binary counter that counts upward from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0 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𝑡𝑜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solidFill>
                      <a:schemeClr val="bg1"/>
                    </a:solidFill>
                  </a:rPr>
                  <a:t>Use array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[0…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−1]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of bits as the counter where,</a:t>
                </a:r>
              </a:p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𝒍𝒆𝒏𝒈𝒕𝒉</m:t>
                    </m:r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𝑨</m:t>
                    </m:r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]=</m:t>
                    </m:r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endParaRPr lang="en-US" sz="2400" b="1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sz="2400" i="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[0]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is the least significant bit.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−1]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is the most significant bit.</a:t>
                </a: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endParaRPr lang="en-US" sz="2400" dirty="0">
                  <a:solidFill>
                    <a:schemeClr val="bg1"/>
                  </a:solidFill>
                </a:endParaRPr>
              </a:p>
              <a:p>
                <a:pPr algn="just"/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B20E2A-F2D8-419C-9FD1-95D2634264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blipFill>
                <a:blip r:embed="rId2"/>
                <a:stretch>
                  <a:fillRect l="-1300" r="-15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0" y="41036"/>
            <a:ext cx="6096000" cy="748923"/>
          </a:xfrm>
          <a:prstGeom prst="rect">
            <a:avLst/>
          </a:prstGeom>
          <a:noFill/>
        </p:spPr>
        <p:txBody>
          <a:bodyPr wrap="square" lIns="27432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 smtClean="0">
                <a:solidFill>
                  <a:srgbClr val="424242"/>
                </a:solidFill>
              </a:rPr>
              <a:t>Amortized Analysis - Example </a:t>
            </a:r>
            <a:endParaRPr lang="en-US" sz="3200" b="1" dirty="0">
              <a:solidFill>
                <a:srgbClr val="424242"/>
              </a:solidFill>
            </a:endParaRPr>
          </a:p>
        </p:txBody>
      </p:sp>
      <p:sp>
        <p:nvSpPr>
          <p:cNvPr id="7" name="Rectangle 214"/>
          <p:cNvSpPr>
            <a:spLocks noChangeArrowheads="1"/>
          </p:cNvSpPr>
          <p:nvPr/>
        </p:nvSpPr>
        <p:spPr bwMode="auto">
          <a:xfrm>
            <a:off x="3762085" y="4767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Rectangle 215"/>
          <p:cNvSpPr>
            <a:spLocks noChangeArrowheads="1"/>
          </p:cNvSpPr>
          <p:nvPr/>
        </p:nvSpPr>
        <p:spPr bwMode="auto">
          <a:xfrm>
            <a:off x="3762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Rectangle 216"/>
          <p:cNvSpPr>
            <a:spLocks noChangeArrowheads="1"/>
          </p:cNvSpPr>
          <p:nvPr/>
        </p:nvSpPr>
        <p:spPr bwMode="auto">
          <a:xfrm>
            <a:off x="3762085" y="41583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217"/>
          <p:cNvSpPr>
            <a:spLocks noChangeArrowheads="1"/>
          </p:cNvSpPr>
          <p:nvPr/>
        </p:nvSpPr>
        <p:spPr bwMode="auto">
          <a:xfrm>
            <a:off x="3762085" y="38535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218"/>
          <p:cNvSpPr>
            <a:spLocks noChangeArrowheads="1"/>
          </p:cNvSpPr>
          <p:nvPr/>
        </p:nvSpPr>
        <p:spPr bwMode="auto">
          <a:xfrm>
            <a:off x="3762085" y="35487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Rectangle 219"/>
          <p:cNvSpPr>
            <a:spLocks noChangeArrowheads="1"/>
          </p:cNvSpPr>
          <p:nvPr/>
        </p:nvSpPr>
        <p:spPr bwMode="auto">
          <a:xfrm>
            <a:off x="3762085" y="3243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Rectangle 220"/>
          <p:cNvSpPr>
            <a:spLocks noChangeArrowheads="1"/>
          </p:cNvSpPr>
          <p:nvPr/>
        </p:nvSpPr>
        <p:spPr bwMode="auto">
          <a:xfrm>
            <a:off x="3762085" y="2939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Rectangle 221"/>
          <p:cNvSpPr>
            <a:spLocks noChangeArrowheads="1"/>
          </p:cNvSpPr>
          <p:nvPr/>
        </p:nvSpPr>
        <p:spPr bwMode="auto">
          <a:xfrm>
            <a:off x="3762085" y="26343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Rectangle 222"/>
          <p:cNvSpPr>
            <a:spLocks noChangeArrowheads="1"/>
          </p:cNvSpPr>
          <p:nvPr/>
        </p:nvSpPr>
        <p:spPr bwMode="auto">
          <a:xfrm>
            <a:off x="3762085" y="23295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Rectangle 225"/>
          <p:cNvSpPr>
            <a:spLocks noChangeArrowheads="1"/>
          </p:cNvSpPr>
          <p:nvPr/>
        </p:nvSpPr>
        <p:spPr bwMode="auto">
          <a:xfrm>
            <a:off x="3381085" y="3243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Rectangle 226"/>
          <p:cNvSpPr>
            <a:spLocks noChangeArrowheads="1"/>
          </p:cNvSpPr>
          <p:nvPr/>
        </p:nvSpPr>
        <p:spPr bwMode="auto">
          <a:xfrm>
            <a:off x="3000085" y="3243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Rectangle 227"/>
          <p:cNvSpPr>
            <a:spLocks noChangeArrowheads="1"/>
          </p:cNvSpPr>
          <p:nvPr/>
        </p:nvSpPr>
        <p:spPr bwMode="auto">
          <a:xfrm>
            <a:off x="3381085" y="38535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Rectangle 228"/>
          <p:cNvSpPr>
            <a:spLocks noChangeArrowheads="1"/>
          </p:cNvSpPr>
          <p:nvPr/>
        </p:nvSpPr>
        <p:spPr bwMode="auto">
          <a:xfrm>
            <a:off x="3381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Rectangle 229"/>
          <p:cNvSpPr>
            <a:spLocks noChangeArrowheads="1"/>
          </p:cNvSpPr>
          <p:nvPr/>
        </p:nvSpPr>
        <p:spPr bwMode="auto">
          <a:xfrm>
            <a:off x="3000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Rectangle 230"/>
          <p:cNvSpPr>
            <a:spLocks noChangeArrowheads="1"/>
          </p:cNvSpPr>
          <p:nvPr/>
        </p:nvSpPr>
        <p:spPr bwMode="auto">
          <a:xfrm>
            <a:off x="2619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Rectangle 231"/>
          <p:cNvSpPr>
            <a:spLocks noChangeArrowheads="1"/>
          </p:cNvSpPr>
          <p:nvPr/>
        </p:nvSpPr>
        <p:spPr bwMode="auto">
          <a:xfrm>
            <a:off x="3381085" y="50727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Rectangle 211"/>
          <p:cNvSpPr>
            <a:spLocks noChangeArrowheads="1"/>
          </p:cNvSpPr>
          <p:nvPr/>
        </p:nvSpPr>
        <p:spPr bwMode="auto">
          <a:xfrm>
            <a:off x="3762085" y="50727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Text Box 80"/>
          <p:cNvSpPr txBox="1">
            <a:spLocks noChangeArrowheads="1"/>
          </p:cNvSpPr>
          <p:nvPr/>
        </p:nvSpPr>
        <p:spPr bwMode="auto">
          <a:xfrm>
            <a:off x="3609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25" name="Text Box 6"/>
          <p:cNvSpPr txBox="1">
            <a:spLocks noChangeArrowheads="1"/>
          </p:cNvSpPr>
          <p:nvPr/>
        </p:nvSpPr>
        <p:spPr bwMode="auto">
          <a:xfrm>
            <a:off x="117566" y="1152488"/>
            <a:ext cx="97971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/>
              <a:t>Counter value</a:t>
            </a:r>
          </a:p>
        </p:txBody>
      </p:sp>
      <p:sp>
        <p:nvSpPr>
          <p:cNvPr id="26" name="Text Box 7"/>
          <p:cNvSpPr txBox="1">
            <a:spLocks noChangeArrowheads="1"/>
          </p:cNvSpPr>
          <p:nvPr/>
        </p:nvSpPr>
        <p:spPr bwMode="auto">
          <a:xfrm>
            <a:off x="942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[7]</a:t>
            </a:r>
          </a:p>
        </p:txBody>
      </p:sp>
      <p:sp>
        <p:nvSpPr>
          <p:cNvPr id="27" name="Text Box 8"/>
          <p:cNvSpPr txBox="1">
            <a:spLocks noChangeArrowheads="1"/>
          </p:cNvSpPr>
          <p:nvPr/>
        </p:nvSpPr>
        <p:spPr bwMode="auto">
          <a:xfrm>
            <a:off x="1323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[6]</a:t>
            </a:r>
          </a:p>
        </p:txBody>
      </p:sp>
      <p:sp>
        <p:nvSpPr>
          <p:cNvPr id="28" name="Text Box 9"/>
          <p:cNvSpPr txBox="1">
            <a:spLocks noChangeArrowheads="1"/>
          </p:cNvSpPr>
          <p:nvPr/>
        </p:nvSpPr>
        <p:spPr bwMode="auto">
          <a:xfrm>
            <a:off x="1704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[5]</a:t>
            </a:r>
          </a:p>
        </p:txBody>
      </p:sp>
      <p:sp>
        <p:nvSpPr>
          <p:cNvPr id="29" name="Text Box 10"/>
          <p:cNvSpPr txBox="1">
            <a:spLocks noChangeArrowheads="1"/>
          </p:cNvSpPr>
          <p:nvPr/>
        </p:nvSpPr>
        <p:spPr bwMode="auto">
          <a:xfrm>
            <a:off x="2085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[4]</a:t>
            </a:r>
          </a:p>
        </p:txBody>
      </p:sp>
      <p:sp>
        <p:nvSpPr>
          <p:cNvPr id="30" name="Text Box 11"/>
          <p:cNvSpPr txBox="1">
            <a:spLocks noChangeArrowheads="1"/>
          </p:cNvSpPr>
          <p:nvPr/>
        </p:nvSpPr>
        <p:spPr bwMode="auto">
          <a:xfrm>
            <a:off x="2466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[3]</a:t>
            </a:r>
          </a:p>
        </p:txBody>
      </p:sp>
      <p:sp>
        <p:nvSpPr>
          <p:cNvPr id="31" name="Text Box 12"/>
          <p:cNvSpPr txBox="1">
            <a:spLocks noChangeArrowheads="1"/>
          </p:cNvSpPr>
          <p:nvPr/>
        </p:nvSpPr>
        <p:spPr bwMode="auto">
          <a:xfrm>
            <a:off x="2847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[2]</a:t>
            </a:r>
          </a:p>
        </p:txBody>
      </p:sp>
      <p:sp>
        <p:nvSpPr>
          <p:cNvPr id="32" name="Text Box 13"/>
          <p:cNvSpPr txBox="1">
            <a:spLocks noChangeArrowheads="1"/>
          </p:cNvSpPr>
          <p:nvPr/>
        </p:nvSpPr>
        <p:spPr bwMode="auto">
          <a:xfrm>
            <a:off x="3228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[1]</a:t>
            </a:r>
          </a:p>
        </p:txBody>
      </p:sp>
      <p:sp>
        <p:nvSpPr>
          <p:cNvPr id="33" name="Text Box 14"/>
          <p:cNvSpPr txBox="1">
            <a:spLocks noChangeArrowheads="1"/>
          </p:cNvSpPr>
          <p:nvPr/>
        </p:nvSpPr>
        <p:spPr bwMode="auto">
          <a:xfrm>
            <a:off x="3609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[0]</a:t>
            </a:r>
          </a:p>
        </p:txBody>
      </p:sp>
      <p:sp>
        <p:nvSpPr>
          <p:cNvPr id="34" name="Text Box 15"/>
          <p:cNvSpPr txBox="1">
            <a:spLocks noChangeArrowheads="1"/>
          </p:cNvSpPr>
          <p:nvPr/>
        </p:nvSpPr>
        <p:spPr bwMode="auto">
          <a:xfrm>
            <a:off x="4130022" y="1152488"/>
            <a:ext cx="1219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 smtClean="0"/>
              <a:t>Increment </a:t>
            </a:r>
            <a:r>
              <a:rPr lang="en-US" b="1" dirty="0"/>
              <a:t>cost</a:t>
            </a:r>
          </a:p>
        </p:txBody>
      </p:sp>
      <p:sp>
        <p:nvSpPr>
          <p:cNvPr id="35" name="Text Box 16"/>
          <p:cNvSpPr txBox="1">
            <a:spLocks noChangeArrowheads="1"/>
          </p:cNvSpPr>
          <p:nvPr/>
        </p:nvSpPr>
        <p:spPr bwMode="auto">
          <a:xfrm>
            <a:off x="5312211" y="1152488"/>
            <a:ext cx="69670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/>
              <a:t>Total cost</a:t>
            </a:r>
          </a:p>
        </p:txBody>
      </p:sp>
      <p:sp>
        <p:nvSpPr>
          <p:cNvPr id="36" name="Text Box 65"/>
          <p:cNvSpPr txBox="1">
            <a:spLocks noChangeArrowheads="1"/>
          </p:cNvSpPr>
          <p:nvPr/>
        </p:nvSpPr>
        <p:spPr bwMode="auto">
          <a:xfrm>
            <a:off x="942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37" name="Text Box 66"/>
          <p:cNvSpPr txBox="1">
            <a:spLocks noChangeArrowheads="1"/>
          </p:cNvSpPr>
          <p:nvPr/>
        </p:nvSpPr>
        <p:spPr bwMode="auto">
          <a:xfrm>
            <a:off x="1323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38" name="Text Box 67"/>
          <p:cNvSpPr txBox="1">
            <a:spLocks noChangeArrowheads="1"/>
          </p:cNvSpPr>
          <p:nvPr/>
        </p:nvSpPr>
        <p:spPr bwMode="auto">
          <a:xfrm>
            <a:off x="1704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39" name="Text Box 68"/>
          <p:cNvSpPr txBox="1">
            <a:spLocks noChangeArrowheads="1"/>
          </p:cNvSpPr>
          <p:nvPr/>
        </p:nvSpPr>
        <p:spPr bwMode="auto">
          <a:xfrm>
            <a:off x="2085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0" name="Text Box 69"/>
          <p:cNvSpPr txBox="1">
            <a:spLocks noChangeArrowheads="1"/>
          </p:cNvSpPr>
          <p:nvPr/>
        </p:nvSpPr>
        <p:spPr bwMode="auto">
          <a:xfrm>
            <a:off x="2466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41" name="Text Box 70"/>
          <p:cNvSpPr txBox="1">
            <a:spLocks noChangeArrowheads="1"/>
          </p:cNvSpPr>
          <p:nvPr/>
        </p:nvSpPr>
        <p:spPr bwMode="auto">
          <a:xfrm>
            <a:off x="2847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2" name="Text Box 72"/>
          <p:cNvSpPr txBox="1">
            <a:spLocks noChangeArrowheads="1"/>
          </p:cNvSpPr>
          <p:nvPr/>
        </p:nvSpPr>
        <p:spPr bwMode="auto">
          <a:xfrm>
            <a:off x="3609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43" name="Text Box 73"/>
          <p:cNvSpPr txBox="1">
            <a:spLocks noChangeArrowheads="1"/>
          </p:cNvSpPr>
          <p:nvPr/>
        </p:nvSpPr>
        <p:spPr bwMode="auto">
          <a:xfrm>
            <a:off x="942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4" name="Text Box 74"/>
          <p:cNvSpPr txBox="1">
            <a:spLocks noChangeArrowheads="1"/>
          </p:cNvSpPr>
          <p:nvPr/>
        </p:nvSpPr>
        <p:spPr bwMode="auto">
          <a:xfrm>
            <a:off x="1323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5" name="Text Box 75"/>
          <p:cNvSpPr txBox="1">
            <a:spLocks noChangeArrowheads="1"/>
          </p:cNvSpPr>
          <p:nvPr/>
        </p:nvSpPr>
        <p:spPr bwMode="auto">
          <a:xfrm>
            <a:off x="1704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6" name="Text Box 76"/>
          <p:cNvSpPr txBox="1">
            <a:spLocks noChangeArrowheads="1"/>
          </p:cNvSpPr>
          <p:nvPr/>
        </p:nvSpPr>
        <p:spPr bwMode="auto">
          <a:xfrm>
            <a:off x="2085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7" name="Text Box 77"/>
          <p:cNvSpPr txBox="1">
            <a:spLocks noChangeArrowheads="1"/>
          </p:cNvSpPr>
          <p:nvPr/>
        </p:nvSpPr>
        <p:spPr bwMode="auto">
          <a:xfrm>
            <a:off x="2466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48" name="Text Box 78"/>
          <p:cNvSpPr txBox="1">
            <a:spLocks noChangeArrowheads="1"/>
          </p:cNvSpPr>
          <p:nvPr/>
        </p:nvSpPr>
        <p:spPr bwMode="auto">
          <a:xfrm>
            <a:off x="2847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9" name="Text Box 79"/>
          <p:cNvSpPr txBox="1">
            <a:spLocks noChangeArrowheads="1"/>
          </p:cNvSpPr>
          <p:nvPr/>
        </p:nvSpPr>
        <p:spPr bwMode="auto">
          <a:xfrm>
            <a:off x="3228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50" name="Text Box 89"/>
          <p:cNvSpPr txBox="1">
            <a:spLocks noChangeArrowheads="1"/>
          </p:cNvSpPr>
          <p:nvPr/>
        </p:nvSpPr>
        <p:spPr bwMode="auto">
          <a:xfrm>
            <a:off x="942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1" name="Text Box 90"/>
          <p:cNvSpPr txBox="1">
            <a:spLocks noChangeArrowheads="1"/>
          </p:cNvSpPr>
          <p:nvPr/>
        </p:nvSpPr>
        <p:spPr bwMode="auto">
          <a:xfrm>
            <a:off x="1323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2" name="Text Box 91"/>
          <p:cNvSpPr txBox="1">
            <a:spLocks noChangeArrowheads="1"/>
          </p:cNvSpPr>
          <p:nvPr/>
        </p:nvSpPr>
        <p:spPr bwMode="auto">
          <a:xfrm>
            <a:off x="1704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3" name="Text Box 92"/>
          <p:cNvSpPr txBox="1">
            <a:spLocks noChangeArrowheads="1"/>
          </p:cNvSpPr>
          <p:nvPr/>
        </p:nvSpPr>
        <p:spPr bwMode="auto">
          <a:xfrm>
            <a:off x="2085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4" name="Text Box 93"/>
          <p:cNvSpPr txBox="1">
            <a:spLocks noChangeArrowheads="1"/>
          </p:cNvSpPr>
          <p:nvPr/>
        </p:nvSpPr>
        <p:spPr bwMode="auto">
          <a:xfrm>
            <a:off x="2466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5" name="Text Box 94"/>
          <p:cNvSpPr txBox="1">
            <a:spLocks noChangeArrowheads="1"/>
          </p:cNvSpPr>
          <p:nvPr/>
        </p:nvSpPr>
        <p:spPr bwMode="auto">
          <a:xfrm>
            <a:off x="2847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56" name="Text Box 95"/>
          <p:cNvSpPr txBox="1">
            <a:spLocks noChangeArrowheads="1"/>
          </p:cNvSpPr>
          <p:nvPr/>
        </p:nvSpPr>
        <p:spPr bwMode="auto">
          <a:xfrm>
            <a:off x="3228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57" name="Text Box 96"/>
          <p:cNvSpPr txBox="1">
            <a:spLocks noChangeArrowheads="1"/>
          </p:cNvSpPr>
          <p:nvPr/>
        </p:nvSpPr>
        <p:spPr bwMode="auto">
          <a:xfrm>
            <a:off x="3609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8" name="Text Box 97"/>
          <p:cNvSpPr txBox="1">
            <a:spLocks noChangeArrowheads="1"/>
          </p:cNvSpPr>
          <p:nvPr/>
        </p:nvSpPr>
        <p:spPr bwMode="auto">
          <a:xfrm>
            <a:off x="942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9" name="Text Box 98"/>
          <p:cNvSpPr txBox="1">
            <a:spLocks noChangeArrowheads="1"/>
          </p:cNvSpPr>
          <p:nvPr/>
        </p:nvSpPr>
        <p:spPr bwMode="auto">
          <a:xfrm>
            <a:off x="1323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0" name="Text Box 99"/>
          <p:cNvSpPr txBox="1">
            <a:spLocks noChangeArrowheads="1"/>
          </p:cNvSpPr>
          <p:nvPr/>
        </p:nvSpPr>
        <p:spPr bwMode="auto">
          <a:xfrm>
            <a:off x="1704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1" name="Text Box 100"/>
          <p:cNvSpPr txBox="1">
            <a:spLocks noChangeArrowheads="1"/>
          </p:cNvSpPr>
          <p:nvPr/>
        </p:nvSpPr>
        <p:spPr bwMode="auto">
          <a:xfrm>
            <a:off x="2085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2" name="Text Box 104"/>
          <p:cNvSpPr txBox="1">
            <a:spLocks noChangeArrowheads="1"/>
          </p:cNvSpPr>
          <p:nvPr/>
        </p:nvSpPr>
        <p:spPr bwMode="auto">
          <a:xfrm>
            <a:off x="3609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63" name="Text Box 105"/>
          <p:cNvSpPr txBox="1">
            <a:spLocks noChangeArrowheads="1"/>
          </p:cNvSpPr>
          <p:nvPr/>
        </p:nvSpPr>
        <p:spPr bwMode="auto">
          <a:xfrm>
            <a:off x="942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4" name="Text Box 106"/>
          <p:cNvSpPr txBox="1">
            <a:spLocks noChangeArrowheads="1"/>
          </p:cNvSpPr>
          <p:nvPr/>
        </p:nvSpPr>
        <p:spPr bwMode="auto">
          <a:xfrm>
            <a:off x="1323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5" name="Text Box 107"/>
          <p:cNvSpPr txBox="1">
            <a:spLocks noChangeArrowheads="1"/>
          </p:cNvSpPr>
          <p:nvPr/>
        </p:nvSpPr>
        <p:spPr bwMode="auto">
          <a:xfrm>
            <a:off x="1704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6" name="Text Box 108"/>
          <p:cNvSpPr txBox="1">
            <a:spLocks noChangeArrowheads="1"/>
          </p:cNvSpPr>
          <p:nvPr/>
        </p:nvSpPr>
        <p:spPr bwMode="auto">
          <a:xfrm>
            <a:off x="2085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7" name="Text Box 109"/>
          <p:cNvSpPr txBox="1">
            <a:spLocks noChangeArrowheads="1"/>
          </p:cNvSpPr>
          <p:nvPr/>
        </p:nvSpPr>
        <p:spPr bwMode="auto">
          <a:xfrm>
            <a:off x="2466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68" name="Text Box 110"/>
          <p:cNvSpPr txBox="1">
            <a:spLocks noChangeArrowheads="1"/>
          </p:cNvSpPr>
          <p:nvPr/>
        </p:nvSpPr>
        <p:spPr bwMode="auto">
          <a:xfrm>
            <a:off x="2847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9" name="Text Box 111"/>
          <p:cNvSpPr txBox="1">
            <a:spLocks noChangeArrowheads="1"/>
          </p:cNvSpPr>
          <p:nvPr/>
        </p:nvSpPr>
        <p:spPr bwMode="auto">
          <a:xfrm>
            <a:off x="3228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0" name="Text Box 112"/>
          <p:cNvSpPr txBox="1">
            <a:spLocks noChangeArrowheads="1"/>
          </p:cNvSpPr>
          <p:nvPr/>
        </p:nvSpPr>
        <p:spPr bwMode="auto">
          <a:xfrm>
            <a:off x="3609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1" name="Text Box 113"/>
          <p:cNvSpPr txBox="1">
            <a:spLocks noChangeArrowheads="1"/>
          </p:cNvSpPr>
          <p:nvPr/>
        </p:nvSpPr>
        <p:spPr bwMode="auto">
          <a:xfrm>
            <a:off x="942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2" name="Text Box 114"/>
          <p:cNvSpPr txBox="1">
            <a:spLocks noChangeArrowheads="1"/>
          </p:cNvSpPr>
          <p:nvPr/>
        </p:nvSpPr>
        <p:spPr bwMode="auto">
          <a:xfrm>
            <a:off x="1323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3" name="Text Box 115"/>
          <p:cNvSpPr txBox="1">
            <a:spLocks noChangeArrowheads="1"/>
          </p:cNvSpPr>
          <p:nvPr/>
        </p:nvSpPr>
        <p:spPr bwMode="auto">
          <a:xfrm>
            <a:off x="1704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4" name="Text Box 116"/>
          <p:cNvSpPr txBox="1">
            <a:spLocks noChangeArrowheads="1"/>
          </p:cNvSpPr>
          <p:nvPr/>
        </p:nvSpPr>
        <p:spPr bwMode="auto">
          <a:xfrm>
            <a:off x="2085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5" name="Text Box 117"/>
          <p:cNvSpPr txBox="1">
            <a:spLocks noChangeArrowheads="1"/>
          </p:cNvSpPr>
          <p:nvPr/>
        </p:nvSpPr>
        <p:spPr bwMode="auto">
          <a:xfrm>
            <a:off x="2466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6" name="Text Box 120"/>
          <p:cNvSpPr txBox="1">
            <a:spLocks noChangeArrowheads="1"/>
          </p:cNvSpPr>
          <p:nvPr/>
        </p:nvSpPr>
        <p:spPr bwMode="auto">
          <a:xfrm>
            <a:off x="3609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77" name="Text Box 121"/>
          <p:cNvSpPr txBox="1">
            <a:spLocks noChangeArrowheads="1"/>
          </p:cNvSpPr>
          <p:nvPr/>
        </p:nvSpPr>
        <p:spPr bwMode="auto">
          <a:xfrm>
            <a:off x="942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8" name="Text Box 122"/>
          <p:cNvSpPr txBox="1">
            <a:spLocks noChangeArrowheads="1"/>
          </p:cNvSpPr>
          <p:nvPr/>
        </p:nvSpPr>
        <p:spPr bwMode="auto">
          <a:xfrm>
            <a:off x="1323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9" name="Text Box 123"/>
          <p:cNvSpPr txBox="1">
            <a:spLocks noChangeArrowheads="1"/>
          </p:cNvSpPr>
          <p:nvPr/>
        </p:nvSpPr>
        <p:spPr bwMode="auto">
          <a:xfrm>
            <a:off x="1704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0" name="Text Box 124"/>
          <p:cNvSpPr txBox="1">
            <a:spLocks noChangeArrowheads="1"/>
          </p:cNvSpPr>
          <p:nvPr/>
        </p:nvSpPr>
        <p:spPr bwMode="auto">
          <a:xfrm>
            <a:off x="2085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1" name="Text Box 125"/>
          <p:cNvSpPr txBox="1">
            <a:spLocks noChangeArrowheads="1"/>
          </p:cNvSpPr>
          <p:nvPr/>
        </p:nvSpPr>
        <p:spPr bwMode="auto">
          <a:xfrm>
            <a:off x="2466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2" name="Text Box 126"/>
          <p:cNvSpPr txBox="1">
            <a:spLocks noChangeArrowheads="1"/>
          </p:cNvSpPr>
          <p:nvPr/>
        </p:nvSpPr>
        <p:spPr bwMode="auto">
          <a:xfrm>
            <a:off x="2847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83" name="Text Box 127"/>
          <p:cNvSpPr txBox="1">
            <a:spLocks noChangeArrowheads="1"/>
          </p:cNvSpPr>
          <p:nvPr/>
        </p:nvSpPr>
        <p:spPr bwMode="auto">
          <a:xfrm>
            <a:off x="3228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4" name="Text Box 128"/>
          <p:cNvSpPr txBox="1">
            <a:spLocks noChangeArrowheads="1"/>
          </p:cNvSpPr>
          <p:nvPr/>
        </p:nvSpPr>
        <p:spPr bwMode="auto">
          <a:xfrm>
            <a:off x="3609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5" name="Text Box 129"/>
          <p:cNvSpPr txBox="1">
            <a:spLocks noChangeArrowheads="1"/>
          </p:cNvSpPr>
          <p:nvPr/>
        </p:nvSpPr>
        <p:spPr bwMode="auto">
          <a:xfrm>
            <a:off x="942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6" name="Text Box 130"/>
          <p:cNvSpPr txBox="1">
            <a:spLocks noChangeArrowheads="1"/>
          </p:cNvSpPr>
          <p:nvPr/>
        </p:nvSpPr>
        <p:spPr bwMode="auto">
          <a:xfrm>
            <a:off x="1323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7" name="Text Box 131"/>
          <p:cNvSpPr txBox="1">
            <a:spLocks noChangeArrowheads="1"/>
          </p:cNvSpPr>
          <p:nvPr/>
        </p:nvSpPr>
        <p:spPr bwMode="auto">
          <a:xfrm>
            <a:off x="1704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8" name="Text Box 132"/>
          <p:cNvSpPr txBox="1">
            <a:spLocks noChangeArrowheads="1"/>
          </p:cNvSpPr>
          <p:nvPr/>
        </p:nvSpPr>
        <p:spPr bwMode="auto">
          <a:xfrm>
            <a:off x="2085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9" name="Text Box 133"/>
          <p:cNvSpPr txBox="1">
            <a:spLocks noChangeArrowheads="1"/>
          </p:cNvSpPr>
          <p:nvPr/>
        </p:nvSpPr>
        <p:spPr bwMode="auto">
          <a:xfrm>
            <a:off x="2466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0" name="Text Box 134"/>
          <p:cNvSpPr txBox="1">
            <a:spLocks noChangeArrowheads="1"/>
          </p:cNvSpPr>
          <p:nvPr/>
        </p:nvSpPr>
        <p:spPr bwMode="auto">
          <a:xfrm>
            <a:off x="2847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91" name="Text Box 136"/>
          <p:cNvSpPr txBox="1">
            <a:spLocks noChangeArrowheads="1"/>
          </p:cNvSpPr>
          <p:nvPr/>
        </p:nvSpPr>
        <p:spPr bwMode="auto">
          <a:xfrm>
            <a:off x="3609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92" name="Text Box 137"/>
          <p:cNvSpPr txBox="1">
            <a:spLocks noChangeArrowheads="1"/>
          </p:cNvSpPr>
          <p:nvPr/>
        </p:nvSpPr>
        <p:spPr bwMode="auto">
          <a:xfrm>
            <a:off x="942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93" name="Text Box 138"/>
          <p:cNvSpPr txBox="1">
            <a:spLocks noChangeArrowheads="1"/>
          </p:cNvSpPr>
          <p:nvPr/>
        </p:nvSpPr>
        <p:spPr bwMode="auto">
          <a:xfrm>
            <a:off x="1323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4" name="Text Box 139"/>
          <p:cNvSpPr txBox="1">
            <a:spLocks noChangeArrowheads="1"/>
          </p:cNvSpPr>
          <p:nvPr/>
        </p:nvSpPr>
        <p:spPr bwMode="auto">
          <a:xfrm>
            <a:off x="1704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5" name="Text Box 140"/>
          <p:cNvSpPr txBox="1">
            <a:spLocks noChangeArrowheads="1"/>
          </p:cNvSpPr>
          <p:nvPr/>
        </p:nvSpPr>
        <p:spPr bwMode="auto">
          <a:xfrm>
            <a:off x="2085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6" name="Text Box 141"/>
          <p:cNvSpPr txBox="1">
            <a:spLocks noChangeArrowheads="1"/>
          </p:cNvSpPr>
          <p:nvPr/>
        </p:nvSpPr>
        <p:spPr bwMode="auto">
          <a:xfrm>
            <a:off x="2466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7" name="Text Box 142"/>
          <p:cNvSpPr txBox="1">
            <a:spLocks noChangeArrowheads="1"/>
          </p:cNvSpPr>
          <p:nvPr/>
        </p:nvSpPr>
        <p:spPr bwMode="auto">
          <a:xfrm>
            <a:off x="2847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8" name="Text Box 143"/>
          <p:cNvSpPr txBox="1">
            <a:spLocks noChangeArrowheads="1"/>
          </p:cNvSpPr>
          <p:nvPr/>
        </p:nvSpPr>
        <p:spPr bwMode="auto">
          <a:xfrm>
            <a:off x="3228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99" name="Text Box 145"/>
          <p:cNvSpPr txBox="1">
            <a:spLocks noChangeArrowheads="1"/>
          </p:cNvSpPr>
          <p:nvPr/>
        </p:nvSpPr>
        <p:spPr bwMode="auto">
          <a:xfrm>
            <a:off x="942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0" name="Text Box 146"/>
          <p:cNvSpPr txBox="1">
            <a:spLocks noChangeArrowheads="1"/>
          </p:cNvSpPr>
          <p:nvPr/>
        </p:nvSpPr>
        <p:spPr bwMode="auto">
          <a:xfrm>
            <a:off x="1323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1" name="Text Box 147"/>
          <p:cNvSpPr txBox="1">
            <a:spLocks noChangeArrowheads="1"/>
          </p:cNvSpPr>
          <p:nvPr/>
        </p:nvSpPr>
        <p:spPr bwMode="auto">
          <a:xfrm>
            <a:off x="1704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2" name="Text Box 148"/>
          <p:cNvSpPr txBox="1">
            <a:spLocks noChangeArrowheads="1"/>
          </p:cNvSpPr>
          <p:nvPr/>
        </p:nvSpPr>
        <p:spPr bwMode="auto">
          <a:xfrm>
            <a:off x="2085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3" name="Text Box 149"/>
          <p:cNvSpPr txBox="1">
            <a:spLocks noChangeArrowheads="1"/>
          </p:cNvSpPr>
          <p:nvPr/>
        </p:nvSpPr>
        <p:spPr bwMode="auto">
          <a:xfrm>
            <a:off x="2466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4" name="Text Box 150"/>
          <p:cNvSpPr txBox="1">
            <a:spLocks noChangeArrowheads="1"/>
          </p:cNvSpPr>
          <p:nvPr/>
        </p:nvSpPr>
        <p:spPr bwMode="auto">
          <a:xfrm>
            <a:off x="2847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5" name="Text Box 152"/>
          <p:cNvSpPr txBox="1">
            <a:spLocks noChangeArrowheads="1"/>
          </p:cNvSpPr>
          <p:nvPr/>
        </p:nvSpPr>
        <p:spPr bwMode="auto">
          <a:xfrm>
            <a:off x="3609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06" name="Text Box 153"/>
          <p:cNvSpPr txBox="1">
            <a:spLocks noChangeArrowheads="1"/>
          </p:cNvSpPr>
          <p:nvPr/>
        </p:nvSpPr>
        <p:spPr bwMode="auto">
          <a:xfrm>
            <a:off x="942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7" name="Text Box 154"/>
          <p:cNvSpPr txBox="1">
            <a:spLocks noChangeArrowheads="1"/>
          </p:cNvSpPr>
          <p:nvPr/>
        </p:nvSpPr>
        <p:spPr bwMode="auto">
          <a:xfrm>
            <a:off x="1323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8" name="Text Box 155"/>
          <p:cNvSpPr txBox="1">
            <a:spLocks noChangeArrowheads="1"/>
          </p:cNvSpPr>
          <p:nvPr/>
        </p:nvSpPr>
        <p:spPr bwMode="auto">
          <a:xfrm>
            <a:off x="1704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9" name="Text Box 156"/>
          <p:cNvSpPr txBox="1">
            <a:spLocks noChangeArrowheads="1"/>
          </p:cNvSpPr>
          <p:nvPr/>
        </p:nvSpPr>
        <p:spPr bwMode="auto">
          <a:xfrm>
            <a:off x="2085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0" name="Text Box 157"/>
          <p:cNvSpPr txBox="1">
            <a:spLocks noChangeArrowheads="1"/>
          </p:cNvSpPr>
          <p:nvPr/>
        </p:nvSpPr>
        <p:spPr bwMode="auto">
          <a:xfrm>
            <a:off x="2466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1" name="Text Box 158"/>
          <p:cNvSpPr txBox="1">
            <a:spLocks noChangeArrowheads="1"/>
          </p:cNvSpPr>
          <p:nvPr/>
        </p:nvSpPr>
        <p:spPr bwMode="auto">
          <a:xfrm>
            <a:off x="2847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2" name="Text Box 160"/>
          <p:cNvSpPr txBox="1">
            <a:spLocks noChangeArrowheads="1"/>
          </p:cNvSpPr>
          <p:nvPr/>
        </p:nvSpPr>
        <p:spPr bwMode="auto">
          <a:xfrm>
            <a:off x="3609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3" name="Text Box 162"/>
          <p:cNvSpPr txBox="1">
            <a:spLocks noChangeArrowheads="1"/>
          </p:cNvSpPr>
          <p:nvPr/>
        </p:nvSpPr>
        <p:spPr bwMode="auto">
          <a:xfrm>
            <a:off x="3330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9</a:t>
            </a:r>
          </a:p>
        </p:txBody>
      </p:sp>
      <p:sp>
        <p:nvSpPr>
          <p:cNvPr id="114" name="Text Box 163"/>
          <p:cNvSpPr txBox="1">
            <a:spLocks noChangeArrowheads="1"/>
          </p:cNvSpPr>
          <p:nvPr/>
        </p:nvSpPr>
        <p:spPr bwMode="auto">
          <a:xfrm>
            <a:off x="3330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115" name="Text Box 164"/>
          <p:cNvSpPr txBox="1">
            <a:spLocks noChangeArrowheads="1"/>
          </p:cNvSpPr>
          <p:nvPr/>
        </p:nvSpPr>
        <p:spPr bwMode="auto">
          <a:xfrm>
            <a:off x="3330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6</a:t>
            </a:r>
          </a:p>
        </p:txBody>
      </p:sp>
      <p:sp>
        <p:nvSpPr>
          <p:cNvPr id="116" name="Text Box 165"/>
          <p:cNvSpPr txBox="1">
            <a:spLocks noChangeArrowheads="1"/>
          </p:cNvSpPr>
          <p:nvPr/>
        </p:nvSpPr>
        <p:spPr bwMode="auto">
          <a:xfrm>
            <a:off x="3330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7</a:t>
            </a:r>
          </a:p>
        </p:txBody>
      </p:sp>
      <p:sp>
        <p:nvSpPr>
          <p:cNvPr id="117" name="Text Box 166"/>
          <p:cNvSpPr txBox="1">
            <a:spLocks noChangeArrowheads="1"/>
          </p:cNvSpPr>
          <p:nvPr/>
        </p:nvSpPr>
        <p:spPr bwMode="auto">
          <a:xfrm>
            <a:off x="3330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8</a:t>
            </a:r>
          </a:p>
        </p:txBody>
      </p:sp>
      <p:sp>
        <p:nvSpPr>
          <p:cNvPr id="118" name="Text Box 167"/>
          <p:cNvSpPr txBox="1">
            <a:spLocks noChangeArrowheads="1"/>
          </p:cNvSpPr>
          <p:nvPr/>
        </p:nvSpPr>
        <p:spPr bwMode="auto">
          <a:xfrm>
            <a:off x="3330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3</a:t>
            </a:r>
          </a:p>
        </p:txBody>
      </p:sp>
      <p:sp>
        <p:nvSpPr>
          <p:cNvPr id="119" name="Text Box 168"/>
          <p:cNvSpPr txBox="1">
            <a:spLocks noChangeArrowheads="1"/>
          </p:cNvSpPr>
          <p:nvPr/>
        </p:nvSpPr>
        <p:spPr bwMode="auto">
          <a:xfrm>
            <a:off x="3330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4</a:t>
            </a:r>
          </a:p>
        </p:txBody>
      </p:sp>
      <p:sp>
        <p:nvSpPr>
          <p:cNvPr id="120" name="Text Box 169"/>
          <p:cNvSpPr txBox="1">
            <a:spLocks noChangeArrowheads="1"/>
          </p:cNvSpPr>
          <p:nvPr/>
        </p:nvSpPr>
        <p:spPr bwMode="auto">
          <a:xfrm>
            <a:off x="3330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5</a:t>
            </a:r>
          </a:p>
        </p:txBody>
      </p:sp>
      <p:sp>
        <p:nvSpPr>
          <p:cNvPr id="121" name="Text Box 170"/>
          <p:cNvSpPr txBox="1">
            <a:spLocks noChangeArrowheads="1"/>
          </p:cNvSpPr>
          <p:nvPr/>
        </p:nvSpPr>
        <p:spPr bwMode="auto">
          <a:xfrm>
            <a:off x="3330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>
                <a:solidFill>
                  <a:srgbClr val="A71160"/>
                </a:solidFill>
              </a:rPr>
              <a:t>0</a:t>
            </a:r>
          </a:p>
        </p:txBody>
      </p:sp>
      <p:sp>
        <p:nvSpPr>
          <p:cNvPr id="122" name="Text Box 171"/>
          <p:cNvSpPr txBox="1">
            <a:spLocks noChangeArrowheads="1"/>
          </p:cNvSpPr>
          <p:nvPr/>
        </p:nvSpPr>
        <p:spPr bwMode="auto">
          <a:xfrm>
            <a:off x="3330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1</a:t>
            </a:r>
          </a:p>
        </p:txBody>
      </p:sp>
      <p:sp>
        <p:nvSpPr>
          <p:cNvPr id="123" name="Text Box 172"/>
          <p:cNvSpPr txBox="1">
            <a:spLocks noChangeArrowheads="1"/>
          </p:cNvSpPr>
          <p:nvPr/>
        </p:nvSpPr>
        <p:spPr bwMode="auto">
          <a:xfrm>
            <a:off x="3330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2</a:t>
            </a:r>
          </a:p>
        </p:txBody>
      </p:sp>
      <p:sp>
        <p:nvSpPr>
          <p:cNvPr id="124" name="Text Box 173"/>
          <p:cNvSpPr txBox="1">
            <a:spLocks noChangeArrowheads="1"/>
          </p:cNvSpPr>
          <p:nvPr/>
        </p:nvSpPr>
        <p:spPr bwMode="auto">
          <a:xfrm>
            <a:off x="42954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25" name="Text Box 174"/>
          <p:cNvSpPr txBox="1">
            <a:spLocks noChangeArrowheads="1"/>
          </p:cNvSpPr>
          <p:nvPr/>
        </p:nvSpPr>
        <p:spPr bwMode="auto">
          <a:xfrm>
            <a:off x="42954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/>
              <a:t>2</a:t>
            </a:r>
          </a:p>
        </p:txBody>
      </p:sp>
      <p:sp>
        <p:nvSpPr>
          <p:cNvPr id="126" name="Text Box 175"/>
          <p:cNvSpPr txBox="1">
            <a:spLocks noChangeArrowheads="1"/>
          </p:cNvSpPr>
          <p:nvPr/>
        </p:nvSpPr>
        <p:spPr bwMode="auto">
          <a:xfrm>
            <a:off x="42954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2</a:t>
            </a:r>
          </a:p>
        </p:txBody>
      </p:sp>
      <p:sp>
        <p:nvSpPr>
          <p:cNvPr id="127" name="Text Box 176"/>
          <p:cNvSpPr txBox="1">
            <a:spLocks noChangeArrowheads="1"/>
          </p:cNvSpPr>
          <p:nvPr/>
        </p:nvSpPr>
        <p:spPr bwMode="auto">
          <a:xfrm>
            <a:off x="42954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28" name="Text Box 177"/>
          <p:cNvSpPr txBox="1">
            <a:spLocks noChangeArrowheads="1"/>
          </p:cNvSpPr>
          <p:nvPr/>
        </p:nvSpPr>
        <p:spPr bwMode="auto">
          <a:xfrm>
            <a:off x="42954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4</a:t>
            </a:r>
          </a:p>
        </p:txBody>
      </p:sp>
      <p:sp>
        <p:nvSpPr>
          <p:cNvPr id="129" name="Text Box 178"/>
          <p:cNvSpPr txBox="1">
            <a:spLocks noChangeArrowheads="1"/>
          </p:cNvSpPr>
          <p:nvPr/>
        </p:nvSpPr>
        <p:spPr bwMode="auto">
          <a:xfrm>
            <a:off x="42954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30" name="Text Box 179"/>
          <p:cNvSpPr txBox="1">
            <a:spLocks noChangeArrowheads="1"/>
          </p:cNvSpPr>
          <p:nvPr/>
        </p:nvSpPr>
        <p:spPr bwMode="auto">
          <a:xfrm>
            <a:off x="42954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3</a:t>
            </a:r>
          </a:p>
        </p:txBody>
      </p:sp>
      <p:sp>
        <p:nvSpPr>
          <p:cNvPr id="131" name="Text Box 180"/>
          <p:cNvSpPr txBox="1">
            <a:spLocks noChangeArrowheads="1"/>
          </p:cNvSpPr>
          <p:nvPr/>
        </p:nvSpPr>
        <p:spPr bwMode="auto">
          <a:xfrm>
            <a:off x="42954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32" name="Text Box 181"/>
          <p:cNvSpPr txBox="1">
            <a:spLocks noChangeArrowheads="1"/>
          </p:cNvSpPr>
          <p:nvPr/>
        </p:nvSpPr>
        <p:spPr bwMode="auto">
          <a:xfrm>
            <a:off x="42954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/>
              <a:t> </a:t>
            </a:r>
          </a:p>
        </p:txBody>
      </p:sp>
      <p:sp>
        <p:nvSpPr>
          <p:cNvPr id="133" name="Text Box 182"/>
          <p:cNvSpPr txBox="1">
            <a:spLocks noChangeArrowheads="1"/>
          </p:cNvSpPr>
          <p:nvPr/>
        </p:nvSpPr>
        <p:spPr bwMode="auto">
          <a:xfrm>
            <a:off x="4295485" y="218894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34" name="Text Box 183"/>
          <p:cNvSpPr txBox="1">
            <a:spLocks noChangeArrowheads="1"/>
          </p:cNvSpPr>
          <p:nvPr/>
        </p:nvSpPr>
        <p:spPr bwMode="auto">
          <a:xfrm>
            <a:off x="42954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2</a:t>
            </a:r>
          </a:p>
        </p:txBody>
      </p:sp>
      <p:sp>
        <p:nvSpPr>
          <p:cNvPr id="135" name="Text Box 184"/>
          <p:cNvSpPr txBox="1">
            <a:spLocks noChangeArrowheads="1"/>
          </p:cNvSpPr>
          <p:nvPr/>
        </p:nvSpPr>
        <p:spPr bwMode="auto">
          <a:xfrm>
            <a:off x="52098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16</a:t>
            </a:r>
          </a:p>
        </p:txBody>
      </p:sp>
      <p:sp>
        <p:nvSpPr>
          <p:cNvPr id="136" name="Text Box 185"/>
          <p:cNvSpPr txBox="1">
            <a:spLocks noChangeArrowheads="1"/>
          </p:cNvSpPr>
          <p:nvPr/>
        </p:nvSpPr>
        <p:spPr bwMode="auto">
          <a:xfrm>
            <a:off x="52098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rgbClr val="0070C0"/>
                </a:solidFill>
              </a:rPr>
              <a:t>18</a:t>
            </a:r>
          </a:p>
        </p:txBody>
      </p:sp>
      <p:sp>
        <p:nvSpPr>
          <p:cNvPr id="137" name="Text Box 186"/>
          <p:cNvSpPr txBox="1">
            <a:spLocks noChangeArrowheads="1"/>
          </p:cNvSpPr>
          <p:nvPr/>
        </p:nvSpPr>
        <p:spPr bwMode="auto">
          <a:xfrm>
            <a:off x="52098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138" name="Text Box 187"/>
          <p:cNvSpPr txBox="1">
            <a:spLocks noChangeArrowheads="1"/>
          </p:cNvSpPr>
          <p:nvPr/>
        </p:nvSpPr>
        <p:spPr bwMode="auto">
          <a:xfrm>
            <a:off x="52098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11</a:t>
            </a:r>
          </a:p>
        </p:txBody>
      </p:sp>
      <p:sp>
        <p:nvSpPr>
          <p:cNvPr id="139" name="Text Box 188"/>
          <p:cNvSpPr txBox="1">
            <a:spLocks noChangeArrowheads="1"/>
          </p:cNvSpPr>
          <p:nvPr/>
        </p:nvSpPr>
        <p:spPr bwMode="auto">
          <a:xfrm>
            <a:off x="52098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15</a:t>
            </a:r>
          </a:p>
        </p:txBody>
      </p:sp>
      <p:sp>
        <p:nvSpPr>
          <p:cNvPr id="140" name="Text Box 189"/>
          <p:cNvSpPr txBox="1">
            <a:spLocks noChangeArrowheads="1"/>
          </p:cNvSpPr>
          <p:nvPr/>
        </p:nvSpPr>
        <p:spPr bwMode="auto">
          <a:xfrm>
            <a:off x="52098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141" name="Text Box 190"/>
          <p:cNvSpPr txBox="1">
            <a:spLocks noChangeArrowheads="1"/>
          </p:cNvSpPr>
          <p:nvPr/>
        </p:nvSpPr>
        <p:spPr bwMode="auto">
          <a:xfrm>
            <a:off x="52098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7</a:t>
            </a:r>
          </a:p>
        </p:txBody>
      </p:sp>
      <p:sp>
        <p:nvSpPr>
          <p:cNvPr id="142" name="Text Box 191"/>
          <p:cNvSpPr txBox="1">
            <a:spLocks noChangeArrowheads="1"/>
          </p:cNvSpPr>
          <p:nvPr/>
        </p:nvSpPr>
        <p:spPr bwMode="auto">
          <a:xfrm>
            <a:off x="52098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rgbClr val="0070C0"/>
                </a:solidFill>
              </a:rPr>
              <a:t>8</a:t>
            </a:r>
          </a:p>
        </p:txBody>
      </p:sp>
      <p:sp>
        <p:nvSpPr>
          <p:cNvPr id="143" name="Text Box 192"/>
          <p:cNvSpPr txBox="1">
            <a:spLocks noChangeArrowheads="1"/>
          </p:cNvSpPr>
          <p:nvPr/>
        </p:nvSpPr>
        <p:spPr bwMode="auto">
          <a:xfrm>
            <a:off x="52098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44" name="Text Box 193"/>
          <p:cNvSpPr txBox="1">
            <a:spLocks noChangeArrowheads="1"/>
          </p:cNvSpPr>
          <p:nvPr/>
        </p:nvSpPr>
        <p:spPr bwMode="auto">
          <a:xfrm>
            <a:off x="5209885" y="218894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145" name="Text Box 194"/>
          <p:cNvSpPr txBox="1">
            <a:spLocks noChangeArrowheads="1"/>
          </p:cNvSpPr>
          <p:nvPr/>
        </p:nvSpPr>
        <p:spPr bwMode="auto">
          <a:xfrm>
            <a:off x="52098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146" name="Text Box 195"/>
          <p:cNvSpPr txBox="1">
            <a:spLocks noChangeArrowheads="1"/>
          </p:cNvSpPr>
          <p:nvPr/>
        </p:nvSpPr>
        <p:spPr bwMode="auto">
          <a:xfrm>
            <a:off x="942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47" name="Text Box 196"/>
          <p:cNvSpPr txBox="1">
            <a:spLocks noChangeArrowheads="1"/>
          </p:cNvSpPr>
          <p:nvPr/>
        </p:nvSpPr>
        <p:spPr bwMode="auto">
          <a:xfrm>
            <a:off x="1323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48" name="Text Box 197"/>
          <p:cNvSpPr txBox="1">
            <a:spLocks noChangeArrowheads="1"/>
          </p:cNvSpPr>
          <p:nvPr/>
        </p:nvSpPr>
        <p:spPr bwMode="auto">
          <a:xfrm>
            <a:off x="1704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49" name="Text Box 198"/>
          <p:cNvSpPr txBox="1">
            <a:spLocks noChangeArrowheads="1"/>
          </p:cNvSpPr>
          <p:nvPr/>
        </p:nvSpPr>
        <p:spPr bwMode="auto">
          <a:xfrm>
            <a:off x="2085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50" name="Text Box 199"/>
          <p:cNvSpPr txBox="1">
            <a:spLocks noChangeArrowheads="1"/>
          </p:cNvSpPr>
          <p:nvPr/>
        </p:nvSpPr>
        <p:spPr bwMode="auto">
          <a:xfrm>
            <a:off x="2466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51" name="Text Box 200"/>
          <p:cNvSpPr txBox="1">
            <a:spLocks noChangeArrowheads="1"/>
          </p:cNvSpPr>
          <p:nvPr/>
        </p:nvSpPr>
        <p:spPr bwMode="auto">
          <a:xfrm>
            <a:off x="2847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52" name="Text Box 201"/>
          <p:cNvSpPr txBox="1">
            <a:spLocks noChangeArrowheads="1"/>
          </p:cNvSpPr>
          <p:nvPr/>
        </p:nvSpPr>
        <p:spPr bwMode="auto">
          <a:xfrm>
            <a:off x="3228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53" name="Text Box 203"/>
          <p:cNvSpPr txBox="1">
            <a:spLocks noChangeArrowheads="1"/>
          </p:cNvSpPr>
          <p:nvPr/>
        </p:nvSpPr>
        <p:spPr bwMode="auto">
          <a:xfrm>
            <a:off x="3330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11</a:t>
            </a:r>
          </a:p>
        </p:txBody>
      </p:sp>
      <p:sp>
        <p:nvSpPr>
          <p:cNvPr id="154" name="Text Box 204"/>
          <p:cNvSpPr txBox="1">
            <a:spLocks noChangeArrowheads="1"/>
          </p:cNvSpPr>
          <p:nvPr/>
        </p:nvSpPr>
        <p:spPr bwMode="auto">
          <a:xfrm>
            <a:off x="42954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55" name="Text Box 205"/>
          <p:cNvSpPr txBox="1">
            <a:spLocks noChangeArrowheads="1"/>
          </p:cNvSpPr>
          <p:nvPr/>
        </p:nvSpPr>
        <p:spPr bwMode="auto">
          <a:xfrm>
            <a:off x="52098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19</a:t>
            </a:r>
          </a:p>
        </p:txBody>
      </p:sp>
      <p:cxnSp>
        <p:nvCxnSpPr>
          <p:cNvPr id="156" name="Straight Connector 155"/>
          <p:cNvCxnSpPr/>
          <p:nvPr/>
        </p:nvCxnSpPr>
        <p:spPr>
          <a:xfrm>
            <a:off x="1018885" y="1034140"/>
            <a:ext cx="0" cy="464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5286085" y="1034140"/>
            <a:ext cx="0" cy="464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143085" y="1034140"/>
            <a:ext cx="0" cy="464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 Box 151"/>
          <p:cNvSpPr txBox="1">
            <a:spLocks noChangeArrowheads="1"/>
          </p:cNvSpPr>
          <p:nvPr/>
        </p:nvSpPr>
        <p:spPr bwMode="auto">
          <a:xfrm>
            <a:off x="3228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60" name="Text Box 144"/>
          <p:cNvSpPr txBox="1">
            <a:spLocks noChangeArrowheads="1"/>
          </p:cNvSpPr>
          <p:nvPr/>
        </p:nvSpPr>
        <p:spPr bwMode="auto">
          <a:xfrm>
            <a:off x="3762085" y="1948540"/>
            <a:ext cx="30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cxnSp>
        <p:nvCxnSpPr>
          <p:cNvPr id="161" name="Straight Arrow Connector 160"/>
          <p:cNvCxnSpPr/>
          <p:nvPr/>
        </p:nvCxnSpPr>
        <p:spPr>
          <a:xfrm>
            <a:off x="4066885" y="24057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tangle 223"/>
          <p:cNvSpPr>
            <a:spLocks noChangeArrowheads="1"/>
          </p:cNvSpPr>
          <p:nvPr/>
        </p:nvSpPr>
        <p:spPr bwMode="auto">
          <a:xfrm>
            <a:off x="3381085" y="26343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" name="Text Box 159"/>
          <p:cNvSpPr txBox="1">
            <a:spLocks noChangeArrowheads="1"/>
          </p:cNvSpPr>
          <p:nvPr/>
        </p:nvSpPr>
        <p:spPr bwMode="auto">
          <a:xfrm>
            <a:off x="3228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cxnSp>
        <p:nvCxnSpPr>
          <p:cNvPr id="164" name="Straight Arrow Connector 163"/>
          <p:cNvCxnSpPr/>
          <p:nvPr/>
        </p:nvCxnSpPr>
        <p:spPr>
          <a:xfrm>
            <a:off x="4094789" y="2771714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 Box 119"/>
          <p:cNvSpPr txBox="1">
            <a:spLocks noChangeArrowheads="1"/>
          </p:cNvSpPr>
          <p:nvPr/>
        </p:nvSpPr>
        <p:spPr bwMode="auto">
          <a:xfrm>
            <a:off x="3228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66" name="Text Box 118"/>
          <p:cNvSpPr txBox="1">
            <a:spLocks noChangeArrowheads="1"/>
          </p:cNvSpPr>
          <p:nvPr/>
        </p:nvSpPr>
        <p:spPr bwMode="auto">
          <a:xfrm>
            <a:off x="2847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67" name="Text Box 135"/>
          <p:cNvSpPr txBox="1">
            <a:spLocks noChangeArrowheads="1"/>
          </p:cNvSpPr>
          <p:nvPr/>
        </p:nvSpPr>
        <p:spPr bwMode="auto">
          <a:xfrm>
            <a:off x="3228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68" name="Text Box 103"/>
          <p:cNvSpPr txBox="1">
            <a:spLocks noChangeArrowheads="1"/>
          </p:cNvSpPr>
          <p:nvPr/>
        </p:nvSpPr>
        <p:spPr bwMode="auto">
          <a:xfrm>
            <a:off x="3228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69" name="Text Box 102"/>
          <p:cNvSpPr txBox="1">
            <a:spLocks noChangeArrowheads="1"/>
          </p:cNvSpPr>
          <p:nvPr/>
        </p:nvSpPr>
        <p:spPr bwMode="auto">
          <a:xfrm>
            <a:off x="2847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70" name="Text Box 101"/>
          <p:cNvSpPr txBox="1">
            <a:spLocks noChangeArrowheads="1"/>
          </p:cNvSpPr>
          <p:nvPr/>
        </p:nvSpPr>
        <p:spPr bwMode="auto">
          <a:xfrm>
            <a:off x="2466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71" name="Text Box 71"/>
          <p:cNvSpPr txBox="1">
            <a:spLocks noChangeArrowheads="1"/>
          </p:cNvSpPr>
          <p:nvPr/>
        </p:nvSpPr>
        <p:spPr bwMode="auto">
          <a:xfrm>
            <a:off x="3228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72" name="Rectangle 223"/>
          <p:cNvSpPr>
            <a:spLocks noChangeArrowheads="1"/>
          </p:cNvSpPr>
          <p:nvPr/>
        </p:nvSpPr>
        <p:spPr bwMode="auto">
          <a:xfrm>
            <a:off x="3762084" y="5371011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3" name="Text Box 202"/>
          <p:cNvSpPr txBox="1">
            <a:spLocks noChangeArrowheads="1"/>
          </p:cNvSpPr>
          <p:nvPr/>
        </p:nvSpPr>
        <p:spPr bwMode="auto">
          <a:xfrm>
            <a:off x="3609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cxnSp>
        <p:nvCxnSpPr>
          <p:cNvPr id="174" name="Straight Arrow Connector 173"/>
          <p:cNvCxnSpPr/>
          <p:nvPr/>
        </p:nvCxnSpPr>
        <p:spPr>
          <a:xfrm>
            <a:off x="4066885" y="30534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/>
          <p:nvPr/>
        </p:nvCxnSpPr>
        <p:spPr>
          <a:xfrm>
            <a:off x="4084057" y="33582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>
            <a:off x="4084057" y="3670977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>
            <a:off x="4066885" y="39678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/>
          <p:nvPr/>
        </p:nvCxnSpPr>
        <p:spPr>
          <a:xfrm>
            <a:off x="4084057" y="4284869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/>
          <p:nvPr/>
        </p:nvCxnSpPr>
        <p:spPr>
          <a:xfrm>
            <a:off x="4066884" y="45774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/>
          <p:nvPr/>
        </p:nvCxnSpPr>
        <p:spPr>
          <a:xfrm>
            <a:off x="4066884" y="48822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>
            <a:off x="4076007" y="5199269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/>
          <p:cNvCxnSpPr/>
          <p:nvPr/>
        </p:nvCxnSpPr>
        <p:spPr>
          <a:xfrm>
            <a:off x="4066884" y="5483902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 flipV="1">
            <a:off x="41349" y="1796140"/>
            <a:ext cx="603504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V="1">
            <a:off x="4333584" y="2136195"/>
            <a:ext cx="68580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ext Box 193"/>
          <p:cNvSpPr txBox="1">
            <a:spLocks noChangeArrowheads="1"/>
          </p:cNvSpPr>
          <p:nvPr/>
        </p:nvSpPr>
        <p:spPr bwMode="auto">
          <a:xfrm>
            <a:off x="5209884" y="1864403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 smtClean="0">
                <a:solidFill>
                  <a:srgbClr val="0070C0"/>
                </a:solidFill>
              </a:rPr>
              <a:t>0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86" name="Oval 185"/>
          <p:cNvSpPr/>
          <p:nvPr/>
        </p:nvSpPr>
        <p:spPr>
          <a:xfrm>
            <a:off x="5030652" y="2410217"/>
            <a:ext cx="304801" cy="321558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>
                <a:solidFill>
                  <a:schemeClr val="tx1"/>
                </a:solidFill>
              </a:rPr>
              <a:t>+</a:t>
            </a: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187" name="Straight Arrow Connector 186"/>
          <p:cNvCxnSpPr>
            <a:endCxn id="186" idx="7"/>
          </p:cNvCxnSpPr>
          <p:nvPr/>
        </p:nvCxnSpPr>
        <p:spPr>
          <a:xfrm flipH="1">
            <a:off x="5290816" y="2419155"/>
            <a:ext cx="300070" cy="38153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/>
          <p:nvPr/>
        </p:nvCxnSpPr>
        <p:spPr>
          <a:xfrm flipV="1">
            <a:off x="4761316" y="2620619"/>
            <a:ext cx="260705" cy="128021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86" idx="4"/>
          </p:cNvCxnSpPr>
          <p:nvPr/>
        </p:nvCxnSpPr>
        <p:spPr>
          <a:xfrm>
            <a:off x="5183053" y="2731775"/>
            <a:ext cx="407833" cy="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437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00"/>
                            </p:stCondLst>
                            <p:childTnLst>
                              <p:par>
                                <p:cTn id="1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000"/>
                            </p:stCondLst>
                            <p:childTnLst>
                              <p:par>
                                <p:cTn id="1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500"/>
                            </p:stCondLst>
                            <p:childTnLst>
                              <p:par>
                                <p:cTn id="1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000"/>
                            </p:stCondLst>
                            <p:childTnLst>
                              <p:par>
                                <p:cTn id="1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00"/>
                            </p:stCondLst>
                            <p:childTnLst>
                              <p:par>
                                <p:cTn id="1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000"/>
                            </p:stCondLst>
                            <p:childTnLst>
                              <p:par>
                                <p:cTn id="1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500"/>
                            </p:stCondLst>
                            <p:childTnLst>
                              <p:par>
                                <p:cTn id="1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500"/>
                            </p:stCondLst>
                            <p:childTnLst>
                              <p:par>
                                <p:cTn id="1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500"/>
                            </p:stCondLst>
                            <p:childTnLst>
                              <p:par>
                                <p:cTn id="2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1000"/>
                            </p:stCondLst>
                            <p:childTnLst>
                              <p:par>
                                <p:cTn id="2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131" grpId="0"/>
      <p:bldP spid="133" grpId="0"/>
      <p:bldP spid="134" grpId="0"/>
      <p:bldP spid="135" grpId="0"/>
      <p:bldP spid="136" grpId="0"/>
      <p:bldP spid="137" grpId="0"/>
      <p:bldP spid="138" grpId="0"/>
      <p:bldP spid="139" grpId="0"/>
      <p:bldP spid="140" grpId="0"/>
      <p:bldP spid="141" grpId="0"/>
      <p:bldP spid="142" grpId="0"/>
      <p:bldP spid="144" grpId="0"/>
      <p:bldP spid="145" grpId="0"/>
      <p:bldP spid="154" grpId="0"/>
      <p:bldP spid="155" grpId="0"/>
      <p:bldP spid="185" grpId="0"/>
      <p:bldP spid="186" grpId="0" animBg="1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xmlns="" id="{54B20E2A-F2D8-419C-9FD1-95D26342647C}"/>
                  </a:ext>
                </a:extLst>
              </p:cNvPr>
              <p:cNvSpPr/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gradFill flip="none" rotWithShape="1">
                <a:gsLst>
                  <a:gs pos="55000">
                    <a:srgbClr val="B21266"/>
                  </a:gs>
                  <a:gs pos="30000">
                    <a:srgbClr val="A3115D">
                      <a:lumMod val="100000"/>
                    </a:srgbClr>
                  </a:gs>
                  <a:gs pos="100000">
                    <a:srgbClr val="ED6D9B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 algn="ctr"/>
                <a:r>
                  <a:rPr lang="en-US" sz="2800" dirty="0" smtClean="0">
                    <a:solidFill>
                      <a:schemeClr val="accent5"/>
                    </a:solidFill>
                  </a:rPr>
                  <a:t>Aggregate Method</a:t>
                </a:r>
              </a:p>
              <a:p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 smtClean="0">
                    <a:solidFill>
                      <a:schemeClr val="bg1"/>
                    </a:solidFill>
                  </a:rPr>
                  <a:t>The </a:t>
                </a:r>
                <a:r>
                  <a:rPr lang="en-US" sz="2400" dirty="0">
                    <a:solidFill>
                      <a:schemeClr val="bg1"/>
                    </a:solidFill>
                  </a:rPr>
                  <a:t>running time of an increment operation is proportional to the </a:t>
                </a:r>
                <a:r>
                  <a:rPr lang="en-US" sz="2400" b="1" dirty="0">
                    <a:solidFill>
                      <a:schemeClr val="bg1"/>
                    </a:solidFill>
                  </a:rPr>
                  <a:t>number of bits </a:t>
                </a:r>
                <a:r>
                  <a:rPr lang="en-US" sz="2400" dirty="0">
                    <a:solidFill>
                      <a:schemeClr val="bg1"/>
                    </a:solidFill>
                  </a:rPr>
                  <a:t>flipped.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solidFill>
                      <a:schemeClr val="bg1"/>
                    </a:solidFill>
                  </a:rPr>
                  <a:t>However, </a:t>
                </a:r>
                <a:r>
                  <a:rPr lang="en-US" sz="2400" b="1" dirty="0">
                    <a:solidFill>
                      <a:schemeClr val="bg1"/>
                    </a:solidFill>
                  </a:rPr>
                  <a:t>all bits are not flipped </a:t>
                </a:r>
                <a:r>
                  <a:rPr lang="en-US" sz="2400" dirty="0">
                    <a:solidFill>
                      <a:schemeClr val="bg1"/>
                    </a:solidFill>
                  </a:rPr>
                  <a:t>at each INCREMENT.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[0]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flips </a:t>
                </a:r>
                <a:r>
                  <a:rPr lang="en-US" sz="2400" b="1" i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at</a:t>
                </a:r>
                <a:r>
                  <a:rPr lang="en-US" sz="2400" dirty="0">
                    <a:solidFill>
                      <a:schemeClr val="bg1"/>
                    </a:solidFill>
                  </a:rPr>
                  <a:t> </a:t>
                </a:r>
                <a:r>
                  <a:rPr lang="en-US" sz="2400" b="1" i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each</a:t>
                </a:r>
                <a:r>
                  <a:rPr lang="en-US" sz="2400" i="1" dirty="0">
                    <a:solidFill>
                      <a:schemeClr val="bg1"/>
                    </a:solidFill>
                  </a:rPr>
                  <a:t> </a:t>
                </a:r>
                <a:r>
                  <a:rPr lang="en-US" sz="2400" dirty="0">
                    <a:solidFill>
                      <a:schemeClr val="bg1"/>
                    </a:solidFill>
                  </a:rPr>
                  <a:t>increment operation;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[1]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flips </a:t>
                </a:r>
                <a:r>
                  <a:rPr lang="en-US" sz="2400" b="1" i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at alternate</a:t>
                </a:r>
                <a:r>
                  <a:rPr lang="en-US" sz="2400" dirty="0">
                    <a:solidFill>
                      <a:schemeClr val="bg1"/>
                    </a:solidFill>
                  </a:rPr>
                  <a:t> increment operations;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[2]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flips </a:t>
                </a:r>
                <a:r>
                  <a:rPr lang="en-US" sz="2400" b="1" i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only once for 4 successive </a:t>
                </a:r>
                <a:r>
                  <a:rPr lang="en-US" sz="2400" dirty="0">
                    <a:solidFill>
                      <a:schemeClr val="bg1"/>
                    </a:solidFill>
                  </a:rPr>
                  <a:t>increment operations;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solidFill>
                      <a:schemeClr val="bg1"/>
                    </a:solidFill>
                  </a:rPr>
                  <a:t>In general, bit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𝑨</m:t>
                    </m:r>
                    <m:r>
                      <a:rPr lang="en-US" sz="2400" b="1" i="1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b="1" i="1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sz="2400" b="1" i="1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2400" b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 flips </a:t>
                </a:r>
                <a14:m>
                  <m:oMath xmlns:m="http://schemas.openxmlformats.org/officeDocument/2006/math">
                    <m:r>
                      <a:rPr lang="en-US" sz="2400" b="1" i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</m:t>
                    </m:r>
                    <m:r>
                      <a:rPr lang="en-US" sz="2400" b="1" i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2400" b="1" i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400" b="1" i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sz="2400" b="1" i="1" baseline="300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sz="2400" b="1" i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</m:t>
                    </m:r>
                    <m:r>
                      <a:rPr lang="en-US" sz="2400" b="0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b="1" i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times</a:t>
                </a:r>
                <a:r>
                  <a:rPr lang="en-US" sz="2400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 </a:t>
                </a:r>
                <a:r>
                  <a:rPr lang="en-US" sz="2400" dirty="0">
                    <a:solidFill>
                      <a:schemeClr val="bg1"/>
                    </a:solidFill>
                  </a:rPr>
                  <a:t>in a sequence of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INCREMENTs.</a:t>
                </a:r>
              </a:p>
              <a:p>
                <a:pPr algn="just"/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B20E2A-F2D8-419C-9FD1-95D2634264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blipFill>
                <a:blip r:embed="rId2"/>
                <a:stretch>
                  <a:fillRect l="-1300" r="-15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0" y="41036"/>
            <a:ext cx="6096000" cy="748923"/>
          </a:xfrm>
          <a:prstGeom prst="rect">
            <a:avLst/>
          </a:prstGeom>
          <a:noFill/>
        </p:spPr>
        <p:txBody>
          <a:bodyPr wrap="square" lIns="27432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 smtClean="0">
                <a:solidFill>
                  <a:srgbClr val="424242"/>
                </a:solidFill>
              </a:rPr>
              <a:t>Amortized Analysis - Example </a:t>
            </a:r>
            <a:endParaRPr lang="en-US" sz="3200" b="1" dirty="0">
              <a:solidFill>
                <a:srgbClr val="424242"/>
              </a:solidFill>
            </a:endParaRPr>
          </a:p>
        </p:txBody>
      </p:sp>
      <p:sp>
        <p:nvSpPr>
          <p:cNvPr id="7" name="Rectangle 214"/>
          <p:cNvSpPr>
            <a:spLocks noChangeArrowheads="1"/>
          </p:cNvSpPr>
          <p:nvPr/>
        </p:nvSpPr>
        <p:spPr bwMode="auto">
          <a:xfrm>
            <a:off x="3762085" y="4767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Rectangle 215"/>
          <p:cNvSpPr>
            <a:spLocks noChangeArrowheads="1"/>
          </p:cNvSpPr>
          <p:nvPr/>
        </p:nvSpPr>
        <p:spPr bwMode="auto">
          <a:xfrm>
            <a:off x="3762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Rectangle 216"/>
          <p:cNvSpPr>
            <a:spLocks noChangeArrowheads="1"/>
          </p:cNvSpPr>
          <p:nvPr/>
        </p:nvSpPr>
        <p:spPr bwMode="auto">
          <a:xfrm>
            <a:off x="3762085" y="41583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217"/>
          <p:cNvSpPr>
            <a:spLocks noChangeArrowheads="1"/>
          </p:cNvSpPr>
          <p:nvPr/>
        </p:nvSpPr>
        <p:spPr bwMode="auto">
          <a:xfrm>
            <a:off x="3762085" y="38535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218"/>
          <p:cNvSpPr>
            <a:spLocks noChangeArrowheads="1"/>
          </p:cNvSpPr>
          <p:nvPr/>
        </p:nvSpPr>
        <p:spPr bwMode="auto">
          <a:xfrm>
            <a:off x="3762085" y="35487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Rectangle 219"/>
          <p:cNvSpPr>
            <a:spLocks noChangeArrowheads="1"/>
          </p:cNvSpPr>
          <p:nvPr/>
        </p:nvSpPr>
        <p:spPr bwMode="auto">
          <a:xfrm>
            <a:off x="3762085" y="3243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Rectangle 220"/>
          <p:cNvSpPr>
            <a:spLocks noChangeArrowheads="1"/>
          </p:cNvSpPr>
          <p:nvPr/>
        </p:nvSpPr>
        <p:spPr bwMode="auto">
          <a:xfrm>
            <a:off x="3762085" y="2939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Rectangle 221"/>
          <p:cNvSpPr>
            <a:spLocks noChangeArrowheads="1"/>
          </p:cNvSpPr>
          <p:nvPr/>
        </p:nvSpPr>
        <p:spPr bwMode="auto">
          <a:xfrm>
            <a:off x="3762085" y="26343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Rectangle 222"/>
          <p:cNvSpPr>
            <a:spLocks noChangeArrowheads="1"/>
          </p:cNvSpPr>
          <p:nvPr/>
        </p:nvSpPr>
        <p:spPr bwMode="auto">
          <a:xfrm>
            <a:off x="3762085" y="23295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Rectangle 225"/>
          <p:cNvSpPr>
            <a:spLocks noChangeArrowheads="1"/>
          </p:cNvSpPr>
          <p:nvPr/>
        </p:nvSpPr>
        <p:spPr bwMode="auto">
          <a:xfrm>
            <a:off x="3381085" y="3243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Rectangle 226"/>
          <p:cNvSpPr>
            <a:spLocks noChangeArrowheads="1"/>
          </p:cNvSpPr>
          <p:nvPr/>
        </p:nvSpPr>
        <p:spPr bwMode="auto">
          <a:xfrm>
            <a:off x="3000085" y="3243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Rectangle 227"/>
          <p:cNvSpPr>
            <a:spLocks noChangeArrowheads="1"/>
          </p:cNvSpPr>
          <p:nvPr/>
        </p:nvSpPr>
        <p:spPr bwMode="auto">
          <a:xfrm>
            <a:off x="3381085" y="38535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Rectangle 228"/>
          <p:cNvSpPr>
            <a:spLocks noChangeArrowheads="1"/>
          </p:cNvSpPr>
          <p:nvPr/>
        </p:nvSpPr>
        <p:spPr bwMode="auto">
          <a:xfrm>
            <a:off x="3381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Rectangle 229"/>
          <p:cNvSpPr>
            <a:spLocks noChangeArrowheads="1"/>
          </p:cNvSpPr>
          <p:nvPr/>
        </p:nvSpPr>
        <p:spPr bwMode="auto">
          <a:xfrm>
            <a:off x="3000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Rectangle 230"/>
          <p:cNvSpPr>
            <a:spLocks noChangeArrowheads="1"/>
          </p:cNvSpPr>
          <p:nvPr/>
        </p:nvSpPr>
        <p:spPr bwMode="auto">
          <a:xfrm>
            <a:off x="2619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Rectangle 231"/>
          <p:cNvSpPr>
            <a:spLocks noChangeArrowheads="1"/>
          </p:cNvSpPr>
          <p:nvPr/>
        </p:nvSpPr>
        <p:spPr bwMode="auto">
          <a:xfrm>
            <a:off x="3381085" y="50727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Rectangle 211"/>
          <p:cNvSpPr>
            <a:spLocks noChangeArrowheads="1"/>
          </p:cNvSpPr>
          <p:nvPr/>
        </p:nvSpPr>
        <p:spPr bwMode="auto">
          <a:xfrm>
            <a:off x="3762085" y="50727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Text Box 80"/>
          <p:cNvSpPr txBox="1">
            <a:spLocks noChangeArrowheads="1"/>
          </p:cNvSpPr>
          <p:nvPr/>
        </p:nvSpPr>
        <p:spPr bwMode="auto">
          <a:xfrm>
            <a:off x="3609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25" name="Text Box 6"/>
          <p:cNvSpPr txBox="1">
            <a:spLocks noChangeArrowheads="1"/>
          </p:cNvSpPr>
          <p:nvPr/>
        </p:nvSpPr>
        <p:spPr bwMode="auto">
          <a:xfrm>
            <a:off x="117566" y="1152488"/>
            <a:ext cx="97971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/>
              <a:t>Counter value</a:t>
            </a:r>
          </a:p>
        </p:txBody>
      </p:sp>
      <p:sp>
        <p:nvSpPr>
          <p:cNvPr id="26" name="Text Box 7"/>
          <p:cNvSpPr txBox="1">
            <a:spLocks noChangeArrowheads="1"/>
          </p:cNvSpPr>
          <p:nvPr/>
        </p:nvSpPr>
        <p:spPr bwMode="auto">
          <a:xfrm>
            <a:off x="942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[7]</a:t>
            </a:r>
          </a:p>
        </p:txBody>
      </p:sp>
      <p:sp>
        <p:nvSpPr>
          <p:cNvPr id="27" name="Text Box 8"/>
          <p:cNvSpPr txBox="1">
            <a:spLocks noChangeArrowheads="1"/>
          </p:cNvSpPr>
          <p:nvPr/>
        </p:nvSpPr>
        <p:spPr bwMode="auto">
          <a:xfrm>
            <a:off x="1323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[6]</a:t>
            </a:r>
          </a:p>
        </p:txBody>
      </p:sp>
      <p:sp>
        <p:nvSpPr>
          <p:cNvPr id="28" name="Text Box 9"/>
          <p:cNvSpPr txBox="1">
            <a:spLocks noChangeArrowheads="1"/>
          </p:cNvSpPr>
          <p:nvPr/>
        </p:nvSpPr>
        <p:spPr bwMode="auto">
          <a:xfrm>
            <a:off x="1704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[5]</a:t>
            </a:r>
          </a:p>
        </p:txBody>
      </p:sp>
      <p:sp>
        <p:nvSpPr>
          <p:cNvPr id="29" name="Text Box 10"/>
          <p:cNvSpPr txBox="1">
            <a:spLocks noChangeArrowheads="1"/>
          </p:cNvSpPr>
          <p:nvPr/>
        </p:nvSpPr>
        <p:spPr bwMode="auto">
          <a:xfrm>
            <a:off x="2085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[4]</a:t>
            </a:r>
          </a:p>
        </p:txBody>
      </p:sp>
      <p:sp>
        <p:nvSpPr>
          <p:cNvPr id="30" name="Text Box 11"/>
          <p:cNvSpPr txBox="1">
            <a:spLocks noChangeArrowheads="1"/>
          </p:cNvSpPr>
          <p:nvPr/>
        </p:nvSpPr>
        <p:spPr bwMode="auto">
          <a:xfrm>
            <a:off x="2466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[3]</a:t>
            </a:r>
          </a:p>
        </p:txBody>
      </p:sp>
      <p:sp>
        <p:nvSpPr>
          <p:cNvPr id="31" name="Text Box 12"/>
          <p:cNvSpPr txBox="1">
            <a:spLocks noChangeArrowheads="1"/>
          </p:cNvSpPr>
          <p:nvPr/>
        </p:nvSpPr>
        <p:spPr bwMode="auto">
          <a:xfrm>
            <a:off x="2847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[2]</a:t>
            </a:r>
          </a:p>
        </p:txBody>
      </p:sp>
      <p:sp>
        <p:nvSpPr>
          <p:cNvPr id="32" name="Text Box 13"/>
          <p:cNvSpPr txBox="1">
            <a:spLocks noChangeArrowheads="1"/>
          </p:cNvSpPr>
          <p:nvPr/>
        </p:nvSpPr>
        <p:spPr bwMode="auto">
          <a:xfrm>
            <a:off x="3228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[1]</a:t>
            </a:r>
          </a:p>
        </p:txBody>
      </p:sp>
      <p:sp>
        <p:nvSpPr>
          <p:cNvPr id="33" name="Text Box 14"/>
          <p:cNvSpPr txBox="1">
            <a:spLocks noChangeArrowheads="1"/>
          </p:cNvSpPr>
          <p:nvPr/>
        </p:nvSpPr>
        <p:spPr bwMode="auto">
          <a:xfrm>
            <a:off x="3609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[0]</a:t>
            </a:r>
          </a:p>
        </p:txBody>
      </p:sp>
      <p:sp>
        <p:nvSpPr>
          <p:cNvPr id="34" name="Text Box 15"/>
          <p:cNvSpPr txBox="1">
            <a:spLocks noChangeArrowheads="1"/>
          </p:cNvSpPr>
          <p:nvPr/>
        </p:nvSpPr>
        <p:spPr bwMode="auto">
          <a:xfrm>
            <a:off x="4130022" y="1152488"/>
            <a:ext cx="1219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 smtClean="0"/>
              <a:t>Increment </a:t>
            </a:r>
            <a:r>
              <a:rPr lang="en-US" b="1" dirty="0"/>
              <a:t>cost</a:t>
            </a:r>
          </a:p>
        </p:txBody>
      </p:sp>
      <p:sp>
        <p:nvSpPr>
          <p:cNvPr id="35" name="Text Box 16"/>
          <p:cNvSpPr txBox="1">
            <a:spLocks noChangeArrowheads="1"/>
          </p:cNvSpPr>
          <p:nvPr/>
        </p:nvSpPr>
        <p:spPr bwMode="auto">
          <a:xfrm>
            <a:off x="5312211" y="1152488"/>
            <a:ext cx="69670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/>
              <a:t>Total cost</a:t>
            </a:r>
          </a:p>
        </p:txBody>
      </p:sp>
      <p:sp>
        <p:nvSpPr>
          <p:cNvPr id="36" name="Text Box 65"/>
          <p:cNvSpPr txBox="1">
            <a:spLocks noChangeArrowheads="1"/>
          </p:cNvSpPr>
          <p:nvPr/>
        </p:nvSpPr>
        <p:spPr bwMode="auto">
          <a:xfrm>
            <a:off x="942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37" name="Text Box 66"/>
          <p:cNvSpPr txBox="1">
            <a:spLocks noChangeArrowheads="1"/>
          </p:cNvSpPr>
          <p:nvPr/>
        </p:nvSpPr>
        <p:spPr bwMode="auto">
          <a:xfrm>
            <a:off x="1323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38" name="Text Box 67"/>
          <p:cNvSpPr txBox="1">
            <a:spLocks noChangeArrowheads="1"/>
          </p:cNvSpPr>
          <p:nvPr/>
        </p:nvSpPr>
        <p:spPr bwMode="auto">
          <a:xfrm>
            <a:off x="1704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39" name="Text Box 68"/>
          <p:cNvSpPr txBox="1">
            <a:spLocks noChangeArrowheads="1"/>
          </p:cNvSpPr>
          <p:nvPr/>
        </p:nvSpPr>
        <p:spPr bwMode="auto">
          <a:xfrm>
            <a:off x="2085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0" name="Text Box 69"/>
          <p:cNvSpPr txBox="1">
            <a:spLocks noChangeArrowheads="1"/>
          </p:cNvSpPr>
          <p:nvPr/>
        </p:nvSpPr>
        <p:spPr bwMode="auto">
          <a:xfrm>
            <a:off x="2466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41" name="Text Box 70"/>
          <p:cNvSpPr txBox="1">
            <a:spLocks noChangeArrowheads="1"/>
          </p:cNvSpPr>
          <p:nvPr/>
        </p:nvSpPr>
        <p:spPr bwMode="auto">
          <a:xfrm>
            <a:off x="2847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2" name="Text Box 72"/>
          <p:cNvSpPr txBox="1">
            <a:spLocks noChangeArrowheads="1"/>
          </p:cNvSpPr>
          <p:nvPr/>
        </p:nvSpPr>
        <p:spPr bwMode="auto">
          <a:xfrm>
            <a:off x="3609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43" name="Text Box 73"/>
          <p:cNvSpPr txBox="1">
            <a:spLocks noChangeArrowheads="1"/>
          </p:cNvSpPr>
          <p:nvPr/>
        </p:nvSpPr>
        <p:spPr bwMode="auto">
          <a:xfrm>
            <a:off x="942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4" name="Text Box 74"/>
          <p:cNvSpPr txBox="1">
            <a:spLocks noChangeArrowheads="1"/>
          </p:cNvSpPr>
          <p:nvPr/>
        </p:nvSpPr>
        <p:spPr bwMode="auto">
          <a:xfrm>
            <a:off x="1323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5" name="Text Box 75"/>
          <p:cNvSpPr txBox="1">
            <a:spLocks noChangeArrowheads="1"/>
          </p:cNvSpPr>
          <p:nvPr/>
        </p:nvSpPr>
        <p:spPr bwMode="auto">
          <a:xfrm>
            <a:off x="1704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6" name="Text Box 76"/>
          <p:cNvSpPr txBox="1">
            <a:spLocks noChangeArrowheads="1"/>
          </p:cNvSpPr>
          <p:nvPr/>
        </p:nvSpPr>
        <p:spPr bwMode="auto">
          <a:xfrm>
            <a:off x="2085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7" name="Text Box 77"/>
          <p:cNvSpPr txBox="1">
            <a:spLocks noChangeArrowheads="1"/>
          </p:cNvSpPr>
          <p:nvPr/>
        </p:nvSpPr>
        <p:spPr bwMode="auto">
          <a:xfrm>
            <a:off x="2466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48" name="Text Box 78"/>
          <p:cNvSpPr txBox="1">
            <a:spLocks noChangeArrowheads="1"/>
          </p:cNvSpPr>
          <p:nvPr/>
        </p:nvSpPr>
        <p:spPr bwMode="auto">
          <a:xfrm>
            <a:off x="2847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9" name="Text Box 79"/>
          <p:cNvSpPr txBox="1">
            <a:spLocks noChangeArrowheads="1"/>
          </p:cNvSpPr>
          <p:nvPr/>
        </p:nvSpPr>
        <p:spPr bwMode="auto">
          <a:xfrm>
            <a:off x="3228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50" name="Text Box 89"/>
          <p:cNvSpPr txBox="1">
            <a:spLocks noChangeArrowheads="1"/>
          </p:cNvSpPr>
          <p:nvPr/>
        </p:nvSpPr>
        <p:spPr bwMode="auto">
          <a:xfrm>
            <a:off x="942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1" name="Text Box 90"/>
          <p:cNvSpPr txBox="1">
            <a:spLocks noChangeArrowheads="1"/>
          </p:cNvSpPr>
          <p:nvPr/>
        </p:nvSpPr>
        <p:spPr bwMode="auto">
          <a:xfrm>
            <a:off x="1323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2" name="Text Box 91"/>
          <p:cNvSpPr txBox="1">
            <a:spLocks noChangeArrowheads="1"/>
          </p:cNvSpPr>
          <p:nvPr/>
        </p:nvSpPr>
        <p:spPr bwMode="auto">
          <a:xfrm>
            <a:off x="1704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3" name="Text Box 92"/>
          <p:cNvSpPr txBox="1">
            <a:spLocks noChangeArrowheads="1"/>
          </p:cNvSpPr>
          <p:nvPr/>
        </p:nvSpPr>
        <p:spPr bwMode="auto">
          <a:xfrm>
            <a:off x="2085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4" name="Text Box 93"/>
          <p:cNvSpPr txBox="1">
            <a:spLocks noChangeArrowheads="1"/>
          </p:cNvSpPr>
          <p:nvPr/>
        </p:nvSpPr>
        <p:spPr bwMode="auto">
          <a:xfrm>
            <a:off x="2466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5" name="Text Box 94"/>
          <p:cNvSpPr txBox="1">
            <a:spLocks noChangeArrowheads="1"/>
          </p:cNvSpPr>
          <p:nvPr/>
        </p:nvSpPr>
        <p:spPr bwMode="auto">
          <a:xfrm>
            <a:off x="2847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56" name="Text Box 95"/>
          <p:cNvSpPr txBox="1">
            <a:spLocks noChangeArrowheads="1"/>
          </p:cNvSpPr>
          <p:nvPr/>
        </p:nvSpPr>
        <p:spPr bwMode="auto">
          <a:xfrm>
            <a:off x="3228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57" name="Text Box 96"/>
          <p:cNvSpPr txBox="1">
            <a:spLocks noChangeArrowheads="1"/>
          </p:cNvSpPr>
          <p:nvPr/>
        </p:nvSpPr>
        <p:spPr bwMode="auto">
          <a:xfrm>
            <a:off x="3609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8" name="Text Box 97"/>
          <p:cNvSpPr txBox="1">
            <a:spLocks noChangeArrowheads="1"/>
          </p:cNvSpPr>
          <p:nvPr/>
        </p:nvSpPr>
        <p:spPr bwMode="auto">
          <a:xfrm>
            <a:off x="942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9" name="Text Box 98"/>
          <p:cNvSpPr txBox="1">
            <a:spLocks noChangeArrowheads="1"/>
          </p:cNvSpPr>
          <p:nvPr/>
        </p:nvSpPr>
        <p:spPr bwMode="auto">
          <a:xfrm>
            <a:off x="1323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0" name="Text Box 99"/>
          <p:cNvSpPr txBox="1">
            <a:spLocks noChangeArrowheads="1"/>
          </p:cNvSpPr>
          <p:nvPr/>
        </p:nvSpPr>
        <p:spPr bwMode="auto">
          <a:xfrm>
            <a:off x="1704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1" name="Text Box 100"/>
          <p:cNvSpPr txBox="1">
            <a:spLocks noChangeArrowheads="1"/>
          </p:cNvSpPr>
          <p:nvPr/>
        </p:nvSpPr>
        <p:spPr bwMode="auto">
          <a:xfrm>
            <a:off x="2085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2" name="Text Box 104"/>
          <p:cNvSpPr txBox="1">
            <a:spLocks noChangeArrowheads="1"/>
          </p:cNvSpPr>
          <p:nvPr/>
        </p:nvSpPr>
        <p:spPr bwMode="auto">
          <a:xfrm>
            <a:off x="3609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63" name="Text Box 105"/>
          <p:cNvSpPr txBox="1">
            <a:spLocks noChangeArrowheads="1"/>
          </p:cNvSpPr>
          <p:nvPr/>
        </p:nvSpPr>
        <p:spPr bwMode="auto">
          <a:xfrm>
            <a:off x="942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4" name="Text Box 106"/>
          <p:cNvSpPr txBox="1">
            <a:spLocks noChangeArrowheads="1"/>
          </p:cNvSpPr>
          <p:nvPr/>
        </p:nvSpPr>
        <p:spPr bwMode="auto">
          <a:xfrm>
            <a:off x="1323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5" name="Text Box 107"/>
          <p:cNvSpPr txBox="1">
            <a:spLocks noChangeArrowheads="1"/>
          </p:cNvSpPr>
          <p:nvPr/>
        </p:nvSpPr>
        <p:spPr bwMode="auto">
          <a:xfrm>
            <a:off x="1704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6" name="Text Box 108"/>
          <p:cNvSpPr txBox="1">
            <a:spLocks noChangeArrowheads="1"/>
          </p:cNvSpPr>
          <p:nvPr/>
        </p:nvSpPr>
        <p:spPr bwMode="auto">
          <a:xfrm>
            <a:off x="2085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7" name="Text Box 109"/>
          <p:cNvSpPr txBox="1">
            <a:spLocks noChangeArrowheads="1"/>
          </p:cNvSpPr>
          <p:nvPr/>
        </p:nvSpPr>
        <p:spPr bwMode="auto">
          <a:xfrm>
            <a:off x="2466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68" name="Text Box 110"/>
          <p:cNvSpPr txBox="1">
            <a:spLocks noChangeArrowheads="1"/>
          </p:cNvSpPr>
          <p:nvPr/>
        </p:nvSpPr>
        <p:spPr bwMode="auto">
          <a:xfrm>
            <a:off x="2847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9" name="Text Box 111"/>
          <p:cNvSpPr txBox="1">
            <a:spLocks noChangeArrowheads="1"/>
          </p:cNvSpPr>
          <p:nvPr/>
        </p:nvSpPr>
        <p:spPr bwMode="auto">
          <a:xfrm>
            <a:off x="3228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0" name="Text Box 112"/>
          <p:cNvSpPr txBox="1">
            <a:spLocks noChangeArrowheads="1"/>
          </p:cNvSpPr>
          <p:nvPr/>
        </p:nvSpPr>
        <p:spPr bwMode="auto">
          <a:xfrm>
            <a:off x="3609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1" name="Text Box 113"/>
          <p:cNvSpPr txBox="1">
            <a:spLocks noChangeArrowheads="1"/>
          </p:cNvSpPr>
          <p:nvPr/>
        </p:nvSpPr>
        <p:spPr bwMode="auto">
          <a:xfrm>
            <a:off x="942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2" name="Text Box 114"/>
          <p:cNvSpPr txBox="1">
            <a:spLocks noChangeArrowheads="1"/>
          </p:cNvSpPr>
          <p:nvPr/>
        </p:nvSpPr>
        <p:spPr bwMode="auto">
          <a:xfrm>
            <a:off x="1323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3" name="Text Box 115"/>
          <p:cNvSpPr txBox="1">
            <a:spLocks noChangeArrowheads="1"/>
          </p:cNvSpPr>
          <p:nvPr/>
        </p:nvSpPr>
        <p:spPr bwMode="auto">
          <a:xfrm>
            <a:off x="1704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4" name="Text Box 116"/>
          <p:cNvSpPr txBox="1">
            <a:spLocks noChangeArrowheads="1"/>
          </p:cNvSpPr>
          <p:nvPr/>
        </p:nvSpPr>
        <p:spPr bwMode="auto">
          <a:xfrm>
            <a:off x="2085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5" name="Text Box 117"/>
          <p:cNvSpPr txBox="1">
            <a:spLocks noChangeArrowheads="1"/>
          </p:cNvSpPr>
          <p:nvPr/>
        </p:nvSpPr>
        <p:spPr bwMode="auto">
          <a:xfrm>
            <a:off x="2466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6" name="Text Box 120"/>
          <p:cNvSpPr txBox="1">
            <a:spLocks noChangeArrowheads="1"/>
          </p:cNvSpPr>
          <p:nvPr/>
        </p:nvSpPr>
        <p:spPr bwMode="auto">
          <a:xfrm>
            <a:off x="3609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77" name="Text Box 121"/>
          <p:cNvSpPr txBox="1">
            <a:spLocks noChangeArrowheads="1"/>
          </p:cNvSpPr>
          <p:nvPr/>
        </p:nvSpPr>
        <p:spPr bwMode="auto">
          <a:xfrm>
            <a:off x="942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8" name="Text Box 122"/>
          <p:cNvSpPr txBox="1">
            <a:spLocks noChangeArrowheads="1"/>
          </p:cNvSpPr>
          <p:nvPr/>
        </p:nvSpPr>
        <p:spPr bwMode="auto">
          <a:xfrm>
            <a:off x="1323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9" name="Text Box 123"/>
          <p:cNvSpPr txBox="1">
            <a:spLocks noChangeArrowheads="1"/>
          </p:cNvSpPr>
          <p:nvPr/>
        </p:nvSpPr>
        <p:spPr bwMode="auto">
          <a:xfrm>
            <a:off x="1704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0" name="Text Box 124"/>
          <p:cNvSpPr txBox="1">
            <a:spLocks noChangeArrowheads="1"/>
          </p:cNvSpPr>
          <p:nvPr/>
        </p:nvSpPr>
        <p:spPr bwMode="auto">
          <a:xfrm>
            <a:off x="2085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1" name="Text Box 125"/>
          <p:cNvSpPr txBox="1">
            <a:spLocks noChangeArrowheads="1"/>
          </p:cNvSpPr>
          <p:nvPr/>
        </p:nvSpPr>
        <p:spPr bwMode="auto">
          <a:xfrm>
            <a:off x="2466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2" name="Text Box 126"/>
          <p:cNvSpPr txBox="1">
            <a:spLocks noChangeArrowheads="1"/>
          </p:cNvSpPr>
          <p:nvPr/>
        </p:nvSpPr>
        <p:spPr bwMode="auto">
          <a:xfrm>
            <a:off x="2847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83" name="Text Box 127"/>
          <p:cNvSpPr txBox="1">
            <a:spLocks noChangeArrowheads="1"/>
          </p:cNvSpPr>
          <p:nvPr/>
        </p:nvSpPr>
        <p:spPr bwMode="auto">
          <a:xfrm>
            <a:off x="3228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4" name="Text Box 128"/>
          <p:cNvSpPr txBox="1">
            <a:spLocks noChangeArrowheads="1"/>
          </p:cNvSpPr>
          <p:nvPr/>
        </p:nvSpPr>
        <p:spPr bwMode="auto">
          <a:xfrm>
            <a:off x="3609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5" name="Text Box 129"/>
          <p:cNvSpPr txBox="1">
            <a:spLocks noChangeArrowheads="1"/>
          </p:cNvSpPr>
          <p:nvPr/>
        </p:nvSpPr>
        <p:spPr bwMode="auto">
          <a:xfrm>
            <a:off x="942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6" name="Text Box 130"/>
          <p:cNvSpPr txBox="1">
            <a:spLocks noChangeArrowheads="1"/>
          </p:cNvSpPr>
          <p:nvPr/>
        </p:nvSpPr>
        <p:spPr bwMode="auto">
          <a:xfrm>
            <a:off x="1323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7" name="Text Box 131"/>
          <p:cNvSpPr txBox="1">
            <a:spLocks noChangeArrowheads="1"/>
          </p:cNvSpPr>
          <p:nvPr/>
        </p:nvSpPr>
        <p:spPr bwMode="auto">
          <a:xfrm>
            <a:off x="1704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8" name="Text Box 132"/>
          <p:cNvSpPr txBox="1">
            <a:spLocks noChangeArrowheads="1"/>
          </p:cNvSpPr>
          <p:nvPr/>
        </p:nvSpPr>
        <p:spPr bwMode="auto">
          <a:xfrm>
            <a:off x="2085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9" name="Text Box 133"/>
          <p:cNvSpPr txBox="1">
            <a:spLocks noChangeArrowheads="1"/>
          </p:cNvSpPr>
          <p:nvPr/>
        </p:nvSpPr>
        <p:spPr bwMode="auto">
          <a:xfrm>
            <a:off x="2466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0" name="Text Box 134"/>
          <p:cNvSpPr txBox="1">
            <a:spLocks noChangeArrowheads="1"/>
          </p:cNvSpPr>
          <p:nvPr/>
        </p:nvSpPr>
        <p:spPr bwMode="auto">
          <a:xfrm>
            <a:off x="2847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91" name="Text Box 136"/>
          <p:cNvSpPr txBox="1">
            <a:spLocks noChangeArrowheads="1"/>
          </p:cNvSpPr>
          <p:nvPr/>
        </p:nvSpPr>
        <p:spPr bwMode="auto">
          <a:xfrm>
            <a:off x="3609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92" name="Text Box 137"/>
          <p:cNvSpPr txBox="1">
            <a:spLocks noChangeArrowheads="1"/>
          </p:cNvSpPr>
          <p:nvPr/>
        </p:nvSpPr>
        <p:spPr bwMode="auto">
          <a:xfrm>
            <a:off x="942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93" name="Text Box 138"/>
          <p:cNvSpPr txBox="1">
            <a:spLocks noChangeArrowheads="1"/>
          </p:cNvSpPr>
          <p:nvPr/>
        </p:nvSpPr>
        <p:spPr bwMode="auto">
          <a:xfrm>
            <a:off x="1323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4" name="Text Box 139"/>
          <p:cNvSpPr txBox="1">
            <a:spLocks noChangeArrowheads="1"/>
          </p:cNvSpPr>
          <p:nvPr/>
        </p:nvSpPr>
        <p:spPr bwMode="auto">
          <a:xfrm>
            <a:off x="1704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5" name="Text Box 140"/>
          <p:cNvSpPr txBox="1">
            <a:spLocks noChangeArrowheads="1"/>
          </p:cNvSpPr>
          <p:nvPr/>
        </p:nvSpPr>
        <p:spPr bwMode="auto">
          <a:xfrm>
            <a:off x="2085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6" name="Text Box 141"/>
          <p:cNvSpPr txBox="1">
            <a:spLocks noChangeArrowheads="1"/>
          </p:cNvSpPr>
          <p:nvPr/>
        </p:nvSpPr>
        <p:spPr bwMode="auto">
          <a:xfrm>
            <a:off x="2466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7" name="Text Box 142"/>
          <p:cNvSpPr txBox="1">
            <a:spLocks noChangeArrowheads="1"/>
          </p:cNvSpPr>
          <p:nvPr/>
        </p:nvSpPr>
        <p:spPr bwMode="auto">
          <a:xfrm>
            <a:off x="2847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8" name="Text Box 143"/>
          <p:cNvSpPr txBox="1">
            <a:spLocks noChangeArrowheads="1"/>
          </p:cNvSpPr>
          <p:nvPr/>
        </p:nvSpPr>
        <p:spPr bwMode="auto">
          <a:xfrm>
            <a:off x="3228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99" name="Text Box 145"/>
          <p:cNvSpPr txBox="1">
            <a:spLocks noChangeArrowheads="1"/>
          </p:cNvSpPr>
          <p:nvPr/>
        </p:nvSpPr>
        <p:spPr bwMode="auto">
          <a:xfrm>
            <a:off x="942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0" name="Text Box 146"/>
          <p:cNvSpPr txBox="1">
            <a:spLocks noChangeArrowheads="1"/>
          </p:cNvSpPr>
          <p:nvPr/>
        </p:nvSpPr>
        <p:spPr bwMode="auto">
          <a:xfrm>
            <a:off x="1323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1" name="Text Box 147"/>
          <p:cNvSpPr txBox="1">
            <a:spLocks noChangeArrowheads="1"/>
          </p:cNvSpPr>
          <p:nvPr/>
        </p:nvSpPr>
        <p:spPr bwMode="auto">
          <a:xfrm>
            <a:off x="1704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2" name="Text Box 148"/>
          <p:cNvSpPr txBox="1">
            <a:spLocks noChangeArrowheads="1"/>
          </p:cNvSpPr>
          <p:nvPr/>
        </p:nvSpPr>
        <p:spPr bwMode="auto">
          <a:xfrm>
            <a:off x="2085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3" name="Text Box 149"/>
          <p:cNvSpPr txBox="1">
            <a:spLocks noChangeArrowheads="1"/>
          </p:cNvSpPr>
          <p:nvPr/>
        </p:nvSpPr>
        <p:spPr bwMode="auto">
          <a:xfrm>
            <a:off x="2466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4" name="Text Box 150"/>
          <p:cNvSpPr txBox="1">
            <a:spLocks noChangeArrowheads="1"/>
          </p:cNvSpPr>
          <p:nvPr/>
        </p:nvSpPr>
        <p:spPr bwMode="auto">
          <a:xfrm>
            <a:off x="2847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5" name="Text Box 152"/>
          <p:cNvSpPr txBox="1">
            <a:spLocks noChangeArrowheads="1"/>
          </p:cNvSpPr>
          <p:nvPr/>
        </p:nvSpPr>
        <p:spPr bwMode="auto">
          <a:xfrm>
            <a:off x="3609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06" name="Text Box 153"/>
          <p:cNvSpPr txBox="1">
            <a:spLocks noChangeArrowheads="1"/>
          </p:cNvSpPr>
          <p:nvPr/>
        </p:nvSpPr>
        <p:spPr bwMode="auto">
          <a:xfrm>
            <a:off x="942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7" name="Text Box 154"/>
          <p:cNvSpPr txBox="1">
            <a:spLocks noChangeArrowheads="1"/>
          </p:cNvSpPr>
          <p:nvPr/>
        </p:nvSpPr>
        <p:spPr bwMode="auto">
          <a:xfrm>
            <a:off x="1323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8" name="Text Box 155"/>
          <p:cNvSpPr txBox="1">
            <a:spLocks noChangeArrowheads="1"/>
          </p:cNvSpPr>
          <p:nvPr/>
        </p:nvSpPr>
        <p:spPr bwMode="auto">
          <a:xfrm>
            <a:off x="1704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9" name="Text Box 156"/>
          <p:cNvSpPr txBox="1">
            <a:spLocks noChangeArrowheads="1"/>
          </p:cNvSpPr>
          <p:nvPr/>
        </p:nvSpPr>
        <p:spPr bwMode="auto">
          <a:xfrm>
            <a:off x="2085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0" name="Text Box 157"/>
          <p:cNvSpPr txBox="1">
            <a:spLocks noChangeArrowheads="1"/>
          </p:cNvSpPr>
          <p:nvPr/>
        </p:nvSpPr>
        <p:spPr bwMode="auto">
          <a:xfrm>
            <a:off x="2466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1" name="Text Box 158"/>
          <p:cNvSpPr txBox="1">
            <a:spLocks noChangeArrowheads="1"/>
          </p:cNvSpPr>
          <p:nvPr/>
        </p:nvSpPr>
        <p:spPr bwMode="auto">
          <a:xfrm>
            <a:off x="2847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2" name="Text Box 160"/>
          <p:cNvSpPr txBox="1">
            <a:spLocks noChangeArrowheads="1"/>
          </p:cNvSpPr>
          <p:nvPr/>
        </p:nvSpPr>
        <p:spPr bwMode="auto">
          <a:xfrm>
            <a:off x="3609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3" name="Text Box 162"/>
          <p:cNvSpPr txBox="1">
            <a:spLocks noChangeArrowheads="1"/>
          </p:cNvSpPr>
          <p:nvPr/>
        </p:nvSpPr>
        <p:spPr bwMode="auto">
          <a:xfrm>
            <a:off x="3330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9</a:t>
            </a:r>
          </a:p>
        </p:txBody>
      </p:sp>
      <p:sp>
        <p:nvSpPr>
          <p:cNvPr id="114" name="Text Box 163"/>
          <p:cNvSpPr txBox="1">
            <a:spLocks noChangeArrowheads="1"/>
          </p:cNvSpPr>
          <p:nvPr/>
        </p:nvSpPr>
        <p:spPr bwMode="auto">
          <a:xfrm>
            <a:off x="3330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115" name="Text Box 164"/>
          <p:cNvSpPr txBox="1">
            <a:spLocks noChangeArrowheads="1"/>
          </p:cNvSpPr>
          <p:nvPr/>
        </p:nvSpPr>
        <p:spPr bwMode="auto">
          <a:xfrm>
            <a:off x="3330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6</a:t>
            </a:r>
          </a:p>
        </p:txBody>
      </p:sp>
      <p:sp>
        <p:nvSpPr>
          <p:cNvPr id="116" name="Text Box 165"/>
          <p:cNvSpPr txBox="1">
            <a:spLocks noChangeArrowheads="1"/>
          </p:cNvSpPr>
          <p:nvPr/>
        </p:nvSpPr>
        <p:spPr bwMode="auto">
          <a:xfrm>
            <a:off x="3330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7</a:t>
            </a:r>
          </a:p>
        </p:txBody>
      </p:sp>
      <p:sp>
        <p:nvSpPr>
          <p:cNvPr id="117" name="Text Box 166"/>
          <p:cNvSpPr txBox="1">
            <a:spLocks noChangeArrowheads="1"/>
          </p:cNvSpPr>
          <p:nvPr/>
        </p:nvSpPr>
        <p:spPr bwMode="auto">
          <a:xfrm>
            <a:off x="3330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8</a:t>
            </a:r>
          </a:p>
        </p:txBody>
      </p:sp>
      <p:sp>
        <p:nvSpPr>
          <p:cNvPr id="118" name="Text Box 167"/>
          <p:cNvSpPr txBox="1">
            <a:spLocks noChangeArrowheads="1"/>
          </p:cNvSpPr>
          <p:nvPr/>
        </p:nvSpPr>
        <p:spPr bwMode="auto">
          <a:xfrm>
            <a:off x="3330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3</a:t>
            </a:r>
          </a:p>
        </p:txBody>
      </p:sp>
      <p:sp>
        <p:nvSpPr>
          <p:cNvPr id="119" name="Text Box 168"/>
          <p:cNvSpPr txBox="1">
            <a:spLocks noChangeArrowheads="1"/>
          </p:cNvSpPr>
          <p:nvPr/>
        </p:nvSpPr>
        <p:spPr bwMode="auto">
          <a:xfrm>
            <a:off x="3330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4</a:t>
            </a:r>
          </a:p>
        </p:txBody>
      </p:sp>
      <p:sp>
        <p:nvSpPr>
          <p:cNvPr id="120" name="Text Box 169"/>
          <p:cNvSpPr txBox="1">
            <a:spLocks noChangeArrowheads="1"/>
          </p:cNvSpPr>
          <p:nvPr/>
        </p:nvSpPr>
        <p:spPr bwMode="auto">
          <a:xfrm>
            <a:off x="3330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5</a:t>
            </a:r>
          </a:p>
        </p:txBody>
      </p:sp>
      <p:sp>
        <p:nvSpPr>
          <p:cNvPr id="121" name="Text Box 170"/>
          <p:cNvSpPr txBox="1">
            <a:spLocks noChangeArrowheads="1"/>
          </p:cNvSpPr>
          <p:nvPr/>
        </p:nvSpPr>
        <p:spPr bwMode="auto">
          <a:xfrm>
            <a:off x="3330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>
                <a:solidFill>
                  <a:srgbClr val="A71160"/>
                </a:solidFill>
              </a:rPr>
              <a:t>0</a:t>
            </a:r>
          </a:p>
        </p:txBody>
      </p:sp>
      <p:sp>
        <p:nvSpPr>
          <p:cNvPr id="122" name="Text Box 171"/>
          <p:cNvSpPr txBox="1">
            <a:spLocks noChangeArrowheads="1"/>
          </p:cNvSpPr>
          <p:nvPr/>
        </p:nvSpPr>
        <p:spPr bwMode="auto">
          <a:xfrm>
            <a:off x="3330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1</a:t>
            </a:r>
          </a:p>
        </p:txBody>
      </p:sp>
      <p:sp>
        <p:nvSpPr>
          <p:cNvPr id="123" name="Text Box 172"/>
          <p:cNvSpPr txBox="1">
            <a:spLocks noChangeArrowheads="1"/>
          </p:cNvSpPr>
          <p:nvPr/>
        </p:nvSpPr>
        <p:spPr bwMode="auto">
          <a:xfrm>
            <a:off x="3330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2</a:t>
            </a:r>
          </a:p>
        </p:txBody>
      </p:sp>
      <p:sp>
        <p:nvSpPr>
          <p:cNvPr id="124" name="Text Box 173"/>
          <p:cNvSpPr txBox="1">
            <a:spLocks noChangeArrowheads="1"/>
          </p:cNvSpPr>
          <p:nvPr/>
        </p:nvSpPr>
        <p:spPr bwMode="auto">
          <a:xfrm>
            <a:off x="42954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25" name="Text Box 174"/>
          <p:cNvSpPr txBox="1">
            <a:spLocks noChangeArrowheads="1"/>
          </p:cNvSpPr>
          <p:nvPr/>
        </p:nvSpPr>
        <p:spPr bwMode="auto">
          <a:xfrm>
            <a:off x="42954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/>
              <a:t>2</a:t>
            </a:r>
          </a:p>
        </p:txBody>
      </p:sp>
      <p:sp>
        <p:nvSpPr>
          <p:cNvPr id="126" name="Text Box 175"/>
          <p:cNvSpPr txBox="1">
            <a:spLocks noChangeArrowheads="1"/>
          </p:cNvSpPr>
          <p:nvPr/>
        </p:nvSpPr>
        <p:spPr bwMode="auto">
          <a:xfrm>
            <a:off x="42954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2</a:t>
            </a:r>
          </a:p>
        </p:txBody>
      </p:sp>
      <p:sp>
        <p:nvSpPr>
          <p:cNvPr id="127" name="Text Box 176"/>
          <p:cNvSpPr txBox="1">
            <a:spLocks noChangeArrowheads="1"/>
          </p:cNvSpPr>
          <p:nvPr/>
        </p:nvSpPr>
        <p:spPr bwMode="auto">
          <a:xfrm>
            <a:off x="42954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28" name="Text Box 177"/>
          <p:cNvSpPr txBox="1">
            <a:spLocks noChangeArrowheads="1"/>
          </p:cNvSpPr>
          <p:nvPr/>
        </p:nvSpPr>
        <p:spPr bwMode="auto">
          <a:xfrm>
            <a:off x="42954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4</a:t>
            </a:r>
          </a:p>
        </p:txBody>
      </p:sp>
      <p:sp>
        <p:nvSpPr>
          <p:cNvPr id="129" name="Text Box 178"/>
          <p:cNvSpPr txBox="1">
            <a:spLocks noChangeArrowheads="1"/>
          </p:cNvSpPr>
          <p:nvPr/>
        </p:nvSpPr>
        <p:spPr bwMode="auto">
          <a:xfrm>
            <a:off x="42954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30" name="Text Box 179"/>
          <p:cNvSpPr txBox="1">
            <a:spLocks noChangeArrowheads="1"/>
          </p:cNvSpPr>
          <p:nvPr/>
        </p:nvSpPr>
        <p:spPr bwMode="auto">
          <a:xfrm>
            <a:off x="42954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3</a:t>
            </a:r>
          </a:p>
        </p:txBody>
      </p:sp>
      <p:sp>
        <p:nvSpPr>
          <p:cNvPr id="131" name="Text Box 180"/>
          <p:cNvSpPr txBox="1">
            <a:spLocks noChangeArrowheads="1"/>
          </p:cNvSpPr>
          <p:nvPr/>
        </p:nvSpPr>
        <p:spPr bwMode="auto">
          <a:xfrm>
            <a:off x="42954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32" name="Text Box 181"/>
          <p:cNvSpPr txBox="1">
            <a:spLocks noChangeArrowheads="1"/>
          </p:cNvSpPr>
          <p:nvPr/>
        </p:nvSpPr>
        <p:spPr bwMode="auto">
          <a:xfrm>
            <a:off x="42954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/>
              <a:t> </a:t>
            </a:r>
          </a:p>
        </p:txBody>
      </p:sp>
      <p:sp>
        <p:nvSpPr>
          <p:cNvPr id="133" name="Text Box 182"/>
          <p:cNvSpPr txBox="1">
            <a:spLocks noChangeArrowheads="1"/>
          </p:cNvSpPr>
          <p:nvPr/>
        </p:nvSpPr>
        <p:spPr bwMode="auto">
          <a:xfrm>
            <a:off x="4295485" y="218894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34" name="Text Box 183"/>
          <p:cNvSpPr txBox="1">
            <a:spLocks noChangeArrowheads="1"/>
          </p:cNvSpPr>
          <p:nvPr/>
        </p:nvSpPr>
        <p:spPr bwMode="auto">
          <a:xfrm>
            <a:off x="42954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2</a:t>
            </a:r>
          </a:p>
        </p:txBody>
      </p:sp>
      <p:sp>
        <p:nvSpPr>
          <p:cNvPr id="135" name="Text Box 184"/>
          <p:cNvSpPr txBox="1">
            <a:spLocks noChangeArrowheads="1"/>
          </p:cNvSpPr>
          <p:nvPr/>
        </p:nvSpPr>
        <p:spPr bwMode="auto">
          <a:xfrm>
            <a:off x="52098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16</a:t>
            </a:r>
          </a:p>
        </p:txBody>
      </p:sp>
      <p:sp>
        <p:nvSpPr>
          <p:cNvPr id="136" name="Text Box 185"/>
          <p:cNvSpPr txBox="1">
            <a:spLocks noChangeArrowheads="1"/>
          </p:cNvSpPr>
          <p:nvPr/>
        </p:nvSpPr>
        <p:spPr bwMode="auto">
          <a:xfrm>
            <a:off x="52098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rgbClr val="0070C0"/>
                </a:solidFill>
              </a:rPr>
              <a:t>18</a:t>
            </a:r>
          </a:p>
        </p:txBody>
      </p:sp>
      <p:sp>
        <p:nvSpPr>
          <p:cNvPr id="137" name="Text Box 186"/>
          <p:cNvSpPr txBox="1">
            <a:spLocks noChangeArrowheads="1"/>
          </p:cNvSpPr>
          <p:nvPr/>
        </p:nvSpPr>
        <p:spPr bwMode="auto">
          <a:xfrm>
            <a:off x="52098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138" name="Text Box 187"/>
          <p:cNvSpPr txBox="1">
            <a:spLocks noChangeArrowheads="1"/>
          </p:cNvSpPr>
          <p:nvPr/>
        </p:nvSpPr>
        <p:spPr bwMode="auto">
          <a:xfrm>
            <a:off x="52098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11</a:t>
            </a:r>
          </a:p>
        </p:txBody>
      </p:sp>
      <p:sp>
        <p:nvSpPr>
          <p:cNvPr id="139" name="Text Box 188"/>
          <p:cNvSpPr txBox="1">
            <a:spLocks noChangeArrowheads="1"/>
          </p:cNvSpPr>
          <p:nvPr/>
        </p:nvSpPr>
        <p:spPr bwMode="auto">
          <a:xfrm>
            <a:off x="52098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15</a:t>
            </a:r>
          </a:p>
        </p:txBody>
      </p:sp>
      <p:sp>
        <p:nvSpPr>
          <p:cNvPr id="140" name="Text Box 189"/>
          <p:cNvSpPr txBox="1">
            <a:spLocks noChangeArrowheads="1"/>
          </p:cNvSpPr>
          <p:nvPr/>
        </p:nvSpPr>
        <p:spPr bwMode="auto">
          <a:xfrm>
            <a:off x="52098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141" name="Text Box 190"/>
          <p:cNvSpPr txBox="1">
            <a:spLocks noChangeArrowheads="1"/>
          </p:cNvSpPr>
          <p:nvPr/>
        </p:nvSpPr>
        <p:spPr bwMode="auto">
          <a:xfrm>
            <a:off x="52098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7</a:t>
            </a:r>
          </a:p>
        </p:txBody>
      </p:sp>
      <p:sp>
        <p:nvSpPr>
          <p:cNvPr id="142" name="Text Box 191"/>
          <p:cNvSpPr txBox="1">
            <a:spLocks noChangeArrowheads="1"/>
          </p:cNvSpPr>
          <p:nvPr/>
        </p:nvSpPr>
        <p:spPr bwMode="auto">
          <a:xfrm>
            <a:off x="52098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rgbClr val="0070C0"/>
                </a:solidFill>
              </a:rPr>
              <a:t>8</a:t>
            </a:r>
          </a:p>
        </p:txBody>
      </p:sp>
      <p:sp>
        <p:nvSpPr>
          <p:cNvPr id="143" name="Text Box 192"/>
          <p:cNvSpPr txBox="1">
            <a:spLocks noChangeArrowheads="1"/>
          </p:cNvSpPr>
          <p:nvPr/>
        </p:nvSpPr>
        <p:spPr bwMode="auto">
          <a:xfrm>
            <a:off x="52098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44" name="Text Box 193"/>
          <p:cNvSpPr txBox="1">
            <a:spLocks noChangeArrowheads="1"/>
          </p:cNvSpPr>
          <p:nvPr/>
        </p:nvSpPr>
        <p:spPr bwMode="auto">
          <a:xfrm>
            <a:off x="5209885" y="218894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145" name="Text Box 194"/>
          <p:cNvSpPr txBox="1">
            <a:spLocks noChangeArrowheads="1"/>
          </p:cNvSpPr>
          <p:nvPr/>
        </p:nvSpPr>
        <p:spPr bwMode="auto">
          <a:xfrm>
            <a:off x="52098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146" name="Text Box 195"/>
          <p:cNvSpPr txBox="1">
            <a:spLocks noChangeArrowheads="1"/>
          </p:cNvSpPr>
          <p:nvPr/>
        </p:nvSpPr>
        <p:spPr bwMode="auto">
          <a:xfrm>
            <a:off x="942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47" name="Text Box 196"/>
          <p:cNvSpPr txBox="1">
            <a:spLocks noChangeArrowheads="1"/>
          </p:cNvSpPr>
          <p:nvPr/>
        </p:nvSpPr>
        <p:spPr bwMode="auto">
          <a:xfrm>
            <a:off x="1323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48" name="Text Box 197"/>
          <p:cNvSpPr txBox="1">
            <a:spLocks noChangeArrowheads="1"/>
          </p:cNvSpPr>
          <p:nvPr/>
        </p:nvSpPr>
        <p:spPr bwMode="auto">
          <a:xfrm>
            <a:off x="1704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49" name="Text Box 198"/>
          <p:cNvSpPr txBox="1">
            <a:spLocks noChangeArrowheads="1"/>
          </p:cNvSpPr>
          <p:nvPr/>
        </p:nvSpPr>
        <p:spPr bwMode="auto">
          <a:xfrm>
            <a:off x="2085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50" name="Text Box 199"/>
          <p:cNvSpPr txBox="1">
            <a:spLocks noChangeArrowheads="1"/>
          </p:cNvSpPr>
          <p:nvPr/>
        </p:nvSpPr>
        <p:spPr bwMode="auto">
          <a:xfrm>
            <a:off x="2466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51" name="Text Box 200"/>
          <p:cNvSpPr txBox="1">
            <a:spLocks noChangeArrowheads="1"/>
          </p:cNvSpPr>
          <p:nvPr/>
        </p:nvSpPr>
        <p:spPr bwMode="auto">
          <a:xfrm>
            <a:off x="2847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52" name="Text Box 201"/>
          <p:cNvSpPr txBox="1">
            <a:spLocks noChangeArrowheads="1"/>
          </p:cNvSpPr>
          <p:nvPr/>
        </p:nvSpPr>
        <p:spPr bwMode="auto">
          <a:xfrm>
            <a:off x="3228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53" name="Text Box 203"/>
          <p:cNvSpPr txBox="1">
            <a:spLocks noChangeArrowheads="1"/>
          </p:cNvSpPr>
          <p:nvPr/>
        </p:nvSpPr>
        <p:spPr bwMode="auto">
          <a:xfrm>
            <a:off x="3330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11</a:t>
            </a:r>
          </a:p>
        </p:txBody>
      </p:sp>
      <p:sp>
        <p:nvSpPr>
          <p:cNvPr id="154" name="Text Box 204"/>
          <p:cNvSpPr txBox="1">
            <a:spLocks noChangeArrowheads="1"/>
          </p:cNvSpPr>
          <p:nvPr/>
        </p:nvSpPr>
        <p:spPr bwMode="auto">
          <a:xfrm>
            <a:off x="42954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55" name="Text Box 205"/>
          <p:cNvSpPr txBox="1">
            <a:spLocks noChangeArrowheads="1"/>
          </p:cNvSpPr>
          <p:nvPr/>
        </p:nvSpPr>
        <p:spPr bwMode="auto">
          <a:xfrm>
            <a:off x="52098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19</a:t>
            </a:r>
          </a:p>
        </p:txBody>
      </p:sp>
      <p:cxnSp>
        <p:nvCxnSpPr>
          <p:cNvPr id="156" name="Straight Connector 155"/>
          <p:cNvCxnSpPr/>
          <p:nvPr/>
        </p:nvCxnSpPr>
        <p:spPr>
          <a:xfrm>
            <a:off x="1018885" y="1034140"/>
            <a:ext cx="0" cy="464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5286085" y="1034140"/>
            <a:ext cx="0" cy="464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143085" y="1034140"/>
            <a:ext cx="0" cy="464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 Box 151"/>
          <p:cNvSpPr txBox="1">
            <a:spLocks noChangeArrowheads="1"/>
          </p:cNvSpPr>
          <p:nvPr/>
        </p:nvSpPr>
        <p:spPr bwMode="auto">
          <a:xfrm>
            <a:off x="3228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60" name="Text Box 144"/>
          <p:cNvSpPr txBox="1">
            <a:spLocks noChangeArrowheads="1"/>
          </p:cNvSpPr>
          <p:nvPr/>
        </p:nvSpPr>
        <p:spPr bwMode="auto">
          <a:xfrm>
            <a:off x="3762085" y="1948540"/>
            <a:ext cx="30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cxnSp>
        <p:nvCxnSpPr>
          <p:cNvPr id="161" name="Straight Arrow Connector 160"/>
          <p:cNvCxnSpPr/>
          <p:nvPr/>
        </p:nvCxnSpPr>
        <p:spPr>
          <a:xfrm>
            <a:off x="4066885" y="24057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tangle 223"/>
          <p:cNvSpPr>
            <a:spLocks noChangeArrowheads="1"/>
          </p:cNvSpPr>
          <p:nvPr/>
        </p:nvSpPr>
        <p:spPr bwMode="auto">
          <a:xfrm>
            <a:off x="3381085" y="26343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" name="Text Box 159"/>
          <p:cNvSpPr txBox="1">
            <a:spLocks noChangeArrowheads="1"/>
          </p:cNvSpPr>
          <p:nvPr/>
        </p:nvSpPr>
        <p:spPr bwMode="auto">
          <a:xfrm>
            <a:off x="3228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cxnSp>
        <p:nvCxnSpPr>
          <p:cNvPr id="164" name="Straight Arrow Connector 163"/>
          <p:cNvCxnSpPr/>
          <p:nvPr/>
        </p:nvCxnSpPr>
        <p:spPr>
          <a:xfrm>
            <a:off x="4094789" y="2771714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 Box 119"/>
          <p:cNvSpPr txBox="1">
            <a:spLocks noChangeArrowheads="1"/>
          </p:cNvSpPr>
          <p:nvPr/>
        </p:nvSpPr>
        <p:spPr bwMode="auto">
          <a:xfrm>
            <a:off x="3228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66" name="Text Box 118"/>
          <p:cNvSpPr txBox="1">
            <a:spLocks noChangeArrowheads="1"/>
          </p:cNvSpPr>
          <p:nvPr/>
        </p:nvSpPr>
        <p:spPr bwMode="auto">
          <a:xfrm>
            <a:off x="2847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67" name="Text Box 135"/>
          <p:cNvSpPr txBox="1">
            <a:spLocks noChangeArrowheads="1"/>
          </p:cNvSpPr>
          <p:nvPr/>
        </p:nvSpPr>
        <p:spPr bwMode="auto">
          <a:xfrm>
            <a:off x="3228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68" name="Text Box 103"/>
          <p:cNvSpPr txBox="1">
            <a:spLocks noChangeArrowheads="1"/>
          </p:cNvSpPr>
          <p:nvPr/>
        </p:nvSpPr>
        <p:spPr bwMode="auto">
          <a:xfrm>
            <a:off x="3228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69" name="Text Box 102"/>
          <p:cNvSpPr txBox="1">
            <a:spLocks noChangeArrowheads="1"/>
          </p:cNvSpPr>
          <p:nvPr/>
        </p:nvSpPr>
        <p:spPr bwMode="auto">
          <a:xfrm>
            <a:off x="2847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70" name="Text Box 101"/>
          <p:cNvSpPr txBox="1">
            <a:spLocks noChangeArrowheads="1"/>
          </p:cNvSpPr>
          <p:nvPr/>
        </p:nvSpPr>
        <p:spPr bwMode="auto">
          <a:xfrm>
            <a:off x="2466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71" name="Text Box 71"/>
          <p:cNvSpPr txBox="1">
            <a:spLocks noChangeArrowheads="1"/>
          </p:cNvSpPr>
          <p:nvPr/>
        </p:nvSpPr>
        <p:spPr bwMode="auto">
          <a:xfrm>
            <a:off x="3228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72" name="Rectangle 223"/>
          <p:cNvSpPr>
            <a:spLocks noChangeArrowheads="1"/>
          </p:cNvSpPr>
          <p:nvPr/>
        </p:nvSpPr>
        <p:spPr bwMode="auto">
          <a:xfrm>
            <a:off x="3762084" y="5371011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3" name="Text Box 202"/>
          <p:cNvSpPr txBox="1">
            <a:spLocks noChangeArrowheads="1"/>
          </p:cNvSpPr>
          <p:nvPr/>
        </p:nvSpPr>
        <p:spPr bwMode="auto">
          <a:xfrm>
            <a:off x="3609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cxnSp>
        <p:nvCxnSpPr>
          <p:cNvPr id="174" name="Straight Arrow Connector 173"/>
          <p:cNvCxnSpPr/>
          <p:nvPr/>
        </p:nvCxnSpPr>
        <p:spPr>
          <a:xfrm>
            <a:off x="4066885" y="30534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/>
          <p:nvPr/>
        </p:nvCxnSpPr>
        <p:spPr>
          <a:xfrm>
            <a:off x="4084057" y="33582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>
            <a:off x="4084057" y="3670977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>
            <a:off x="4066885" y="39678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/>
          <p:nvPr/>
        </p:nvCxnSpPr>
        <p:spPr>
          <a:xfrm>
            <a:off x="4084057" y="4284869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/>
          <p:nvPr/>
        </p:nvCxnSpPr>
        <p:spPr>
          <a:xfrm>
            <a:off x="4066884" y="45774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/>
          <p:nvPr/>
        </p:nvCxnSpPr>
        <p:spPr>
          <a:xfrm>
            <a:off x="4066884" y="48822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>
            <a:off x="4076007" y="5199269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/>
          <p:cNvCxnSpPr/>
          <p:nvPr/>
        </p:nvCxnSpPr>
        <p:spPr>
          <a:xfrm>
            <a:off x="4066884" y="5483902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 flipV="1">
            <a:off x="41349" y="1796140"/>
            <a:ext cx="603504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V="1">
            <a:off x="4333584" y="2136195"/>
            <a:ext cx="68580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ext Box 193"/>
          <p:cNvSpPr txBox="1">
            <a:spLocks noChangeArrowheads="1"/>
          </p:cNvSpPr>
          <p:nvPr/>
        </p:nvSpPr>
        <p:spPr bwMode="auto">
          <a:xfrm>
            <a:off x="5209884" y="1864403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 smtClean="0">
                <a:solidFill>
                  <a:srgbClr val="0070C0"/>
                </a:solidFill>
              </a:rPr>
              <a:t>0</a:t>
            </a:r>
            <a:endParaRPr lang="en-US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464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Aggregate </a:t>
            </a:r>
            <a:r>
              <a:rPr lang="en-US" dirty="0" smtClean="0"/>
              <a:t>Method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ln>
                <a:noFill/>
              </a:ln>
            </p:spPr>
            <p:txBody>
              <a:bodyPr/>
              <a:lstStyle/>
              <a:p>
                <a:r>
                  <a:rPr lang="en-US" dirty="0"/>
                  <a:t>For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𝒌</m:t>
                    </m:r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𝟒</m:t>
                    </m:r>
                    <m:r>
                      <a:rPr lang="en-US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(no. of bits) and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𝟖</m:t>
                    </m:r>
                    <m:r>
                      <a:rPr lang="en-US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(counter value) total number of flips of bit can be given as,</a:t>
                </a:r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total</m:t>
                    </m:r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bit</m:t>
                    </m:r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flipping</m:t>
                    </m:r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operation</m:t>
                    </m:r>
                  </m:oMath>
                </a14:m>
                <a:r>
                  <a:rPr lang="en-US" dirty="0"/>
                  <a:t>s </a:t>
                </a:r>
                <a:r>
                  <a:rPr lang="en-US" dirty="0" smtClean="0"/>
                  <a:t>can be </a:t>
                </a: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ounded Rectangle 3"/>
              <p:cNvSpPr/>
              <p:nvPr/>
            </p:nvSpPr>
            <p:spPr>
              <a:xfrm>
                <a:off x="1089212" y="1506071"/>
                <a:ext cx="3711389" cy="954741"/>
              </a:xfrm>
              <a:prstGeom prst="roundRect">
                <a:avLst/>
              </a:prstGeom>
              <a:solidFill>
                <a:srgbClr val="FCE0E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40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4" name="Rounded 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212" y="1506071"/>
                <a:ext cx="3711389" cy="954741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ounded Rectangle 4"/>
              <p:cNvSpPr/>
              <p:nvPr/>
            </p:nvSpPr>
            <p:spPr>
              <a:xfrm>
                <a:off x="1237130" y="2716306"/>
                <a:ext cx="3509683" cy="591671"/>
              </a:xfrm>
              <a:prstGeom prst="roundRect">
                <a:avLst/>
              </a:prstGeom>
              <a:solidFill>
                <a:srgbClr val="FCE0E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indent="-57150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=8+4+2+1=</m:t>
                      </m:r>
                      <m:r>
                        <a:rPr lang="en-US" sz="2400" b="1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𝟏𝟓</m:t>
                      </m:r>
                      <m:r>
                        <a:rPr lang="en-US" sz="24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i="1" dirty="0">
                  <a:solidFill>
                    <a:srgbClr val="A7116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Rounded 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7130" y="2716306"/>
                <a:ext cx="3509683" cy="591671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ounded Rectangle 5"/>
              <p:cNvSpPr/>
              <p:nvPr/>
            </p:nvSpPr>
            <p:spPr>
              <a:xfrm>
                <a:off x="1761565" y="4195482"/>
                <a:ext cx="2103120" cy="1371600"/>
              </a:xfrm>
              <a:prstGeom prst="roundRect">
                <a:avLst/>
              </a:prstGeom>
              <a:solidFill>
                <a:srgbClr val="FCE0E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sz="2400" b="1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  <m:sup>
                          <m: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𝒌</m:t>
                          </m:r>
                          <m: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  <m:e>
                          <m:f>
                            <m:fPr>
                              <m:ctrlP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sz="2400" b="1" i="1">
                                      <a:solidFill>
                                        <a:srgbClr val="A711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1" i="1">
                                      <a:solidFill>
                                        <a:srgbClr val="A71160"/>
                                      </a:solidFill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e>
                                <m:sup>
                                  <m:r>
                                    <a:rPr lang="en-US" sz="2400" b="1" i="1">
                                      <a:solidFill>
                                        <a:srgbClr val="A71160"/>
                                      </a:solidFill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p>
                              </m:sSup>
                            </m:den>
                          </m:f>
                        </m:e>
                      </m:nary>
                    </m:oMath>
                  </m:oMathPara>
                </a14:m>
                <a:endParaRPr lang="en-US" sz="240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6" name="Rounded 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1565" y="4195482"/>
                <a:ext cx="2103120" cy="1371600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Content Placeholder 6"/>
              <p:cNvGraphicFramePr>
                <a:graphicFrameLocks/>
              </p:cNvGraphicFramePr>
              <p:nvPr>
                <p:extLst/>
              </p:nvPr>
            </p:nvGraphicFramePr>
            <p:xfrm>
              <a:off x="7356919" y="1712761"/>
              <a:ext cx="3903263" cy="40335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94899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1152619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1801646">
                      <a:extLst>
                        <a:ext uri="{9D8B030D-6E8A-4147-A177-3AD203B41FA5}">
                          <a16:colId xmlns:a16="http://schemas.microsoft.com/office/drawing/2014/main" xmlns="" val="10541611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400" b="1"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 smtClean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Counter value</a:t>
                          </a:r>
                          <a:endParaRPr lang="en-US" sz="2000"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 smtClean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Number</a:t>
                          </a:r>
                          <a:r>
                            <a:rPr lang="en-US" sz="2000" baseline="0" dirty="0" smtClean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 of bit flips</a:t>
                          </a:r>
                          <a:endParaRPr lang="en-US" sz="2000"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0 0 0 0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33563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0 0 0 1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  <a:r>
                            <a:rPr lang="en-US" b="0" baseline="0" dirty="0" smtClean="0">
                              <a:solidFill>
                                <a:schemeClr val="tx1"/>
                              </a:solidFill>
                            </a:rPr>
                            <a:t> 0 1 0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3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0 0 1 1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4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0 1 0 0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3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428861671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5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0 1 0 1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261523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6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0 1 1 0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638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0 1 1 1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40405536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8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r>
                            <a:rPr lang="en-US" b="0" baseline="0" dirty="0" smtClean="0">
                              <a:solidFill>
                                <a:schemeClr val="tx1"/>
                              </a:solidFill>
                            </a:rPr>
                            <a:t> 0 0 0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4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40588797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Content Placeholder 6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322360890"/>
                  </p:ext>
                </p:extLst>
              </p:nvPr>
            </p:nvGraphicFramePr>
            <p:xfrm>
              <a:off x="7356919" y="1712761"/>
              <a:ext cx="3903263" cy="40335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94899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152619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801646">
                      <a:extLst>
                        <a:ext uri="{9D8B030D-6E8A-4147-A177-3AD203B41FA5}">
                          <a16:colId xmlns:a16="http://schemas.microsoft.com/office/drawing/2014/main" val="105416116"/>
                        </a:ext>
                      </a:extLst>
                    </a:gridCol>
                  </a:tblGrid>
                  <a:tr h="7010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t="-3478" r="-312179" b="-4904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 smtClean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Counter value</a:t>
                          </a:r>
                          <a:endParaRPr lang="en-US" sz="2000"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 smtClean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Number</a:t>
                          </a:r>
                          <a:r>
                            <a:rPr lang="en-US" sz="2000" baseline="0" dirty="0" smtClean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 of bit flips</a:t>
                          </a:r>
                          <a:endParaRPr lang="en-US" sz="2000"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0 0 0 0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0 0 0 1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  <a:r>
                            <a:rPr lang="en-US" b="0" baseline="0" dirty="0" smtClean="0">
                              <a:solidFill>
                                <a:schemeClr val="tx1"/>
                              </a:solidFill>
                            </a:rPr>
                            <a:t> 0 1 0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3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0 0 1 1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4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0 1 0 0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3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8861671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5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0 1 0 1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61523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6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0 1 1 0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38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0 1 1 1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405536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8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1</a:t>
                          </a:r>
                          <a:r>
                            <a:rPr lang="en-US" b="0" baseline="0" dirty="0" smtClean="0">
                              <a:solidFill>
                                <a:schemeClr val="tx1"/>
                              </a:solidFill>
                            </a:rPr>
                            <a:t> 0 0 0 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 smtClean="0">
                              <a:solidFill>
                                <a:schemeClr val="tx1"/>
                              </a:solidFill>
                            </a:rPr>
                            <a:t>4</a:t>
                          </a:r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60000"/>
                            <a:lumOff val="40000"/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5887970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Rectangle 7"/>
          <p:cNvSpPr/>
          <p:nvPr/>
        </p:nvSpPr>
        <p:spPr>
          <a:xfrm>
            <a:off x="7380514" y="5799909"/>
            <a:ext cx="3840480" cy="404948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2060"/>
                </a:solidFill>
              </a:rPr>
              <a:t>Total Flips = 15</a:t>
            </a:r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38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Aggregate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Therefore, the total number of flips in the sequence is,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algn="l"/>
                <a:r>
                  <a:rPr lang="en-US" dirty="0"/>
                  <a:t>Total time </a:t>
                </a:r>
                <a14:m>
                  <m:oMath xmlns:m="http://schemas.openxmlformats.org/officeDocument/2006/math"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𝑻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rgbClr val="A71160"/>
                  </a:solidFill>
                </a:endParaRPr>
              </a:p>
              <a:p>
                <a:pPr algn="l"/>
                <a:r>
                  <a:rPr lang="en-US" dirty="0"/>
                  <a:t>The amortized cost of each operation is  </a:t>
                </a:r>
                <a14:m>
                  <m:oMath xmlns:m="http://schemas.openxmlformats.org/officeDocument/2006/math"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𝐎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(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𝐧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) 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𝐧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  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𝐎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(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𝟏</m:t>
                    </m:r>
                    <m:r>
                      <a:rPr lang="en-US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sym typeface="Symbol" pitchFamily="18" charset="2"/>
                      </a:rPr>
                      <m:t>)</m:t>
                    </m:r>
                  </m:oMath>
                </a14:m>
                <a:endParaRPr lang="en-US" dirty="0">
                  <a:solidFill>
                    <a:srgbClr val="A71160"/>
                  </a:solidFill>
                  <a:sym typeface="Symbol" pitchFamily="18" charset="2"/>
                </a:endParaRPr>
              </a:p>
              <a:p>
                <a:pPr algn="l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3670266" y="4437118"/>
                <a:ext cx="4925093" cy="1482436"/>
              </a:xfrm>
              <a:prstGeom prst="rect">
                <a:avLst/>
              </a:prstGeom>
              <a:solidFill>
                <a:schemeClr val="bg2">
                  <a:lumMod val="95000"/>
                </a:schemeClr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</m:sup>
                      <m:e>
                        <m:f>
                          <m:f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p>
                          </m:den>
                        </m:f>
                      </m:e>
                    </m:nary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p>
                        </m:sSup>
                      </m:den>
                    </m:f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den>
                    </m:f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400" dirty="0" smtClean="0">
                    <a:solidFill>
                      <a:schemeClr val="tx1"/>
                    </a:solidFill>
                  </a:rPr>
                  <a:t> …</a:t>
                </a:r>
              </a:p>
              <a:p>
                <a:pPr algn="ctr"/>
                <a:endParaRPr lang="en-US" sz="2400" i="1" dirty="0" smtClean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1+0.5+0.25+0.125+ ⋯ ≈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sz="24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0266" y="4437118"/>
                <a:ext cx="4925093" cy="148243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accent5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/>
          <p:cNvGrpSpPr/>
          <p:nvPr/>
        </p:nvGrpSpPr>
        <p:grpSpPr>
          <a:xfrm>
            <a:off x="3681413" y="1577043"/>
            <a:ext cx="4829175" cy="1219200"/>
            <a:chOff x="3206931" y="1629295"/>
            <a:chExt cx="4829175" cy="1219200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6931" y="1629295"/>
              <a:ext cx="4829175" cy="1219200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3587931" y="1678577"/>
              <a:ext cx="609600" cy="304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i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mbria Math" pitchFamily="18" charset="0"/>
                  <a:ea typeface="Cambria Math" pitchFamily="18" charset="0"/>
                </a:rPr>
                <a:t>K-1</a:t>
              </a:r>
              <a:endParaRPr lang="en-US" sz="16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Cambria Math" pitchFamily="18" charset="0"/>
                <a:ea typeface="Cambria Math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415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Search -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required element in the given array can be found </a:t>
            </a:r>
            <a:r>
              <a:rPr lang="en-US" dirty="0" smtClean="0"/>
              <a:t>at,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E.g</a:t>
            </a:r>
            <a:r>
              <a:rPr lang="en-US" dirty="0"/>
              <a:t>. 2: It is at the first </a:t>
            </a:r>
            <a:r>
              <a:rPr lang="en-US" dirty="0" smtClean="0"/>
              <a:t>position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rgbClr val="A71160"/>
                </a:solidFill>
              </a:rPr>
              <a:t>Best Case: </a:t>
            </a:r>
            <a:r>
              <a:rPr lang="en-US" dirty="0"/>
              <a:t>minimum comparison is required</a:t>
            </a:r>
          </a:p>
          <a:p>
            <a:pPr marL="914400" lvl="1" indent="-457200">
              <a:buFont typeface="+mj-lt"/>
              <a:buAutoNum type="arabicPeriod" startAt="2"/>
            </a:pPr>
            <a:r>
              <a:rPr lang="en-US" dirty="0" smtClean="0"/>
              <a:t>E.g</a:t>
            </a:r>
            <a:r>
              <a:rPr lang="en-US" dirty="0"/>
              <a:t>. 3 or 1: Anywhere after the first </a:t>
            </a:r>
            <a:r>
              <a:rPr lang="en-US" dirty="0" smtClean="0"/>
              <a:t>position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rgbClr val="A71160"/>
                </a:solidFill>
              </a:rPr>
              <a:t>Average Case: </a:t>
            </a:r>
            <a:r>
              <a:rPr lang="en-US" dirty="0"/>
              <a:t>average number of comparison is required </a:t>
            </a:r>
          </a:p>
          <a:p>
            <a:pPr marL="914400" lvl="1" indent="-457200">
              <a:buFont typeface="+mj-lt"/>
              <a:buAutoNum type="arabicPeriod" startAt="3"/>
            </a:pPr>
            <a:r>
              <a:rPr lang="en-US" dirty="0" smtClean="0"/>
              <a:t>E.g</a:t>
            </a:r>
            <a:r>
              <a:rPr lang="en-US" dirty="0"/>
              <a:t>. </a:t>
            </a:r>
            <a:r>
              <a:rPr lang="en-US" dirty="0" smtClean="0"/>
              <a:t>7</a:t>
            </a:r>
            <a:r>
              <a:rPr lang="en-US" dirty="0"/>
              <a:t>: Last position or </a:t>
            </a:r>
            <a:r>
              <a:rPr lang="en-US" dirty="0" smtClean="0"/>
              <a:t>element does </a:t>
            </a:r>
            <a:r>
              <a:rPr lang="en-US" dirty="0"/>
              <a:t>not found at </a:t>
            </a:r>
            <a:r>
              <a:rPr lang="en-US" dirty="0" smtClean="0"/>
              <a:t>all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rgbClr val="A71160"/>
                </a:solidFill>
              </a:rPr>
              <a:t>Worst Case: </a:t>
            </a:r>
            <a:r>
              <a:rPr lang="en-US" dirty="0"/>
              <a:t>maximum comparison is required</a:t>
            </a:r>
          </a:p>
          <a:p>
            <a:pPr marL="914400" lvl="1" indent="-457200">
              <a:buFont typeface="+mj-lt"/>
              <a:buAutoNum type="arabicPeriod" startAt="2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1900519" y="4480339"/>
                <a:ext cx="217393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2400" b="1" dirty="0" smtClean="0"/>
                  <a:t>Search for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𝟐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0519" y="4480339"/>
                <a:ext cx="2173939" cy="461665"/>
              </a:xfrm>
              <a:prstGeom prst="rect">
                <a:avLst/>
              </a:prstGeom>
              <a:blipFill>
                <a:blip r:embed="rId2"/>
                <a:stretch>
                  <a:fillRect l="-4494" t="-9211" b="-30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513742"/>
                  </p:ext>
                </p:extLst>
              </p:nvPr>
            </p:nvGraphicFramePr>
            <p:xfrm>
              <a:off x="4105658" y="4498857"/>
              <a:ext cx="3173688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43526081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𝟖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dirty="0" smtClean="0">
                                    <a:latin typeface="Cambria Math" panose="02040503050406030204" pitchFamily="18" charset="0"/>
                                  </a:rPr>
                                  <m:t>𝟕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513742"/>
                  </p:ext>
                </p:extLst>
              </p:nvPr>
            </p:nvGraphicFramePr>
            <p:xfrm>
              <a:off x="4105658" y="4498857"/>
              <a:ext cx="3173688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43526081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149" t="-2632" r="-5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1149" t="-2632" r="-4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1149" t="-2632" r="-3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149" t="-2632" r="-2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1149" t="-2632" r="-1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149" t="-2632" r="-2299" b="-2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4" name="Left Brace 13"/>
          <p:cNvSpPr/>
          <p:nvPr/>
        </p:nvSpPr>
        <p:spPr>
          <a:xfrm rot="16200000">
            <a:off x="5520343" y="4097415"/>
            <a:ext cx="340660" cy="2065723"/>
          </a:xfrm>
          <a:prstGeom prst="leftBrace">
            <a:avLst>
              <a:gd name="adj1" fmla="val 8333"/>
              <a:gd name="adj2" fmla="val 50651"/>
            </a:avLst>
          </a:prstGeom>
          <a:ln w="28575">
            <a:solidFill>
              <a:srgbClr val="A711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/>
          <p:cNvSpPr/>
          <p:nvPr/>
        </p:nvSpPr>
        <p:spPr>
          <a:xfrm rot="16200000">
            <a:off x="7206222" y="3866127"/>
            <a:ext cx="182880" cy="1097280"/>
          </a:xfrm>
          <a:prstGeom prst="rightBrace">
            <a:avLst>
              <a:gd name="adj1" fmla="val 8333"/>
              <a:gd name="adj2" fmla="val 47541"/>
            </a:avLst>
          </a:prstGeom>
          <a:ln w="28575">
            <a:solidFill>
              <a:srgbClr val="A711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ular Callout 15"/>
          <p:cNvSpPr/>
          <p:nvPr/>
        </p:nvSpPr>
        <p:spPr>
          <a:xfrm>
            <a:off x="2849811" y="5333806"/>
            <a:ext cx="1322114" cy="365760"/>
          </a:xfrm>
          <a:prstGeom prst="wedgeRoundRectCallout">
            <a:avLst>
              <a:gd name="adj1" fmla="val 60195"/>
              <a:gd name="adj2" fmla="val -153521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A711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Best Case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7" name="Rounded Rectangular Callout 16"/>
          <p:cNvSpPr/>
          <p:nvPr/>
        </p:nvSpPr>
        <p:spPr>
          <a:xfrm>
            <a:off x="4886406" y="5645746"/>
            <a:ext cx="1904358" cy="365760"/>
          </a:xfrm>
          <a:prstGeom prst="wedgeRoundRectCallout">
            <a:avLst>
              <a:gd name="adj1" fmla="val -7128"/>
              <a:gd name="adj2" fmla="val -127233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A711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Average Case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8" name="Rounded Rectangular Callout 17"/>
          <p:cNvSpPr/>
          <p:nvPr/>
        </p:nvSpPr>
        <p:spPr>
          <a:xfrm>
            <a:off x="6970194" y="3609771"/>
            <a:ext cx="1447800" cy="365760"/>
          </a:xfrm>
          <a:prstGeom prst="wedgeRoundRectCallout">
            <a:avLst>
              <a:gd name="adj1" fmla="val -30798"/>
              <a:gd name="adj2" fmla="val 118747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A711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Worst Case</a:t>
            </a:r>
            <a:endParaRPr lang="en-US" sz="2000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254188" y="4480339"/>
                <a:ext cx="376518" cy="46166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188" y="4480339"/>
                <a:ext cx="376518" cy="461665"/>
              </a:xfrm>
              <a:prstGeom prst="rect">
                <a:avLst/>
              </a:prstGeom>
              <a:blipFill rotWithShape="0">
                <a:blip r:embed="rId4"/>
                <a:stretch>
                  <a:fillRect l="-3226" r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222988" y="4494392"/>
                <a:ext cx="376518" cy="46166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𝟕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2988" y="4494392"/>
                <a:ext cx="376518" cy="461665"/>
              </a:xfrm>
              <a:prstGeom prst="rect">
                <a:avLst/>
              </a:prstGeom>
              <a:blipFill rotWithShape="0">
                <a:blip r:embed="rId5"/>
                <a:stretch>
                  <a:fillRect l="-3279" r="-3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512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Accounting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Running time of an increment operation is proportional to the </a:t>
                </a:r>
                <a:r>
                  <a:rPr lang="en-US" b="1" dirty="0"/>
                  <a:t>number of bits flipped</a:t>
                </a:r>
                <a:r>
                  <a:rPr lang="en-US" dirty="0"/>
                  <a:t>.</a:t>
                </a:r>
              </a:p>
              <a:p>
                <a:r>
                  <a:rPr lang="en-US" dirty="0"/>
                  <a:t>If we charge an amortized cost of</a:t>
                </a:r>
                <a:r>
                  <a:rPr lang="en-US" dirty="0">
                    <a:solidFill>
                      <a:srgbClr val="0066F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0066FF"/>
                        </a:solidFill>
                        <a:latin typeface="Cambria Math" panose="02040503050406030204" pitchFamily="18" charset="0"/>
                      </a:rPr>
                      <m:t>₹2</m:t>
                    </m:r>
                  </m:oMath>
                </a14:m>
                <a:r>
                  <a:rPr lang="en-US" dirty="0"/>
                  <a:t> to set a bit to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When a bit is set we use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0066FF"/>
                        </a:solidFill>
                        <a:latin typeface="Cambria Math" panose="02040503050406030204" pitchFamily="18" charset="0"/>
                      </a:rPr>
                      <m:t>₹1</m:t>
                    </m:r>
                  </m:oMath>
                </a14:m>
                <a:r>
                  <a:rPr lang="en-US" i="1" dirty="0">
                    <a:solidFill>
                      <a:schemeClr val="accent1"/>
                    </a:solidFill>
                  </a:rPr>
                  <a:t> </a:t>
                </a:r>
                <a:r>
                  <a:rPr lang="en-US" dirty="0"/>
                  <a:t>to pay for the actual setting of the bit and we place the other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0066FF"/>
                        </a:solidFill>
                        <a:latin typeface="Cambria Math" panose="02040503050406030204" pitchFamily="18" charset="0"/>
                      </a:rPr>
                      <m:t>₹1</m:t>
                    </m:r>
                  </m:oMath>
                </a14:m>
                <a:r>
                  <a:rPr lang="en-US" i="1" dirty="0">
                    <a:solidFill>
                      <a:schemeClr val="accent1"/>
                    </a:solidFill>
                  </a:rPr>
                  <a:t> </a:t>
                </a:r>
                <a:r>
                  <a:rPr lang="en-US" dirty="0"/>
                  <a:t>on the bit </a:t>
                </a:r>
                <a:r>
                  <a:rPr lang="en-US" b="1" dirty="0"/>
                  <a:t>as a credit</a:t>
                </a:r>
                <a:r>
                  <a:rPr lang="en-US" dirty="0"/>
                  <a:t>.</a:t>
                </a:r>
              </a:p>
              <a:p>
                <a:r>
                  <a:rPr lang="en-US" dirty="0"/>
                  <a:t>At any time point, every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</a:t>
                </a:r>
                <a:r>
                  <a:rPr lang="en-US" dirty="0"/>
                  <a:t>in the counter has a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0066FF"/>
                        </a:solidFill>
                        <a:latin typeface="Cambria Math" panose="02040503050406030204" pitchFamily="18" charset="0"/>
                      </a:rPr>
                      <m:t>₹1</m:t>
                    </m:r>
                    <m:r>
                      <a:rPr lang="en-US" i="1" dirty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of credit on it.</a:t>
                </a:r>
              </a:p>
              <a:p>
                <a:r>
                  <a:rPr lang="en-US" dirty="0"/>
                  <a:t>So, no need to charge anything to reset a bit to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b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r>
                  <a:rPr lang="en-US" dirty="0"/>
                  <a:t>As we can pay for the reset with the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0066FF"/>
                        </a:solidFill>
                        <a:latin typeface="Cambria Math" panose="02040503050406030204" pitchFamily="18" charset="0"/>
                      </a:rPr>
                      <m:t>₹1</m:t>
                    </m:r>
                  </m:oMath>
                </a14:m>
                <a:r>
                  <a:rPr lang="en-US" i="1" dirty="0">
                    <a:solidFill>
                      <a:schemeClr val="accent1"/>
                    </a:solidFill>
                  </a:rPr>
                  <a:t> </a:t>
                </a:r>
                <a:r>
                  <a:rPr lang="en-US" dirty="0"/>
                  <a:t>on it.</a:t>
                </a:r>
              </a:p>
              <a:p>
                <a:r>
                  <a:rPr lang="en-US" dirty="0"/>
                  <a:t>At most one bit is set to </a:t>
                </a:r>
                <a:r>
                  <a:rPr lang="en-US" b="1" dirty="0">
                    <a:solidFill>
                      <a:srgbClr val="A71160"/>
                    </a:solidFill>
                  </a:rPr>
                  <a:t>1</a:t>
                </a:r>
                <a:r>
                  <a:rPr lang="en-US" dirty="0"/>
                  <a:t>, in an increment operation.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18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xmlns="" id="{54B20E2A-F2D8-419C-9FD1-95D26342647C}"/>
                  </a:ext>
                </a:extLst>
              </p:cNvPr>
              <p:cNvSpPr/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gradFill flip="none" rotWithShape="1">
                <a:gsLst>
                  <a:gs pos="55000">
                    <a:srgbClr val="B21266"/>
                  </a:gs>
                  <a:gs pos="30000">
                    <a:srgbClr val="A3115D">
                      <a:lumMod val="100000"/>
                    </a:srgbClr>
                  </a:gs>
                  <a:gs pos="100000">
                    <a:srgbClr val="ED6D9B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800" dirty="0" smtClean="0">
                  <a:solidFill>
                    <a:schemeClr val="accent5"/>
                  </a:solidFill>
                </a:endParaRPr>
              </a:p>
              <a:p>
                <a:pPr algn="ctr"/>
                <a:r>
                  <a:rPr lang="en-US" sz="2800" dirty="0" smtClean="0">
                    <a:solidFill>
                      <a:schemeClr val="accent5"/>
                    </a:solidFill>
                  </a:rPr>
                  <a:t>Accounting Method</a:t>
                </a:r>
              </a:p>
              <a:p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200" dirty="0" smtClean="0">
                    <a:solidFill>
                      <a:schemeClr val="bg1"/>
                    </a:solidFill>
                  </a:rPr>
                  <a:t>If </a:t>
                </a:r>
                <a:r>
                  <a:rPr lang="en-US" sz="2200" dirty="0">
                    <a:solidFill>
                      <a:schemeClr val="bg1"/>
                    </a:solidFill>
                  </a:rPr>
                  <a:t>we charge an amortized cost of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₹</m:t>
                    </m:r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𝟐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 to set a bit to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200" dirty="0">
                    <a:solidFill>
                      <a:schemeClr val="bg1"/>
                    </a:solidFill>
                  </a:rPr>
                  <a:t>When a bit is set we use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₹</m:t>
                    </m:r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sz="2200" i="1" dirty="0">
                    <a:solidFill>
                      <a:schemeClr val="bg1"/>
                    </a:solidFill>
                  </a:rPr>
                  <a:t> </a:t>
                </a:r>
                <a:r>
                  <a:rPr lang="en-US" sz="2200" dirty="0">
                    <a:solidFill>
                      <a:schemeClr val="bg1"/>
                    </a:solidFill>
                  </a:rPr>
                  <a:t>to pay for the actual setting of the bit and we place the other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₹</m:t>
                    </m:r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sz="2200" i="1" dirty="0">
                    <a:solidFill>
                      <a:schemeClr val="bg1"/>
                    </a:solidFill>
                  </a:rPr>
                  <a:t> </a:t>
                </a:r>
                <a:r>
                  <a:rPr lang="en-US" sz="2200" dirty="0">
                    <a:solidFill>
                      <a:schemeClr val="bg1"/>
                    </a:solidFill>
                  </a:rPr>
                  <a:t>on the bit </a:t>
                </a:r>
                <a:r>
                  <a:rPr lang="en-US" sz="2200" b="1" dirty="0">
                    <a:solidFill>
                      <a:schemeClr val="bg1"/>
                    </a:solidFill>
                  </a:rPr>
                  <a:t>as a credit</a:t>
                </a:r>
                <a:r>
                  <a:rPr lang="en-US" sz="2200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200" dirty="0">
                    <a:solidFill>
                      <a:schemeClr val="bg1"/>
                    </a:solidFill>
                  </a:rPr>
                  <a:t>At any time point, every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 in the counter has a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₹</m:t>
                    </m:r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of credit on it.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200" dirty="0">
                    <a:solidFill>
                      <a:schemeClr val="bg1"/>
                    </a:solidFill>
                  </a:rPr>
                  <a:t>So, no need to charge anything to reset a bit to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sz="22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endParaRPr lang="en-US" sz="2200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200" dirty="0">
                    <a:solidFill>
                      <a:schemeClr val="bg1"/>
                    </a:solidFill>
                  </a:rPr>
                  <a:t>As we can pay for the reset with the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₹</m:t>
                    </m:r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sz="2200" b="1" i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 </a:t>
                </a:r>
                <a:r>
                  <a:rPr lang="en-US" sz="2200" dirty="0">
                    <a:solidFill>
                      <a:schemeClr val="bg1"/>
                    </a:solidFill>
                  </a:rPr>
                  <a:t>on it.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200" dirty="0">
                    <a:solidFill>
                      <a:schemeClr val="bg1"/>
                    </a:solidFill>
                  </a:rPr>
                  <a:t>At most one bit is set to </a:t>
                </a:r>
                <a:r>
                  <a:rPr lang="en-US" sz="2200" b="1" dirty="0">
                    <a:solidFill>
                      <a:schemeClr val="accent5"/>
                    </a:solidFill>
                  </a:rPr>
                  <a:t>1</a:t>
                </a:r>
                <a:r>
                  <a:rPr lang="en-US" sz="2200" dirty="0">
                    <a:solidFill>
                      <a:schemeClr val="bg1"/>
                    </a:solidFill>
                  </a:rPr>
                  <a:t>, in an increment operation.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200" dirty="0">
                    <a:solidFill>
                      <a:schemeClr val="bg1"/>
                    </a:solidFill>
                  </a:rPr>
                  <a:t>The amortized cost of an increment operation is at most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₹</m:t>
                    </m:r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𝟐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200" dirty="0">
                    <a:solidFill>
                      <a:schemeClr val="bg1"/>
                    </a:solidFill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 increment operations, the total amortized cost  is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𝑶</m:t>
                    </m:r>
                    <m:d>
                      <m:dPr>
                        <m:ctrlPr>
                          <a:rPr lang="en-US" sz="2200" b="1" i="1" dirty="0">
                            <a:solidFill>
                              <a:schemeClr val="accent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dirty="0">
                            <a:solidFill>
                              <a:schemeClr val="accent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</m:d>
                    <m:r>
                      <a:rPr lang="en-US" sz="2200" b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200" b="1" dirty="0">
                  <a:solidFill>
                    <a:schemeClr val="bg1"/>
                  </a:solidFill>
                </a:endParaRPr>
              </a:p>
              <a:p>
                <a:pPr algn="just"/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B20E2A-F2D8-419C-9FD1-95D2634264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blipFill>
                <a:blip r:embed="rId2"/>
                <a:stretch>
                  <a:fillRect l="-1100" r="-13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0" y="41036"/>
            <a:ext cx="6096000" cy="748923"/>
          </a:xfrm>
          <a:prstGeom prst="rect">
            <a:avLst/>
          </a:prstGeom>
          <a:noFill/>
        </p:spPr>
        <p:txBody>
          <a:bodyPr wrap="square" lIns="27432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 smtClean="0">
                <a:solidFill>
                  <a:srgbClr val="424242"/>
                </a:solidFill>
              </a:rPr>
              <a:t>Amortized Analysis - Example </a:t>
            </a:r>
            <a:endParaRPr lang="en-US" sz="3200" b="1" dirty="0">
              <a:solidFill>
                <a:srgbClr val="424242"/>
              </a:solidFill>
            </a:endParaRPr>
          </a:p>
        </p:txBody>
      </p:sp>
      <p:sp>
        <p:nvSpPr>
          <p:cNvPr id="7" name="Rectangle 214"/>
          <p:cNvSpPr>
            <a:spLocks noChangeArrowheads="1"/>
          </p:cNvSpPr>
          <p:nvPr/>
        </p:nvSpPr>
        <p:spPr bwMode="auto">
          <a:xfrm>
            <a:off x="3762085" y="4767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Rectangle 215"/>
          <p:cNvSpPr>
            <a:spLocks noChangeArrowheads="1"/>
          </p:cNvSpPr>
          <p:nvPr/>
        </p:nvSpPr>
        <p:spPr bwMode="auto">
          <a:xfrm>
            <a:off x="3762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Rectangle 216"/>
          <p:cNvSpPr>
            <a:spLocks noChangeArrowheads="1"/>
          </p:cNvSpPr>
          <p:nvPr/>
        </p:nvSpPr>
        <p:spPr bwMode="auto">
          <a:xfrm>
            <a:off x="3762085" y="41583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217"/>
          <p:cNvSpPr>
            <a:spLocks noChangeArrowheads="1"/>
          </p:cNvSpPr>
          <p:nvPr/>
        </p:nvSpPr>
        <p:spPr bwMode="auto">
          <a:xfrm>
            <a:off x="3762085" y="38535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218"/>
          <p:cNvSpPr>
            <a:spLocks noChangeArrowheads="1"/>
          </p:cNvSpPr>
          <p:nvPr/>
        </p:nvSpPr>
        <p:spPr bwMode="auto">
          <a:xfrm>
            <a:off x="3762085" y="35487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Rectangle 219"/>
          <p:cNvSpPr>
            <a:spLocks noChangeArrowheads="1"/>
          </p:cNvSpPr>
          <p:nvPr/>
        </p:nvSpPr>
        <p:spPr bwMode="auto">
          <a:xfrm>
            <a:off x="3762085" y="3243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Rectangle 220"/>
          <p:cNvSpPr>
            <a:spLocks noChangeArrowheads="1"/>
          </p:cNvSpPr>
          <p:nvPr/>
        </p:nvSpPr>
        <p:spPr bwMode="auto">
          <a:xfrm>
            <a:off x="3762085" y="2939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Rectangle 221"/>
          <p:cNvSpPr>
            <a:spLocks noChangeArrowheads="1"/>
          </p:cNvSpPr>
          <p:nvPr/>
        </p:nvSpPr>
        <p:spPr bwMode="auto">
          <a:xfrm>
            <a:off x="3762085" y="26343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Rectangle 222"/>
          <p:cNvSpPr>
            <a:spLocks noChangeArrowheads="1"/>
          </p:cNvSpPr>
          <p:nvPr/>
        </p:nvSpPr>
        <p:spPr bwMode="auto">
          <a:xfrm>
            <a:off x="3762085" y="23295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Rectangle 225"/>
          <p:cNvSpPr>
            <a:spLocks noChangeArrowheads="1"/>
          </p:cNvSpPr>
          <p:nvPr/>
        </p:nvSpPr>
        <p:spPr bwMode="auto">
          <a:xfrm>
            <a:off x="3381085" y="3243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Rectangle 226"/>
          <p:cNvSpPr>
            <a:spLocks noChangeArrowheads="1"/>
          </p:cNvSpPr>
          <p:nvPr/>
        </p:nvSpPr>
        <p:spPr bwMode="auto">
          <a:xfrm>
            <a:off x="3000085" y="32439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Rectangle 227"/>
          <p:cNvSpPr>
            <a:spLocks noChangeArrowheads="1"/>
          </p:cNvSpPr>
          <p:nvPr/>
        </p:nvSpPr>
        <p:spPr bwMode="auto">
          <a:xfrm>
            <a:off x="3381085" y="38535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Rectangle 228"/>
          <p:cNvSpPr>
            <a:spLocks noChangeArrowheads="1"/>
          </p:cNvSpPr>
          <p:nvPr/>
        </p:nvSpPr>
        <p:spPr bwMode="auto">
          <a:xfrm>
            <a:off x="3381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Rectangle 229"/>
          <p:cNvSpPr>
            <a:spLocks noChangeArrowheads="1"/>
          </p:cNvSpPr>
          <p:nvPr/>
        </p:nvSpPr>
        <p:spPr bwMode="auto">
          <a:xfrm>
            <a:off x="3000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Rectangle 230"/>
          <p:cNvSpPr>
            <a:spLocks noChangeArrowheads="1"/>
          </p:cNvSpPr>
          <p:nvPr/>
        </p:nvSpPr>
        <p:spPr bwMode="auto">
          <a:xfrm>
            <a:off x="2619085" y="44631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Rectangle 231"/>
          <p:cNvSpPr>
            <a:spLocks noChangeArrowheads="1"/>
          </p:cNvSpPr>
          <p:nvPr/>
        </p:nvSpPr>
        <p:spPr bwMode="auto">
          <a:xfrm>
            <a:off x="3381085" y="50727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Rectangle 211"/>
          <p:cNvSpPr>
            <a:spLocks noChangeArrowheads="1"/>
          </p:cNvSpPr>
          <p:nvPr/>
        </p:nvSpPr>
        <p:spPr bwMode="auto">
          <a:xfrm>
            <a:off x="3762085" y="50727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Text Box 80"/>
          <p:cNvSpPr txBox="1">
            <a:spLocks noChangeArrowheads="1"/>
          </p:cNvSpPr>
          <p:nvPr/>
        </p:nvSpPr>
        <p:spPr bwMode="auto">
          <a:xfrm>
            <a:off x="3609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25" name="Text Box 6"/>
          <p:cNvSpPr txBox="1">
            <a:spLocks noChangeArrowheads="1"/>
          </p:cNvSpPr>
          <p:nvPr/>
        </p:nvSpPr>
        <p:spPr bwMode="auto">
          <a:xfrm>
            <a:off x="117566" y="1152488"/>
            <a:ext cx="97971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/>
              <a:t>Counter value</a:t>
            </a:r>
          </a:p>
        </p:txBody>
      </p:sp>
      <p:sp>
        <p:nvSpPr>
          <p:cNvPr id="26" name="Text Box 7"/>
          <p:cNvSpPr txBox="1">
            <a:spLocks noChangeArrowheads="1"/>
          </p:cNvSpPr>
          <p:nvPr/>
        </p:nvSpPr>
        <p:spPr bwMode="auto">
          <a:xfrm>
            <a:off x="942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[7]</a:t>
            </a:r>
          </a:p>
        </p:txBody>
      </p:sp>
      <p:sp>
        <p:nvSpPr>
          <p:cNvPr id="27" name="Text Box 8"/>
          <p:cNvSpPr txBox="1">
            <a:spLocks noChangeArrowheads="1"/>
          </p:cNvSpPr>
          <p:nvPr/>
        </p:nvSpPr>
        <p:spPr bwMode="auto">
          <a:xfrm>
            <a:off x="1323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[6]</a:t>
            </a:r>
          </a:p>
        </p:txBody>
      </p:sp>
      <p:sp>
        <p:nvSpPr>
          <p:cNvPr id="28" name="Text Box 9"/>
          <p:cNvSpPr txBox="1">
            <a:spLocks noChangeArrowheads="1"/>
          </p:cNvSpPr>
          <p:nvPr/>
        </p:nvSpPr>
        <p:spPr bwMode="auto">
          <a:xfrm>
            <a:off x="1704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[5]</a:t>
            </a:r>
          </a:p>
        </p:txBody>
      </p:sp>
      <p:sp>
        <p:nvSpPr>
          <p:cNvPr id="29" name="Text Box 10"/>
          <p:cNvSpPr txBox="1">
            <a:spLocks noChangeArrowheads="1"/>
          </p:cNvSpPr>
          <p:nvPr/>
        </p:nvSpPr>
        <p:spPr bwMode="auto">
          <a:xfrm>
            <a:off x="2085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[4]</a:t>
            </a:r>
          </a:p>
        </p:txBody>
      </p:sp>
      <p:sp>
        <p:nvSpPr>
          <p:cNvPr id="30" name="Text Box 11"/>
          <p:cNvSpPr txBox="1">
            <a:spLocks noChangeArrowheads="1"/>
          </p:cNvSpPr>
          <p:nvPr/>
        </p:nvSpPr>
        <p:spPr bwMode="auto">
          <a:xfrm>
            <a:off x="2466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[3]</a:t>
            </a:r>
          </a:p>
        </p:txBody>
      </p:sp>
      <p:sp>
        <p:nvSpPr>
          <p:cNvPr id="31" name="Text Box 12"/>
          <p:cNvSpPr txBox="1">
            <a:spLocks noChangeArrowheads="1"/>
          </p:cNvSpPr>
          <p:nvPr/>
        </p:nvSpPr>
        <p:spPr bwMode="auto">
          <a:xfrm>
            <a:off x="2847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[2]</a:t>
            </a:r>
          </a:p>
        </p:txBody>
      </p:sp>
      <p:sp>
        <p:nvSpPr>
          <p:cNvPr id="32" name="Text Box 13"/>
          <p:cNvSpPr txBox="1">
            <a:spLocks noChangeArrowheads="1"/>
          </p:cNvSpPr>
          <p:nvPr/>
        </p:nvSpPr>
        <p:spPr bwMode="auto">
          <a:xfrm>
            <a:off x="3228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 dirty="0"/>
              <a:t>[1]</a:t>
            </a:r>
          </a:p>
        </p:txBody>
      </p:sp>
      <p:sp>
        <p:nvSpPr>
          <p:cNvPr id="33" name="Text Box 14"/>
          <p:cNvSpPr txBox="1">
            <a:spLocks noChangeArrowheads="1"/>
          </p:cNvSpPr>
          <p:nvPr/>
        </p:nvSpPr>
        <p:spPr bwMode="auto">
          <a:xfrm>
            <a:off x="3609685" y="1415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b="1"/>
              <a:t>[0]</a:t>
            </a:r>
          </a:p>
        </p:txBody>
      </p:sp>
      <p:sp>
        <p:nvSpPr>
          <p:cNvPr id="34" name="Text Box 15"/>
          <p:cNvSpPr txBox="1">
            <a:spLocks noChangeArrowheads="1"/>
          </p:cNvSpPr>
          <p:nvPr/>
        </p:nvSpPr>
        <p:spPr bwMode="auto">
          <a:xfrm>
            <a:off x="4130022" y="1152488"/>
            <a:ext cx="1219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 smtClean="0"/>
              <a:t>Increment </a:t>
            </a:r>
            <a:r>
              <a:rPr lang="en-US" b="1" dirty="0"/>
              <a:t>cost</a:t>
            </a:r>
          </a:p>
        </p:txBody>
      </p:sp>
      <p:sp>
        <p:nvSpPr>
          <p:cNvPr id="35" name="Text Box 16"/>
          <p:cNvSpPr txBox="1">
            <a:spLocks noChangeArrowheads="1"/>
          </p:cNvSpPr>
          <p:nvPr/>
        </p:nvSpPr>
        <p:spPr bwMode="auto">
          <a:xfrm>
            <a:off x="5312211" y="1152488"/>
            <a:ext cx="69670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/>
              <a:t>Total cost</a:t>
            </a:r>
          </a:p>
        </p:txBody>
      </p:sp>
      <p:sp>
        <p:nvSpPr>
          <p:cNvPr id="36" name="Text Box 65"/>
          <p:cNvSpPr txBox="1">
            <a:spLocks noChangeArrowheads="1"/>
          </p:cNvSpPr>
          <p:nvPr/>
        </p:nvSpPr>
        <p:spPr bwMode="auto">
          <a:xfrm>
            <a:off x="942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37" name="Text Box 66"/>
          <p:cNvSpPr txBox="1">
            <a:spLocks noChangeArrowheads="1"/>
          </p:cNvSpPr>
          <p:nvPr/>
        </p:nvSpPr>
        <p:spPr bwMode="auto">
          <a:xfrm>
            <a:off x="1323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38" name="Text Box 67"/>
          <p:cNvSpPr txBox="1">
            <a:spLocks noChangeArrowheads="1"/>
          </p:cNvSpPr>
          <p:nvPr/>
        </p:nvSpPr>
        <p:spPr bwMode="auto">
          <a:xfrm>
            <a:off x="1704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39" name="Text Box 68"/>
          <p:cNvSpPr txBox="1">
            <a:spLocks noChangeArrowheads="1"/>
          </p:cNvSpPr>
          <p:nvPr/>
        </p:nvSpPr>
        <p:spPr bwMode="auto">
          <a:xfrm>
            <a:off x="2085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0" name="Text Box 69"/>
          <p:cNvSpPr txBox="1">
            <a:spLocks noChangeArrowheads="1"/>
          </p:cNvSpPr>
          <p:nvPr/>
        </p:nvSpPr>
        <p:spPr bwMode="auto">
          <a:xfrm>
            <a:off x="2466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41" name="Text Box 70"/>
          <p:cNvSpPr txBox="1">
            <a:spLocks noChangeArrowheads="1"/>
          </p:cNvSpPr>
          <p:nvPr/>
        </p:nvSpPr>
        <p:spPr bwMode="auto">
          <a:xfrm>
            <a:off x="2847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2" name="Text Box 72"/>
          <p:cNvSpPr txBox="1">
            <a:spLocks noChangeArrowheads="1"/>
          </p:cNvSpPr>
          <p:nvPr/>
        </p:nvSpPr>
        <p:spPr bwMode="auto">
          <a:xfrm>
            <a:off x="3609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43" name="Text Box 73"/>
          <p:cNvSpPr txBox="1">
            <a:spLocks noChangeArrowheads="1"/>
          </p:cNvSpPr>
          <p:nvPr/>
        </p:nvSpPr>
        <p:spPr bwMode="auto">
          <a:xfrm>
            <a:off x="942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4" name="Text Box 74"/>
          <p:cNvSpPr txBox="1">
            <a:spLocks noChangeArrowheads="1"/>
          </p:cNvSpPr>
          <p:nvPr/>
        </p:nvSpPr>
        <p:spPr bwMode="auto">
          <a:xfrm>
            <a:off x="1323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5" name="Text Box 75"/>
          <p:cNvSpPr txBox="1">
            <a:spLocks noChangeArrowheads="1"/>
          </p:cNvSpPr>
          <p:nvPr/>
        </p:nvSpPr>
        <p:spPr bwMode="auto">
          <a:xfrm>
            <a:off x="1704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6" name="Text Box 76"/>
          <p:cNvSpPr txBox="1">
            <a:spLocks noChangeArrowheads="1"/>
          </p:cNvSpPr>
          <p:nvPr/>
        </p:nvSpPr>
        <p:spPr bwMode="auto">
          <a:xfrm>
            <a:off x="2085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7" name="Text Box 77"/>
          <p:cNvSpPr txBox="1">
            <a:spLocks noChangeArrowheads="1"/>
          </p:cNvSpPr>
          <p:nvPr/>
        </p:nvSpPr>
        <p:spPr bwMode="auto">
          <a:xfrm>
            <a:off x="2466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48" name="Text Box 78"/>
          <p:cNvSpPr txBox="1">
            <a:spLocks noChangeArrowheads="1"/>
          </p:cNvSpPr>
          <p:nvPr/>
        </p:nvSpPr>
        <p:spPr bwMode="auto">
          <a:xfrm>
            <a:off x="2847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49" name="Text Box 79"/>
          <p:cNvSpPr txBox="1">
            <a:spLocks noChangeArrowheads="1"/>
          </p:cNvSpPr>
          <p:nvPr/>
        </p:nvSpPr>
        <p:spPr bwMode="auto">
          <a:xfrm>
            <a:off x="32286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50" name="Text Box 89"/>
          <p:cNvSpPr txBox="1">
            <a:spLocks noChangeArrowheads="1"/>
          </p:cNvSpPr>
          <p:nvPr/>
        </p:nvSpPr>
        <p:spPr bwMode="auto">
          <a:xfrm>
            <a:off x="942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1" name="Text Box 90"/>
          <p:cNvSpPr txBox="1">
            <a:spLocks noChangeArrowheads="1"/>
          </p:cNvSpPr>
          <p:nvPr/>
        </p:nvSpPr>
        <p:spPr bwMode="auto">
          <a:xfrm>
            <a:off x="1323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2" name="Text Box 91"/>
          <p:cNvSpPr txBox="1">
            <a:spLocks noChangeArrowheads="1"/>
          </p:cNvSpPr>
          <p:nvPr/>
        </p:nvSpPr>
        <p:spPr bwMode="auto">
          <a:xfrm>
            <a:off x="1704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3" name="Text Box 92"/>
          <p:cNvSpPr txBox="1">
            <a:spLocks noChangeArrowheads="1"/>
          </p:cNvSpPr>
          <p:nvPr/>
        </p:nvSpPr>
        <p:spPr bwMode="auto">
          <a:xfrm>
            <a:off x="2085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4" name="Text Box 93"/>
          <p:cNvSpPr txBox="1">
            <a:spLocks noChangeArrowheads="1"/>
          </p:cNvSpPr>
          <p:nvPr/>
        </p:nvSpPr>
        <p:spPr bwMode="auto">
          <a:xfrm>
            <a:off x="2466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5" name="Text Box 94"/>
          <p:cNvSpPr txBox="1">
            <a:spLocks noChangeArrowheads="1"/>
          </p:cNvSpPr>
          <p:nvPr/>
        </p:nvSpPr>
        <p:spPr bwMode="auto">
          <a:xfrm>
            <a:off x="2847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56" name="Text Box 95"/>
          <p:cNvSpPr txBox="1">
            <a:spLocks noChangeArrowheads="1"/>
          </p:cNvSpPr>
          <p:nvPr/>
        </p:nvSpPr>
        <p:spPr bwMode="auto">
          <a:xfrm>
            <a:off x="3228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57" name="Text Box 96"/>
          <p:cNvSpPr txBox="1">
            <a:spLocks noChangeArrowheads="1"/>
          </p:cNvSpPr>
          <p:nvPr/>
        </p:nvSpPr>
        <p:spPr bwMode="auto">
          <a:xfrm>
            <a:off x="36096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8" name="Text Box 97"/>
          <p:cNvSpPr txBox="1">
            <a:spLocks noChangeArrowheads="1"/>
          </p:cNvSpPr>
          <p:nvPr/>
        </p:nvSpPr>
        <p:spPr bwMode="auto">
          <a:xfrm>
            <a:off x="942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59" name="Text Box 98"/>
          <p:cNvSpPr txBox="1">
            <a:spLocks noChangeArrowheads="1"/>
          </p:cNvSpPr>
          <p:nvPr/>
        </p:nvSpPr>
        <p:spPr bwMode="auto">
          <a:xfrm>
            <a:off x="1323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0" name="Text Box 99"/>
          <p:cNvSpPr txBox="1">
            <a:spLocks noChangeArrowheads="1"/>
          </p:cNvSpPr>
          <p:nvPr/>
        </p:nvSpPr>
        <p:spPr bwMode="auto">
          <a:xfrm>
            <a:off x="1704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1" name="Text Box 100"/>
          <p:cNvSpPr txBox="1">
            <a:spLocks noChangeArrowheads="1"/>
          </p:cNvSpPr>
          <p:nvPr/>
        </p:nvSpPr>
        <p:spPr bwMode="auto">
          <a:xfrm>
            <a:off x="2085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2" name="Text Box 104"/>
          <p:cNvSpPr txBox="1">
            <a:spLocks noChangeArrowheads="1"/>
          </p:cNvSpPr>
          <p:nvPr/>
        </p:nvSpPr>
        <p:spPr bwMode="auto">
          <a:xfrm>
            <a:off x="3609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63" name="Text Box 105"/>
          <p:cNvSpPr txBox="1">
            <a:spLocks noChangeArrowheads="1"/>
          </p:cNvSpPr>
          <p:nvPr/>
        </p:nvSpPr>
        <p:spPr bwMode="auto">
          <a:xfrm>
            <a:off x="942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4" name="Text Box 106"/>
          <p:cNvSpPr txBox="1">
            <a:spLocks noChangeArrowheads="1"/>
          </p:cNvSpPr>
          <p:nvPr/>
        </p:nvSpPr>
        <p:spPr bwMode="auto">
          <a:xfrm>
            <a:off x="1323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5" name="Text Box 107"/>
          <p:cNvSpPr txBox="1">
            <a:spLocks noChangeArrowheads="1"/>
          </p:cNvSpPr>
          <p:nvPr/>
        </p:nvSpPr>
        <p:spPr bwMode="auto">
          <a:xfrm>
            <a:off x="1704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6" name="Text Box 108"/>
          <p:cNvSpPr txBox="1">
            <a:spLocks noChangeArrowheads="1"/>
          </p:cNvSpPr>
          <p:nvPr/>
        </p:nvSpPr>
        <p:spPr bwMode="auto">
          <a:xfrm>
            <a:off x="2085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7" name="Text Box 109"/>
          <p:cNvSpPr txBox="1">
            <a:spLocks noChangeArrowheads="1"/>
          </p:cNvSpPr>
          <p:nvPr/>
        </p:nvSpPr>
        <p:spPr bwMode="auto">
          <a:xfrm>
            <a:off x="2466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68" name="Text Box 110"/>
          <p:cNvSpPr txBox="1">
            <a:spLocks noChangeArrowheads="1"/>
          </p:cNvSpPr>
          <p:nvPr/>
        </p:nvSpPr>
        <p:spPr bwMode="auto">
          <a:xfrm>
            <a:off x="2847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69" name="Text Box 111"/>
          <p:cNvSpPr txBox="1">
            <a:spLocks noChangeArrowheads="1"/>
          </p:cNvSpPr>
          <p:nvPr/>
        </p:nvSpPr>
        <p:spPr bwMode="auto">
          <a:xfrm>
            <a:off x="3228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0" name="Text Box 112"/>
          <p:cNvSpPr txBox="1">
            <a:spLocks noChangeArrowheads="1"/>
          </p:cNvSpPr>
          <p:nvPr/>
        </p:nvSpPr>
        <p:spPr bwMode="auto">
          <a:xfrm>
            <a:off x="36096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1" name="Text Box 113"/>
          <p:cNvSpPr txBox="1">
            <a:spLocks noChangeArrowheads="1"/>
          </p:cNvSpPr>
          <p:nvPr/>
        </p:nvSpPr>
        <p:spPr bwMode="auto">
          <a:xfrm>
            <a:off x="942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2" name="Text Box 114"/>
          <p:cNvSpPr txBox="1">
            <a:spLocks noChangeArrowheads="1"/>
          </p:cNvSpPr>
          <p:nvPr/>
        </p:nvSpPr>
        <p:spPr bwMode="auto">
          <a:xfrm>
            <a:off x="1323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3" name="Text Box 115"/>
          <p:cNvSpPr txBox="1">
            <a:spLocks noChangeArrowheads="1"/>
          </p:cNvSpPr>
          <p:nvPr/>
        </p:nvSpPr>
        <p:spPr bwMode="auto">
          <a:xfrm>
            <a:off x="1704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4" name="Text Box 116"/>
          <p:cNvSpPr txBox="1">
            <a:spLocks noChangeArrowheads="1"/>
          </p:cNvSpPr>
          <p:nvPr/>
        </p:nvSpPr>
        <p:spPr bwMode="auto">
          <a:xfrm>
            <a:off x="2085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5" name="Text Box 117"/>
          <p:cNvSpPr txBox="1">
            <a:spLocks noChangeArrowheads="1"/>
          </p:cNvSpPr>
          <p:nvPr/>
        </p:nvSpPr>
        <p:spPr bwMode="auto">
          <a:xfrm>
            <a:off x="2466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6" name="Text Box 120"/>
          <p:cNvSpPr txBox="1">
            <a:spLocks noChangeArrowheads="1"/>
          </p:cNvSpPr>
          <p:nvPr/>
        </p:nvSpPr>
        <p:spPr bwMode="auto">
          <a:xfrm>
            <a:off x="3609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77" name="Text Box 121"/>
          <p:cNvSpPr txBox="1">
            <a:spLocks noChangeArrowheads="1"/>
          </p:cNvSpPr>
          <p:nvPr/>
        </p:nvSpPr>
        <p:spPr bwMode="auto">
          <a:xfrm>
            <a:off x="942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8" name="Text Box 122"/>
          <p:cNvSpPr txBox="1">
            <a:spLocks noChangeArrowheads="1"/>
          </p:cNvSpPr>
          <p:nvPr/>
        </p:nvSpPr>
        <p:spPr bwMode="auto">
          <a:xfrm>
            <a:off x="1323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79" name="Text Box 123"/>
          <p:cNvSpPr txBox="1">
            <a:spLocks noChangeArrowheads="1"/>
          </p:cNvSpPr>
          <p:nvPr/>
        </p:nvSpPr>
        <p:spPr bwMode="auto">
          <a:xfrm>
            <a:off x="1704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0" name="Text Box 124"/>
          <p:cNvSpPr txBox="1">
            <a:spLocks noChangeArrowheads="1"/>
          </p:cNvSpPr>
          <p:nvPr/>
        </p:nvSpPr>
        <p:spPr bwMode="auto">
          <a:xfrm>
            <a:off x="2085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1" name="Text Box 125"/>
          <p:cNvSpPr txBox="1">
            <a:spLocks noChangeArrowheads="1"/>
          </p:cNvSpPr>
          <p:nvPr/>
        </p:nvSpPr>
        <p:spPr bwMode="auto">
          <a:xfrm>
            <a:off x="2466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2" name="Text Box 126"/>
          <p:cNvSpPr txBox="1">
            <a:spLocks noChangeArrowheads="1"/>
          </p:cNvSpPr>
          <p:nvPr/>
        </p:nvSpPr>
        <p:spPr bwMode="auto">
          <a:xfrm>
            <a:off x="2847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83" name="Text Box 127"/>
          <p:cNvSpPr txBox="1">
            <a:spLocks noChangeArrowheads="1"/>
          </p:cNvSpPr>
          <p:nvPr/>
        </p:nvSpPr>
        <p:spPr bwMode="auto">
          <a:xfrm>
            <a:off x="3228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4" name="Text Box 128"/>
          <p:cNvSpPr txBox="1">
            <a:spLocks noChangeArrowheads="1"/>
          </p:cNvSpPr>
          <p:nvPr/>
        </p:nvSpPr>
        <p:spPr bwMode="auto">
          <a:xfrm>
            <a:off x="36096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5" name="Text Box 129"/>
          <p:cNvSpPr txBox="1">
            <a:spLocks noChangeArrowheads="1"/>
          </p:cNvSpPr>
          <p:nvPr/>
        </p:nvSpPr>
        <p:spPr bwMode="auto">
          <a:xfrm>
            <a:off x="942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6" name="Text Box 130"/>
          <p:cNvSpPr txBox="1">
            <a:spLocks noChangeArrowheads="1"/>
          </p:cNvSpPr>
          <p:nvPr/>
        </p:nvSpPr>
        <p:spPr bwMode="auto">
          <a:xfrm>
            <a:off x="1323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7" name="Text Box 131"/>
          <p:cNvSpPr txBox="1">
            <a:spLocks noChangeArrowheads="1"/>
          </p:cNvSpPr>
          <p:nvPr/>
        </p:nvSpPr>
        <p:spPr bwMode="auto">
          <a:xfrm>
            <a:off x="1704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8" name="Text Box 132"/>
          <p:cNvSpPr txBox="1">
            <a:spLocks noChangeArrowheads="1"/>
          </p:cNvSpPr>
          <p:nvPr/>
        </p:nvSpPr>
        <p:spPr bwMode="auto">
          <a:xfrm>
            <a:off x="2085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89" name="Text Box 133"/>
          <p:cNvSpPr txBox="1">
            <a:spLocks noChangeArrowheads="1"/>
          </p:cNvSpPr>
          <p:nvPr/>
        </p:nvSpPr>
        <p:spPr bwMode="auto">
          <a:xfrm>
            <a:off x="2466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0" name="Text Box 134"/>
          <p:cNvSpPr txBox="1">
            <a:spLocks noChangeArrowheads="1"/>
          </p:cNvSpPr>
          <p:nvPr/>
        </p:nvSpPr>
        <p:spPr bwMode="auto">
          <a:xfrm>
            <a:off x="2847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91" name="Text Box 136"/>
          <p:cNvSpPr txBox="1">
            <a:spLocks noChangeArrowheads="1"/>
          </p:cNvSpPr>
          <p:nvPr/>
        </p:nvSpPr>
        <p:spPr bwMode="auto">
          <a:xfrm>
            <a:off x="3609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92" name="Text Box 137"/>
          <p:cNvSpPr txBox="1">
            <a:spLocks noChangeArrowheads="1"/>
          </p:cNvSpPr>
          <p:nvPr/>
        </p:nvSpPr>
        <p:spPr bwMode="auto">
          <a:xfrm>
            <a:off x="942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93" name="Text Box 138"/>
          <p:cNvSpPr txBox="1">
            <a:spLocks noChangeArrowheads="1"/>
          </p:cNvSpPr>
          <p:nvPr/>
        </p:nvSpPr>
        <p:spPr bwMode="auto">
          <a:xfrm>
            <a:off x="1323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4" name="Text Box 139"/>
          <p:cNvSpPr txBox="1">
            <a:spLocks noChangeArrowheads="1"/>
          </p:cNvSpPr>
          <p:nvPr/>
        </p:nvSpPr>
        <p:spPr bwMode="auto">
          <a:xfrm>
            <a:off x="1704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5" name="Text Box 140"/>
          <p:cNvSpPr txBox="1">
            <a:spLocks noChangeArrowheads="1"/>
          </p:cNvSpPr>
          <p:nvPr/>
        </p:nvSpPr>
        <p:spPr bwMode="auto">
          <a:xfrm>
            <a:off x="2085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6" name="Text Box 141"/>
          <p:cNvSpPr txBox="1">
            <a:spLocks noChangeArrowheads="1"/>
          </p:cNvSpPr>
          <p:nvPr/>
        </p:nvSpPr>
        <p:spPr bwMode="auto">
          <a:xfrm>
            <a:off x="2466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7" name="Text Box 142"/>
          <p:cNvSpPr txBox="1">
            <a:spLocks noChangeArrowheads="1"/>
          </p:cNvSpPr>
          <p:nvPr/>
        </p:nvSpPr>
        <p:spPr bwMode="auto">
          <a:xfrm>
            <a:off x="2847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98" name="Text Box 143"/>
          <p:cNvSpPr txBox="1">
            <a:spLocks noChangeArrowheads="1"/>
          </p:cNvSpPr>
          <p:nvPr/>
        </p:nvSpPr>
        <p:spPr bwMode="auto">
          <a:xfrm>
            <a:off x="32286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99" name="Text Box 145"/>
          <p:cNvSpPr txBox="1">
            <a:spLocks noChangeArrowheads="1"/>
          </p:cNvSpPr>
          <p:nvPr/>
        </p:nvSpPr>
        <p:spPr bwMode="auto">
          <a:xfrm>
            <a:off x="942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0" name="Text Box 146"/>
          <p:cNvSpPr txBox="1">
            <a:spLocks noChangeArrowheads="1"/>
          </p:cNvSpPr>
          <p:nvPr/>
        </p:nvSpPr>
        <p:spPr bwMode="auto">
          <a:xfrm>
            <a:off x="1323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1" name="Text Box 147"/>
          <p:cNvSpPr txBox="1">
            <a:spLocks noChangeArrowheads="1"/>
          </p:cNvSpPr>
          <p:nvPr/>
        </p:nvSpPr>
        <p:spPr bwMode="auto">
          <a:xfrm>
            <a:off x="1704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2" name="Text Box 148"/>
          <p:cNvSpPr txBox="1">
            <a:spLocks noChangeArrowheads="1"/>
          </p:cNvSpPr>
          <p:nvPr/>
        </p:nvSpPr>
        <p:spPr bwMode="auto">
          <a:xfrm>
            <a:off x="2085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3" name="Text Box 149"/>
          <p:cNvSpPr txBox="1">
            <a:spLocks noChangeArrowheads="1"/>
          </p:cNvSpPr>
          <p:nvPr/>
        </p:nvSpPr>
        <p:spPr bwMode="auto">
          <a:xfrm>
            <a:off x="2466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4" name="Text Box 150"/>
          <p:cNvSpPr txBox="1">
            <a:spLocks noChangeArrowheads="1"/>
          </p:cNvSpPr>
          <p:nvPr/>
        </p:nvSpPr>
        <p:spPr bwMode="auto">
          <a:xfrm>
            <a:off x="2847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5" name="Text Box 152"/>
          <p:cNvSpPr txBox="1">
            <a:spLocks noChangeArrowheads="1"/>
          </p:cNvSpPr>
          <p:nvPr/>
        </p:nvSpPr>
        <p:spPr bwMode="auto">
          <a:xfrm>
            <a:off x="3609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06" name="Text Box 153"/>
          <p:cNvSpPr txBox="1">
            <a:spLocks noChangeArrowheads="1"/>
          </p:cNvSpPr>
          <p:nvPr/>
        </p:nvSpPr>
        <p:spPr bwMode="auto">
          <a:xfrm>
            <a:off x="942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7" name="Text Box 154"/>
          <p:cNvSpPr txBox="1">
            <a:spLocks noChangeArrowheads="1"/>
          </p:cNvSpPr>
          <p:nvPr/>
        </p:nvSpPr>
        <p:spPr bwMode="auto">
          <a:xfrm>
            <a:off x="1323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8" name="Text Box 155"/>
          <p:cNvSpPr txBox="1">
            <a:spLocks noChangeArrowheads="1"/>
          </p:cNvSpPr>
          <p:nvPr/>
        </p:nvSpPr>
        <p:spPr bwMode="auto">
          <a:xfrm>
            <a:off x="1704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09" name="Text Box 156"/>
          <p:cNvSpPr txBox="1">
            <a:spLocks noChangeArrowheads="1"/>
          </p:cNvSpPr>
          <p:nvPr/>
        </p:nvSpPr>
        <p:spPr bwMode="auto">
          <a:xfrm>
            <a:off x="2085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0" name="Text Box 157"/>
          <p:cNvSpPr txBox="1">
            <a:spLocks noChangeArrowheads="1"/>
          </p:cNvSpPr>
          <p:nvPr/>
        </p:nvSpPr>
        <p:spPr bwMode="auto">
          <a:xfrm>
            <a:off x="2466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1" name="Text Box 158"/>
          <p:cNvSpPr txBox="1">
            <a:spLocks noChangeArrowheads="1"/>
          </p:cNvSpPr>
          <p:nvPr/>
        </p:nvSpPr>
        <p:spPr bwMode="auto">
          <a:xfrm>
            <a:off x="2847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2" name="Text Box 160"/>
          <p:cNvSpPr txBox="1">
            <a:spLocks noChangeArrowheads="1"/>
          </p:cNvSpPr>
          <p:nvPr/>
        </p:nvSpPr>
        <p:spPr bwMode="auto">
          <a:xfrm>
            <a:off x="3609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13" name="Text Box 162"/>
          <p:cNvSpPr txBox="1">
            <a:spLocks noChangeArrowheads="1"/>
          </p:cNvSpPr>
          <p:nvPr/>
        </p:nvSpPr>
        <p:spPr bwMode="auto">
          <a:xfrm>
            <a:off x="3330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9</a:t>
            </a:r>
          </a:p>
        </p:txBody>
      </p:sp>
      <p:sp>
        <p:nvSpPr>
          <p:cNvPr id="114" name="Text Box 163"/>
          <p:cNvSpPr txBox="1">
            <a:spLocks noChangeArrowheads="1"/>
          </p:cNvSpPr>
          <p:nvPr/>
        </p:nvSpPr>
        <p:spPr bwMode="auto">
          <a:xfrm>
            <a:off x="3330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115" name="Text Box 164"/>
          <p:cNvSpPr txBox="1">
            <a:spLocks noChangeArrowheads="1"/>
          </p:cNvSpPr>
          <p:nvPr/>
        </p:nvSpPr>
        <p:spPr bwMode="auto">
          <a:xfrm>
            <a:off x="3330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6</a:t>
            </a:r>
          </a:p>
        </p:txBody>
      </p:sp>
      <p:sp>
        <p:nvSpPr>
          <p:cNvPr id="116" name="Text Box 165"/>
          <p:cNvSpPr txBox="1">
            <a:spLocks noChangeArrowheads="1"/>
          </p:cNvSpPr>
          <p:nvPr/>
        </p:nvSpPr>
        <p:spPr bwMode="auto">
          <a:xfrm>
            <a:off x="3330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7</a:t>
            </a:r>
          </a:p>
        </p:txBody>
      </p:sp>
      <p:sp>
        <p:nvSpPr>
          <p:cNvPr id="117" name="Text Box 166"/>
          <p:cNvSpPr txBox="1">
            <a:spLocks noChangeArrowheads="1"/>
          </p:cNvSpPr>
          <p:nvPr/>
        </p:nvSpPr>
        <p:spPr bwMode="auto">
          <a:xfrm>
            <a:off x="3330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8</a:t>
            </a:r>
          </a:p>
        </p:txBody>
      </p:sp>
      <p:sp>
        <p:nvSpPr>
          <p:cNvPr id="118" name="Text Box 167"/>
          <p:cNvSpPr txBox="1">
            <a:spLocks noChangeArrowheads="1"/>
          </p:cNvSpPr>
          <p:nvPr/>
        </p:nvSpPr>
        <p:spPr bwMode="auto">
          <a:xfrm>
            <a:off x="3330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3</a:t>
            </a:r>
          </a:p>
        </p:txBody>
      </p:sp>
      <p:sp>
        <p:nvSpPr>
          <p:cNvPr id="119" name="Text Box 168"/>
          <p:cNvSpPr txBox="1">
            <a:spLocks noChangeArrowheads="1"/>
          </p:cNvSpPr>
          <p:nvPr/>
        </p:nvSpPr>
        <p:spPr bwMode="auto">
          <a:xfrm>
            <a:off x="3330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4</a:t>
            </a:r>
          </a:p>
        </p:txBody>
      </p:sp>
      <p:sp>
        <p:nvSpPr>
          <p:cNvPr id="120" name="Text Box 169"/>
          <p:cNvSpPr txBox="1">
            <a:spLocks noChangeArrowheads="1"/>
          </p:cNvSpPr>
          <p:nvPr/>
        </p:nvSpPr>
        <p:spPr bwMode="auto">
          <a:xfrm>
            <a:off x="3330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5</a:t>
            </a:r>
          </a:p>
        </p:txBody>
      </p:sp>
      <p:sp>
        <p:nvSpPr>
          <p:cNvPr id="121" name="Text Box 170"/>
          <p:cNvSpPr txBox="1">
            <a:spLocks noChangeArrowheads="1"/>
          </p:cNvSpPr>
          <p:nvPr/>
        </p:nvSpPr>
        <p:spPr bwMode="auto">
          <a:xfrm>
            <a:off x="3330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>
                <a:solidFill>
                  <a:srgbClr val="A71160"/>
                </a:solidFill>
              </a:rPr>
              <a:t>0</a:t>
            </a:r>
          </a:p>
        </p:txBody>
      </p:sp>
      <p:sp>
        <p:nvSpPr>
          <p:cNvPr id="122" name="Text Box 171"/>
          <p:cNvSpPr txBox="1">
            <a:spLocks noChangeArrowheads="1"/>
          </p:cNvSpPr>
          <p:nvPr/>
        </p:nvSpPr>
        <p:spPr bwMode="auto">
          <a:xfrm>
            <a:off x="3330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1</a:t>
            </a:r>
          </a:p>
        </p:txBody>
      </p:sp>
      <p:sp>
        <p:nvSpPr>
          <p:cNvPr id="123" name="Text Box 172"/>
          <p:cNvSpPr txBox="1">
            <a:spLocks noChangeArrowheads="1"/>
          </p:cNvSpPr>
          <p:nvPr/>
        </p:nvSpPr>
        <p:spPr bwMode="auto">
          <a:xfrm>
            <a:off x="3330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2</a:t>
            </a:r>
          </a:p>
        </p:txBody>
      </p:sp>
      <p:sp>
        <p:nvSpPr>
          <p:cNvPr id="124" name="Text Box 173"/>
          <p:cNvSpPr txBox="1">
            <a:spLocks noChangeArrowheads="1"/>
          </p:cNvSpPr>
          <p:nvPr/>
        </p:nvSpPr>
        <p:spPr bwMode="auto">
          <a:xfrm>
            <a:off x="42954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25" name="Text Box 174"/>
          <p:cNvSpPr txBox="1">
            <a:spLocks noChangeArrowheads="1"/>
          </p:cNvSpPr>
          <p:nvPr/>
        </p:nvSpPr>
        <p:spPr bwMode="auto">
          <a:xfrm>
            <a:off x="42954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/>
              <a:t>2</a:t>
            </a:r>
          </a:p>
        </p:txBody>
      </p:sp>
      <p:sp>
        <p:nvSpPr>
          <p:cNvPr id="126" name="Text Box 175"/>
          <p:cNvSpPr txBox="1">
            <a:spLocks noChangeArrowheads="1"/>
          </p:cNvSpPr>
          <p:nvPr/>
        </p:nvSpPr>
        <p:spPr bwMode="auto">
          <a:xfrm>
            <a:off x="42954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2</a:t>
            </a:r>
          </a:p>
        </p:txBody>
      </p:sp>
      <p:sp>
        <p:nvSpPr>
          <p:cNvPr id="127" name="Text Box 176"/>
          <p:cNvSpPr txBox="1">
            <a:spLocks noChangeArrowheads="1"/>
          </p:cNvSpPr>
          <p:nvPr/>
        </p:nvSpPr>
        <p:spPr bwMode="auto">
          <a:xfrm>
            <a:off x="42954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28" name="Text Box 177"/>
          <p:cNvSpPr txBox="1">
            <a:spLocks noChangeArrowheads="1"/>
          </p:cNvSpPr>
          <p:nvPr/>
        </p:nvSpPr>
        <p:spPr bwMode="auto">
          <a:xfrm>
            <a:off x="42954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4</a:t>
            </a:r>
          </a:p>
        </p:txBody>
      </p:sp>
      <p:sp>
        <p:nvSpPr>
          <p:cNvPr id="129" name="Text Box 178"/>
          <p:cNvSpPr txBox="1">
            <a:spLocks noChangeArrowheads="1"/>
          </p:cNvSpPr>
          <p:nvPr/>
        </p:nvSpPr>
        <p:spPr bwMode="auto">
          <a:xfrm>
            <a:off x="42954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30" name="Text Box 179"/>
          <p:cNvSpPr txBox="1">
            <a:spLocks noChangeArrowheads="1"/>
          </p:cNvSpPr>
          <p:nvPr/>
        </p:nvSpPr>
        <p:spPr bwMode="auto">
          <a:xfrm>
            <a:off x="42954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3</a:t>
            </a:r>
          </a:p>
        </p:txBody>
      </p:sp>
      <p:sp>
        <p:nvSpPr>
          <p:cNvPr id="131" name="Text Box 180"/>
          <p:cNvSpPr txBox="1">
            <a:spLocks noChangeArrowheads="1"/>
          </p:cNvSpPr>
          <p:nvPr/>
        </p:nvSpPr>
        <p:spPr bwMode="auto">
          <a:xfrm>
            <a:off x="42954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32" name="Text Box 181"/>
          <p:cNvSpPr txBox="1">
            <a:spLocks noChangeArrowheads="1"/>
          </p:cNvSpPr>
          <p:nvPr/>
        </p:nvSpPr>
        <p:spPr bwMode="auto">
          <a:xfrm>
            <a:off x="42954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/>
              <a:t> </a:t>
            </a:r>
          </a:p>
        </p:txBody>
      </p:sp>
      <p:sp>
        <p:nvSpPr>
          <p:cNvPr id="133" name="Text Box 182"/>
          <p:cNvSpPr txBox="1">
            <a:spLocks noChangeArrowheads="1"/>
          </p:cNvSpPr>
          <p:nvPr/>
        </p:nvSpPr>
        <p:spPr bwMode="auto">
          <a:xfrm>
            <a:off x="4295485" y="218894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34" name="Text Box 183"/>
          <p:cNvSpPr txBox="1">
            <a:spLocks noChangeArrowheads="1"/>
          </p:cNvSpPr>
          <p:nvPr/>
        </p:nvSpPr>
        <p:spPr bwMode="auto">
          <a:xfrm>
            <a:off x="42954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2</a:t>
            </a:r>
          </a:p>
        </p:txBody>
      </p:sp>
      <p:sp>
        <p:nvSpPr>
          <p:cNvPr id="135" name="Text Box 184"/>
          <p:cNvSpPr txBox="1">
            <a:spLocks noChangeArrowheads="1"/>
          </p:cNvSpPr>
          <p:nvPr/>
        </p:nvSpPr>
        <p:spPr bwMode="auto">
          <a:xfrm>
            <a:off x="52098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16</a:t>
            </a:r>
          </a:p>
        </p:txBody>
      </p:sp>
      <p:sp>
        <p:nvSpPr>
          <p:cNvPr id="136" name="Text Box 185"/>
          <p:cNvSpPr txBox="1">
            <a:spLocks noChangeArrowheads="1"/>
          </p:cNvSpPr>
          <p:nvPr/>
        </p:nvSpPr>
        <p:spPr bwMode="auto">
          <a:xfrm>
            <a:off x="5209885" y="4996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rgbClr val="0070C0"/>
                </a:solidFill>
              </a:rPr>
              <a:t>18</a:t>
            </a:r>
          </a:p>
        </p:txBody>
      </p:sp>
      <p:sp>
        <p:nvSpPr>
          <p:cNvPr id="137" name="Text Box 186"/>
          <p:cNvSpPr txBox="1">
            <a:spLocks noChangeArrowheads="1"/>
          </p:cNvSpPr>
          <p:nvPr/>
        </p:nvSpPr>
        <p:spPr bwMode="auto">
          <a:xfrm>
            <a:off x="5209885" y="3777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138" name="Text Box 187"/>
          <p:cNvSpPr txBox="1">
            <a:spLocks noChangeArrowheads="1"/>
          </p:cNvSpPr>
          <p:nvPr/>
        </p:nvSpPr>
        <p:spPr bwMode="auto">
          <a:xfrm>
            <a:off x="52098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11</a:t>
            </a:r>
          </a:p>
        </p:txBody>
      </p:sp>
      <p:sp>
        <p:nvSpPr>
          <p:cNvPr id="139" name="Text Box 188"/>
          <p:cNvSpPr txBox="1">
            <a:spLocks noChangeArrowheads="1"/>
          </p:cNvSpPr>
          <p:nvPr/>
        </p:nvSpPr>
        <p:spPr bwMode="auto">
          <a:xfrm>
            <a:off x="5209885" y="4386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15</a:t>
            </a:r>
          </a:p>
        </p:txBody>
      </p:sp>
      <p:sp>
        <p:nvSpPr>
          <p:cNvPr id="140" name="Text Box 189"/>
          <p:cNvSpPr txBox="1">
            <a:spLocks noChangeArrowheads="1"/>
          </p:cNvSpPr>
          <p:nvPr/>
        </p:nvSpPr>
        <p:spPr bwMode="auto">
          <a:xfrm>
            <a:off x="52098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141" name="Text Box 190"/>
          <p:cNvSpPr txBox="1">
            <a:spLocks noChangeArrowheads="1"/>
          </p:cNvSpPr>
          <p:nvPr/>
        </p:nvSpPr>
        <p:spPr bwMode="auto">
          <a:xfrm>
            <a:off x="5209885" y="3167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7</a:t>
            </a:r>
          </a:p>
        </p:txBody>
      </p:sp>
      <p:sp>
        <p:nvSpPr>
          <p:cNvPr id="142" name="Text Box 191"/>
          <p:cNvSpPr txBox="1">
            <a:spLocks noChangeArrowheads="1"/>
          </p:cNvSpPr>
          <p:nvPr/>
        </p:nvSpPr>
        <p:spPr bwMode="auto">
          <a:xfrm>
            <a:off x="52098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rgbClr val="0070C0"/>
                </a:solidFill>
              </a:rPr>
              <a:t>8</a:t>
            </a:r>
          </a:p>
        </p:txBody>
      </p:sp>
      <p:sp>
        <p:nvSpPr>
          <p:cNvPr id="143" name="Text Box 192"/>
          <p:cNvSpPr txBox="1">
            <a:spLocks noChangeArrowheads="1"/>
          </p:cNvSpPr>
          <p:nvPr/>
        </p:nvSpPr>
        <p:spPr bwMode="auto">
          <a:xfrm>
            <a:off x="5209885" y="1948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44" name="Text Box 193"/>
          <p:cNvSpPr txBox="1">
            <a:spLocks noChangeArrowheads="1"/>
          </p:cNvSpPr>
          <p:nvPr/>
        </p:nvSpPr>
        <p:spPr bwMode="auto">
          <a:xfrm>
            <a:off x="5209885" y="218894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145" name="Text Box 194"/>
          <p:cNvSpPr txBox="1">
            <a:spLocks noChangeArrowheads="1"/>
          </p:cNvSpPr>
          <p:nvPr/>
        </p:nvSpPr>
        <p:spPr bwMode="auto">
          <a:xfrm>
            <a:off x="52098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146" name="Text Box 195"/>
          <p:cNvSpPr txBox="1">
            <a:spLocks noChangeArrowheads="1"/>
          </p:cNvSpPr>
          <p:nvPr/>
        </p:nvSpPr>
        <p:spPr bwMode="auto">
          <a:xfrm>
            <a:off x="942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47" name="Text Box 196"/>
          <p:cNvSpPr txBox="1">
            <a:spLocks noChangeArrowheads="1"/>
          </p:cNvSpPr>
          <p:nvPr/>
        </p:nvSpPr>
        <p:spPr bwMode="auto">
          <a:xfrm>
            <a:off x="1323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48" name="Text Box 197"/>
          <p:cNvSpPr txBox="1">
            <a:spLocks noChangeArrowheads="1"/>
          </p:cNvSpPr>
          <p:nvPr/>
        </p:nvSpPr>
        <p:spPr bwMode="auto">
          <a:xfrm>
            <a:off x="1704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49" name="Text Box 198"/>
          <p:cNvSpPr txBox="1">
            <a:spLocks noChangeArrowheads="1"/>
          </p:cNvSpPr>
          <p:nvPr/>
        </p:nvSpPr>
        <p:spPr bwMode="auto">
          <a:xfrm>
            <a:off x="2085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50" name="Text Box 199"/>
          <p:cNvSpPr txBox="1">
            <a:spLocks noChangeArrowheads="1"/>
          </p:cNvSpPr>
          <p:nvPr/>
        </p:nvSpPr>
        <p:spPr bwMode="auto">
          <a:xfrm>
            <a:off x="2466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51" name="Text Box 200"/>
          <p:cNvSpPr txBox="1">
            <a:spLocks noChangeArrowheads="1"/>
          </p:cNvSpPr>
          <p:nvPr/>
        </p:nvSpPr>
        <p:spPr bwMode="auto">
          <a:xfrm>
            <a:off x="2847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52" name="Text Box 201"/>
          <p:cNvSpPr txBox="1">
            <a:spLocks noChangeArrowheads="1"/>
          </p:cNvSpPr>
          <p:nvPr/>
        </p:nvSpPr>
        <p:spPr bwMode="auto">
          <a:xfrm>
            <a:off x="3228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53" name="Text Box 203"/>
          <p:cNvSpPr txBox="1">
            <a:spLocks noChangeArrowheads="1"/>
          </p:cNvSpPr>
          <p:nvPr/>
        </p:nvSpPr>
        <p:spPr bwMode="auto">
          <a:xfrm>
            <a:off x="3330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solidFill>
                  <a:srgbClr val="A71160"/>
                </a:solidFill>
              </a:rPr>
              <a:t>11</a:t>
            </a:r>
          </a:p>
        </p:txBody>
      </p:sp>
      <p:sp>
        <p:nvSpPr>
          <p:cNvPr id="154" name="Text Box 204"/>
          <p:cNvSpPr txBox="1">
            <a:spLocks noChangeArrowheads="1"/>
          </p:cNvSpPr>
          <p:nvPr/>
        </p:nvSpPr>
        <p:spPr bwMode="auto">
          <a:xfrm>
            <a:off x="42954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55" name="Text Box 205"/>
          <p:cNvSpPr txBox="1">
            <a:spLocks noChangeArrowheads="1"/>
          </p:cNvSpPr>
          <p:nvPr/>
        </p:nvSpPr>
        <p:spPr bwMode="auto">
          <a:xfrm>
            <a:off x="52098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>
                <a:solidFill>
                  <a:srgbClr val="0070C0"/>
                </a:solidFill>
              </a:rPr>
              <a:t>19</a:t>
            </a:r>
          </a:p>
        </p:txBody>
      </p:sp>
      <p:cxnSp>
        <p:nvCxnSpPr>
          <p:cNvPr id="156" name="Straight Connector 155"/>
          <p:cNvCxnSpPr/>
          <p:nvPr/>
        </p:nvCxnSpPr>
        <p:spPr>
          <a:xfrm>
            <a:off x="1018885" y="1034140"/>
            <a:ext cx="0" cy="464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5286085" y="1034140"/>
            <a:ext cx="0" cy="464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143085" y="1034140"/>
            <a:ext cx="0" cy="464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 Box 151"/>
          <p:cNvSpPr txBox="1">
            <a:spLocks noChangeArrowheads="1"/>
          </p:cNvSpPr>
          <p:nvPr/>
        </p:nvSpPr>
        <p:spPr bwMode="auto">
          <a:xfrm>
            <a:off x="3228685" y="22533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60" name="Text Box 144"/>
          <p:cNvSpPr txBox="1">
            <a:spLocks noChangeArrowheads="1"/>
          </p:cNvSpPr>
          <p:nvPr/>
        </p:nvSpPr>
        <p:spPr bwMode="auto">
          <a:xfrm>
            <a:off x="3762085" y="1948540"/>
            <a:ext cx="30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cxnSp>
        <p:nvCxnSpPr>
          <p:cNvPr id="161" name="Straight Arrow Connector 160"/>
          <p:cNvCxnSpPr/>
          <p:nvPr/>
        </p:nvCxnSpPr>
        <p:spPr>
          <a:xfrm>
            <a:off x="4066885" y="24057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tangle 223"/>
          <p:cNvSpPr>
            <a:spLocks noChangeArrowheads="1"/>
          </p:cNvSpPr>
          <p:nvPr/>
        </p:nvSpPr>
        <p:spPr bwMode="auto">
          <a:xfrm>
            <a:off x="3381085" y="2634340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" name="Text Box 159"/>
          <p:cNvSpPr txBox="1">
            <a:spLocks noChangeArrowheads="1"/>
          </p:cNvSpPr>
          <p:nvPr/>
        </p:nvSpPr>
        <p:spPr bwMode="auto">
          <a:xfrm>
            <a:off x="3228685" y="2558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cxnSp>
        <p:nvCxnSpPr>
          <p:cNvPr id="164" name="Straight Arrow Connector 163"/>
          <p:cNvCxnSpPr/>
          <p:nvPr/>
        </p:nvCxnSpPr>
        <p:spPr>
          <a:xfrm>
            <a:off x="4094789" y="2771714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 Box 119"/>
          <p:cNvSpPr txBox="1">
            <a:spLocks noChangeArrowheads="1"/>
          </p:cNvSpPr>
          <p:nvPr/>
        </p:nvSpPr>
        <p:spPr bwMode="auto">
          <a:xfrm>
            <a:off x="3228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sp>
        <p:nvSpPr>
          <p:cNvPr id="166" name="Text Box 118"/>
          <p:cNvSpPr txBox="1">
            <a:spLocks noChangeArrowheads="1"/>
          </p:cNvSpPr>
          <p:nvPr/>
        </p:nvSpPr>
        <p:spPr bwMode="auto">
          <a:xfrm>
            <a:off x="2847685" y="28629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67" name="Text Box 135"/>
          <p:cNvSpPr txBox="1">
            <a:spLocks noChangeArrowheads="1"/>
          </p:cNvSpPr>
          <p:nvPr/>
        </p:nvSpPr>
        <p:spPr bwMode="auto">
          <a:xfrm>
            <a:off x="3228685" y="34725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68" name="Text Box 103"/>
          <p:cNvSpPr txBox="1">
            <a:spLocks noChangeArrowheads="1"/>
          </p:cNvSpPr>
          <p:nvPr/>
        </p:nvSpPr>
        <p:spPr bwMode="auto">
          <a:xfrm>
            <a:off x="3228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69" name="Text Box 102"/>
          <p:cNvSpPr txBox="1">
            <a:spLocks noChangeArrowheads="1"/>
          </p:cNvSpPr>
          <p:nvPr/>
        </p:nvSpPr>
        <p:spPr bwMode="auto">
          <a:xfrm>
            <a:off x="2847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1</a:t>
            </a:r>
          </a:p>
        </p:txBody>
      </p:sp>
      <p:sp>
        <p:nvSpPr>
          <p:cNvPr id="170" name="Text Box 101"/>
          <p:cNvSpPr txBox="1">
            <a:spLocks noChangeArrowheads="1"/>
          </p:cNvSpPr>
          <p:nvPr/>
        </p:nvSpPr>
        <p:spPr bwMode="auto">
          <a:xfrm>
            <a:off x="2466685" y="40821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0</a:t>
            </a:r>
          </a:p>
        </p:txBody>
      </p:sp>
      <p:sp>
        <p:nvSpPr>
          <p:cNvPr id="171" name="Text Box 71"/>
          <p:cNvSpPr txBox="1">
            <a:spLocks noChangeArrowheads="1"/>
          </p:cNvSpPr>
          <p:nvPr/>
        </p:nvSpPr>
        <p:spPr bwMode="auto">
          <a:xfrm>
            <a:off x="3228685" y="4691740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0</a:t>
            </a:r>
          </a:p>
        </p:txBody>
      </p:sp>
      <p:sp>
        <p:nvSpPr>
          <p:cNvPr id="172" name="Rectangle 223"/>
          <p:cNvSpPr>
            <a:spLocks noChangeArrowheads="1"/>
          </p:cNvSpPr>
          <p:nvPr/>
        </p:nvSpPr>
        <p:spPr bwMode="auto">
          <a:xfrm>
            <a:off x="3762084" y="5371011"/>
            <a:ext cx="304800" cy="228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3" name="Text Box 202"/>
          <p:cNvSpPr txBox="1">
            <a:spLocks noChangeArrowheads="1"/>
          </p:cNvSpPr>
          <p:nvPr/>
        </p:nvSpPr>
        <p:spPr bwMode="auto">
          <a:xfrm>
            <a:off x="3609685" y="5285465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1</a:t>
            </a:r>
          </a:p>
        </p:txBody>
      </p:sp>
      <p:cxnSp>
        <p:nvCxnSpPr>
          <p:cNvPr id="174" name="Straight Arrow Connector 173"/>
          <p:cNvCxnSpPr/>
          <p:nvPr/>
        </p:nvCxnSpPr>
        <p:spPr>
          <a:xfrm>
            <a:off x="4066885" y="30534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/>
          <p:nvPr/>
        </p:nvCxnSpPr>
        <p:spPr>
          <a:xfrm>
            <a:off x="4084057" y="33582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>
            <a:off x="4084057" y="3670977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>
            <a:off x="4066885" y="39678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/>
          <p:nvPr/>
        </p:nvCxnSpPr>
        <p:spPr>
          <a:xfrm>
            <a:off x="4084057" y="4284869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/>
          <p:nvPr/>
        </p:nvCxnSpPr>
        <p:spPr>
          <a:xfrm>
            <a:off x="4066884" y="45774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/>
          <p:nvPr/>
        </p:nvCxnSpPr>
        <p:spPr>
          <a:xfrm>
            <a:off x="4066884" y="488224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>
            <a:off x="4076007" y="5199269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/>
          <p:cNvCxnSpPr/>
          <p:nvPr/>
        </p:nvCxnSpPr>
        <p:spPr>
          <a:xfrm>
            <a:off x="4066884" y="5483902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 flipV="1">
            <a:off x="41349" y="1796140"/>
            <a:ext cx="603504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V="1">
            <a:off x="4333584" y="2136195"/>
            <a:ext cx="68580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ext Box 193"/>
          <p:cNvSpPr txBox="1">
            <a:spLocks noChangeArrowheads="1"/>
          </p:cNvSpPr>
          <p:nvPr/>
        </p:nvSpPr>
        <p:spPr bwMode="auto">
          <a:xfrm>
            <a:off x="5209884" y="1864403"/>
            <a:ext cx="609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 smtClean="0">
                <a:solidFill>
                  <a:srgbClr val="0070C0"/>
                </a:solidFill>
              </a:rPr>
              <a:t>0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5862918"/>
            <a:ext cx="60377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Running time of an increment operation is proportional to the </a:t>
            </a:r>
            <a:r>
              <a:rPr lang="en-US" sz="2000" b="1" dirty="0">
                <a:solidFill>
                  <a:srgbClr val="C00000"/>
                </a:solidFill>
              </a:rPr>
              <a:t>number of bits flipped</a:t>
            </a:r>
            <a:r>
              <a:rPr lang="en-US" sz="2000" dirty="0" smtClean="0">
                <a:solidFill>
                  <a:srgbClr val="C00000"/>
                </a:solidFill>
              </a:rPr>
              <a:t>.</a:t>
            </a:r>
            <a:endParaRPr lang="en-US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78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Potential method represents the prepaid work as </a:t>
                </a:r>
                <a:r>
                  <a:rPr lang="en-US" dirty="0" smtClean="0"/>
                  <a:t>potential </a:t>
                </a:r>
                <a:r>
                  <a:rPr lang="en-US" dirty="0"/>
                  <a:t>energy.</a:t>
                </a:r>
              </a:p>
              <a:p>
                <a:r>
                  <a:rPr lang="en-US" dirty="0"/>
                  <a:t> Potential energy can be released to pay for the future operations.</a:t>
                </a:r>
              </a:p>
              <a:p>
                <a:r>
                  <a:rPr lang="en-US" altLang="zh-CN" dirty="0" smtClean="0">
                    <a:ea typeface="宋体" pitchFamily="2" charset="-122"/>
                  </a:rPr>
                  <a:t>Initial </a:t>
                </a:r>
                <a:r>
                  <a:rPr lang="en-US" altLang="zh-CN" dirty="0">
                    <a:ea typeface="宋体" pitchFamily="2" charset="-122"/>
                  </a:rPr>
                  <a:t>data structure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𝐷</m:t>
                    </m:r>
                    <m:r>
                      <a:rPr lang="en-US" altLang="zh-CN" i="1" baseline="-25000" dirty="0">
                        <a:latin typeface="Cambria Math" panose="02040503050406030204" pitchFamily="18" charset="0"/>
                        <a:ea typeface="宋体" pitchFamily="2" charset="-122"/>
                      </a:rPr>
                      <m:t>0</m:t>
                    </m:r>
                  </m:oMath>
                </a14:m>
                <a:endParaRPr lang="en-US" altLang="zh-CN" dirty="0">
                  <a:ea typeface="宋体" pitchFamily="2" charset="-122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𝑛</m:t>
                    </m:r>
                  </m:oMath>
                </a14:m>
                <a:r>
                  <a:rPr lang="en-US" altLang="zh-CN" dirty="0">
                    <a:ea typeface="宋体" pitchFamily="2" charset="-122"/>
                  </a:rPr>
                  <a:t> operations, resulting in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𝐷</m:t>
                    </m:r>
                    <m:r>
                      <a:rPr lang="en-US" altLang="zh-CN" i="1" baseline="-25000" dirty="0">
                        <a:latin typeface="Cambria Math" panose="02040503050406030204" pitchFamily="18" charset="0"/>
                        <a:ea typeface="宋体" pitchFamily="2" charset="-122"/>
                      </a:rPr>
                      <m:t>0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, 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𝐷</m:t>
                    </m:r>
                    <m:r>
                      <a:rPr lang="en-US" altLang="zh-CN" i="1" baseline="-25000" dirty="0">
                        <a:latin typeface="Cambria Math" panose="02040503050406030204" pitchFamily="18" charset="0"/>
                        <a:ea typeface="宋体" pitchFamily="2" charset="-122"/>
                      </a:rPr>
                      <m:t>1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,…, </m:t>
                    </m:r>
                    <m:r>
                      <a:rPr lang="en-US" altLang="zh-CN" i="1" dirty="0" err="1">
                        <a:latin typeface="Cambria Math" panose="02040503050406030204" pitchFamily="18" charset="0"/>
                        <a:ea typeface="宋体" pitchFamily="2" charset="-122"/>
                      </a:rPr>
                      <m:t>𝐷</m:t>
                    </m:r>
                    <m:r>
                      <a:rPr lang="en-US" altLang="zh-CN" i="1" baseline="-25000" dirty="0" err="1">
                        <a:latin typeface="Cambria Math" panose="02040503050406030204" pitchFamily="18" charset="0"/>
                        <a:ea typeface="宋体" pitchFamily="2" charset="-122"/>
                      </a:rPr>
                      <m:t>𝑛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 </m:t>
                    </m:r>
                  </m:oMath>
                </a14:m>
                <a:r>
                  <a:rPr lang="en-US" altLang="zh-CN" dirty="0">
                    <a:ea typeface="宋体" pitchFamily="2" charset="-122"/>
                  </a:rPr>
                  <a:t>with costs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𝑡</m:t>
                    </m:r>
                    <m:r>
                      <a:rPr lang="en-US" altLang="zh-CN" i="1" baseline="-25000" dirty="0">
                        <a:latin typeface="Cambria Math" panose="02040503050406030204" pitchFamily="18" charset="0"/>
                        <a:ea typeface="宋体" pitchFamily="2" charset="-122"/>
                      </a:rPr>
                      <m:t>1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, 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𝑡</m:t>
                    </m:r>
                    <m:r>
                      <a:rPr lang="en-US" altLang="zh-CN" i="1" baseline="-25000" dirty="0">
                        <a:latin typeface="Cambria Math" panose="02040503050406030204" pitchFamily="18" charset="0"/>
                        <a:ea typeface="宋体" pitchFamily="2" charset="-122"/>
                      </a:rPr>
                      <m:t>2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,…, 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𝑡𝑛</m:t>
                    </m:r>
                  </m:oMath>
                </a14:m>
                <a:r>
                  <a:rPr lang="en-US" altLang="zh-CN" dirty="0">
                    <a:ea typeface="宋体" pitchFamily="2" charset="-122"/>
                  </a:rPr>
                  <a:t>. </a:t>
                </a:r>
              </a:p>
              <a:p>
                <a:r>
                  <a:rPr lang="en-US" altLang="zh-CN" dirty="0">
                    <a:ea typeface="宋体" pitchFamily="2" charset="-122"/>
                  </a:rPr>
                  <a:t>A potential function is </a:t>
                </a:r>
                <a14:m>
                  <m:oMath xmlns:m="http://schemas.openxmlformats.org/officeDocument/2006/math">
                    <m:r>
                      <a:rPr lang="zh-CN" altLang="en-US" i="1"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𝜑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Symbol" pitchFamily="18" charset="2"/>
                      </a:rPr>
                      <m:t>: {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𝐷</m:t>
                    </m:r>
                    <m:r>
                      <a:rPr lang="en-US" altLang="zh-CN" i="1" baseline="-25000" dirty="0">
                        <a:latin typeface="Cambria Math" panose="02040503050406030204" pitchFamily="18" charset="0"/>
                        <a:ea typeface="宋体" pitchFamily="2" charset="-122"/>
                      </a:rPr>
                      <m:t>𝑖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Symbol" pitchFamily="18" charset="2"/>
                      </a:rPr>
                      <m:t>}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→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Wingdings" pitchFamily="2" charset="2"/>
                      </a:rPr>
                      <m:t>𝑅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Wingdings" pitchFamily="2" charset="2"/>
                      </a:rPr>
                      <m:t> </m:t>
                    </m:r>
                  </m:oMath>
                </a14:m>
                <a:endParaRPr lang="en-US" altLang="zh-CN" dirty="0">
                  <a:ea typeface="宋体" pitchFamily="2" charset="-122"/>
                  <a:sym typeface="Wingdings" pitchFamily="2" charset="2"/>
                </a:endParaRPr>
              </a:p>
              <a:p>
                <a14:m>
                  <m:oMath xmlns:m="http://schemas.openxmlformats.org/officeDocument/2006/math">
                    <m:r>
                      <a:rPr lang="zh-CN" altLang="en-US" i="1"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𝜑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Symbol" pitchFamily="18" charset="2"/>
                      </a:rPr>
                      <m:t>(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𝐷</m:t>
                    </m:r>
                    <m:r>
                      <a:rPr lang="en-US" altLang="zh-CN" i="1" baseline="-25000" dirty="0">
                        <a:latin typeface="Cambria Math" panose="02040503050406030204" pitchFamily="18" charset="0"/>
                        <a:ea typeface="宋体" pitchFamily="2" charset="-122"/>
                      </a:rPr>
                      <m:t>𝑖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Symbol" pitchFamily="18" charset="2"/>
                      </a:rPr>
                      <m:t>) </m:t>
                    </m:r>
                  </m:oMath>
                </a14:m>
                <a:r>
                  <a:rPr lang="en-US" altLang="zh-CN" dirty="0">
                    <a:ea typeface="宋体" pitchFamily="2" charset="-122"/>
                    <a:sym typeface="Symbol" pitchFamily="18" charset="2"/>
                  </a:rPr>
                  <a:t>is called the potential of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𝐷</m:t>
                    </m:r>
                    <m:r>
                      <a:rPr lang="en-US" altLang="zh-CN" i="1" baseline="-25000" dirty="0">
                        <a:latin typeface="Cambria Math" panose="02040503050406030204" pitchFamily="18" charset="0"/>
                        <a:ea typeface="宋体" pitchFamily="2" charset="-122"/>
                      </a:rPr>
                      <m:t>𝑖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Symbol" pitchFamily="18" charset="2"/>
                      </a:rPr>
                      <m:t>.</m:t>
                    </m:r>
                  </m:oMath>
                </a14:m>
                <a:endParaRPr lang="en-US" altLang="zh-CN" dirty="0">
                  <a:ea typeface="宋体" pitchFamily="2" charset="-122"/>
                  <a:sym typeface="Symbol" pitchFamily="18" charset="2"/>
                </a:endParaRPr>
              </a:p>
              <a:p>
                <a:r>
                  <a:rPr lang="en-US" altLang="zh-CN" dirty="0">
                    <a:ea typeface="宋体" pitchFamily="2" charset="-122"/>
                    <a:sym typeface="Symbol" pitchFamily="18" charset="2"/>
                  </a:rPr>
                  <a:t>Amortized cost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𝑡</m:t>
                    </m:r>
                    <m:r>
                      <a:rPr lang="en-US" altLang="zh-CN" i="1" baseline="-25000" dirty="0" err="1">
                        <a:latin typeface="Cambria Math" panose="02040503050406030204" pitchFamily="18" charset="0"/>
                        <a:ea typeface="宋体" pitchFamily="2" charset="-122"/>
                      </a:rPr>
                      <m:t>𝑖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</a:rPr>
                      <m:t>′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Symbol" pitchFamily="18" charset="2"/>
                      </a:rPr>
                      <m:t> </m:t>
                    </m:r>
                  </m:oMath>
                </a14:m>
                <a:r>
                  <a:rPr lang="en-US" altLang="zh-CN" dirty="0">
                    <a:ea typeface="宋体" pitchFamily="2" charset="-122"/>
                    <a:sym typeface="Symbol" pitchFamily="18" charset="2"/>
                  </a:rPr>
                  <a:t>of the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Symbol" pitchFamily="18" charset="2"/>
                      </a:rPr>
                      <m:t>𝑖</m:t>
                    </m:r>
                    <m:r>
                      <a:rPr lang="en-US" altLang="zh-CN" i="1" baseline="30000" dirty="0" err="1">
                        <a:latin typeface="Cambria Math" panose="02040503050406030204" pitchFamily="18" charset="0"/>
                        <a:ea typeface="宋体" pitchFamily="2" charset="-122"/>
                        <a:sym typeface="Symbol" pitchFamily="18" charset="2"/>
                      </a:rPr>
                      <m:t>𝑡h</m:t>
                    </m:r>
                  </m:oMath>
                </a14:m>
                <a:r>
                  <a:rPr lang="en-US" altLang="zh-CN" dirty="0">
                    <a:ea typeface="宋体" pitchFamily="2" charset="-122"/>
                    <a:sym typeface="Symbol" pitchFamily="18" charset="2"/>
                  </a:rPr>
                  <a:t> operation is:</a:t>
                </a:r>
              </a:p>
              <a:p>
                <a:pPr marL="0" indent="0" algn="r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b="1" i="1" smtClean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宋体" pitchFamily="2" charset="-122"/>
                            <a:sym typeface="Symbol" pitchFamily="18" charset="2"/>
                          </a:rPr>
                        </m:ctrlPr>
                      </m:sSubSupPr>
                      <m:e>
                        <m:r>
                          <a:rPr lang="en-US" altLang="zh-CN" b="1" i="1">
                            <a:solidFill>
                              <a:srgbClr val="A71160"/>
                            </a:solidFill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𝒕</m:t>
                        </m:r>
                      </m:e>
                      <m:sub>
                        <m:r>
                          <a:rPr lang="en-US" altLang="zh-CN" b="1" i="1">
                            <a:solidFill>
                              <a:srgbClr val="A71160"/>
                            </a:solidFill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𝒊</m:t>
                        </m:r>
                      </m:sub>
                      <m:sup>
                        <m:r>
                          <a:rPr lang="en-US" altLang="zh-CN" b="1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宋体" pitchFamily="2" charset="-122"/>
                            <a:sym typeface="Symbol" pitchFamily="18" charset="2"/>
                          </a:rPr>
                          <m:t>′</m:t>
                        </m:r>
                      </m:sup>
                    </m:sSubSup>
                    <m:r>
                      <a:rPr lang="en-US" altLang="zh-CN" b="1" i="1">
                        <a:solidFill>
                          <a:srgbClr val="A71160"/>
                        </a:solidFill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=</m:t>
                    </m:r>
                    <m:sSub>
                      <m:sSubPr>
                        <m:ctrlPr>
                          <a:rPr lang="en-US" altLang="zh-CN" b="1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宋体" pitchFamily="2" charset="-122"/>
                            <a:sym typeface="Symbol" pitchFamily="18" charset="2"/>
                          </a:rPr>
                        </m:ctrlPr>
                      </m:sSubPr>
                      <m:e>
                        <m:r>
                          <a:rPr lang="en-US" altLang="zh-CN" b="1" i="1">
                            <a:solidFill>
                              <a:srgbClr val="A71160"/>
                            </a:solidFill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𝒕</m:t>
                        </m:r>
                      </m:e>
                      <m:sub>
                        <m:r>
                          <a:rPr lang="en-US" altLang="zh-CN" b="1" i="1">
                            <a:solidFill>
                              <a:srgbClr val="A71160"/>
                            </a:solidFill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𝒊</m:t>
                        </m:r>
                      </m:sub>
                    </m:sSub>
                    <m:r>
                      <a:rPr lang="en-US" altLang="zh-CN" b="1" i="1">
                        <a:solidFill>
                          <a:srgbClr val="A71160"/>
                        </a:solidFill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+ </m:t>
                    </m:r>
                    <m:r>
                      <a:rPr lang="zh-CN" altLang="en-US" b="1" i="1">
                        <a:solidFill>
                          <a:srgbClr val="A71160"/>
                        </a:solidFill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𝝋</m:t>
                    </m:r>
                    <m:d>
                      <m:dPr>
                        <m:ctrlPr>
                          <a:rPr lang="en-US" altLang="zh-CN" b="1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宋体" pitchFamily="2" charset="-122"/>
                            <a:sym typeface="Symbol" pitchFamily="18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1" i="1">
                                <a:solidFill>
                                  <a:srgbClr val="A71160"/>
                                </a:solidFill>
                                <a:latin typeface="Cambria Math" panose="02040503050406030204" pitchFamily="18" charset="0"/>
                                <a:ea typeface="宋体" pitchFamily="2" charset="-122"/>
                                <a:sym typeface="Symbol" pitchFamily="18" charset="2"/>
                              </a:rPr>
                            </m:ctrlPr>
                          </m:sSubPr>
                          <m:e>
                            <m:r>
                              <a:rPr lang="en-US" altLang="zh-CN" b="1" i="1">
                                <a:solidFill>
                                  <a:srgbClr val="A71160"/>
                                </a:solidFill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𝑫</m:t>
                            </m:r>
                          </m:e>
                          <m:sub>
                            <m:r>
                              <a:rPr lang="en-US" altLang="zh-CN" b="1" i="1">
                                <a:solidFill>
                                  <a:srgbClr val="A71160"/>
                                </a:solidFill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𝒊</m:t>
                            </m:r>
                          </m:sub>
                        </m:sSub>
                      </m:e>
                    </m:d>
                    <m:r>
                      <a:rPr lang="en-US" altLang="zh-CN" b="1" i="1">
                        <a:solidFill>
                          <a:srgbClr val="A71160"/>
                        </a:solidFill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 − </m:t>
                    </m:r>
                    <m:r>
                      <a:rPr lang="zh-CN" altLang="en-US" b="1" i="1">
                        <a:solidFill>
                          <a:srgbClr val="A71160"/>
                        </a:solidFill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𝝋</m:t>
                    </m:r>
                    <m:d>
                      <m:dPr>
                        <m:ctrlPr>
                          <a:rPr lang="en-US" altLang="zh-CN" b="1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宋体" pitchFamily="2" charset="-122"/>
                            <a:sym typeface="Symbol" pitchFamily="18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1" i="1">
                                <a:solidFill>
                                  <a:srgbClr val="A71160"/>
                                </a:solidFill>
                                <a:latin typeface="Cambria Math" panose="02040503050406030204" pitchFamily="18" charset="0"/>
                                <a:ea typeface="宋体" pitchFamily="2" charset="-122"/>
                                <a:sym typeface="Symbol" pitchFamily="18" charset="2"/>
                              </a:rPr>
                            </m:ctrlPr>
                          </m:sSubPr>
                          <m:e>
                            <m:r>
                              <a:rPr lang="en-US" altLang="zh-CN" b="1" i="1">
                                <a:solidFill>
                                  <a:srgbClr val="A71160"/>
                                </a:solidFill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𝑫</m:t>
                            </m:r>
                          </m:e>
                          <m:sub>
                            <m:r>
                              <a:rPr lang="en-US" altLang="zh-CN" b="1" i="1">
                                <a:solidFill>
                                  <a:srgbClr val="A71160"/>
                                </a:solidFill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𝒊</m:t>
                            </m:r>
                            <m:r>
                              <a:rPr lang="en-US" altLang="zh-CN" b="1" i="1">
                                <a:solidFill>
                                  <a:srgbClr val="A71160"/>
                                </a:solidFill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−</m:t>
                            </m:r>
                            <m:r>
                              <a:rPr lang="en-US" altLang="zh-CN" b="1" i="1">
                                <a:solidFill>
                                  <a:srgbClr val="A71160"/>
                                </a:solidFill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𝟏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sz="2400" dirty="0" smtClean="0">
                    <a:ea typeface="宋体" pitchFamily="2" charset="-122"/>
                    <a:sym typeface="Symbol" pitchFamily="18" charset="2"/>
                  </a:rPr>
                  <a:t>	(</a:t>
                </a:r>
                <a:r>
                  <a:rPr lang="en-US" altLang="zh-CN" sz="2400" dirty="0">
                    <a:ea typeface="宋体" pitchFamily="2" charset="-122"/>
                    <a:sym typeface="Symbol" pitchFamily="18" charset="2"/>
                  </a:rPr>
                  <a:t>actual cost + potential change)</a:t>
                </a:r>
              </a:p>
              <a:p>
                <a:endParaRPr lang="en-US" altLang="zh-CN" dirty="0" smtClean="0">
                  <a:ea typeface="宋体" pitchFamily="2" charset="-122"/>
                  <a:sym typeface="Symbol" pitchFamily="18" charset="2"/>
                </a:endParaRPr>
              </a:p>
              <a:p>
                <a:r>
                  <a:rPr lang="en-US" altLang="zh-CN" dirty="0" smtClean="0">
                    <a:ea typeface="宋体" pitchFamily="2" charset="-122"/>
                    <a:sym typeface="Symbol" pitchFamily="18" charset="2"/>
                  </a:rPr>
                  <a:t>If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𝑇</m:t>
                    </m:r>
                    <m:r>
                      <a:rPr lang="en-US" altLang="zh-CN" i="1"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′</m:t>
                    </m:r>
                  </m:oMath>
                </a14:m>
                <a:r>
                  <a:rPr lang="en-US" altLang="zh-CN" dirty="0">
                    <a:ea typeface="宋体" pitchFamily="2" charset="-122"/>
                    <a:sym typeface="Symbol" pitchFamily="18" charset="2"/>
                  </a:rPr>
                  <a:t> is the total amortized cost of performing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  <a:ea typeface="宋体" pitchFamily="2" charset="-122"/>
                        <a:sym typeface="Symbol" pitchFamily="18" charset="2"/>
                      </a:rPr>
                      <m:t>𝑛</m:t>
                    </m:r>
                  </m:oMath>
                </a14:m>
                <a:r>
                  <a:rPr lang="en-US" altLang="zh-CN" dirty="0">
                    <a:ea typeface="宋体" pitchFamily="2" charset="-122"/>
                    <a:sym typeface="Symbol" pitchFamily="18" charset="2"/>
                  </a:rPr>
                  <a:t> operations on data structure then, </a:t>
                </a:r>
                <a:endParaRPr lang="en-US" altLang="zh-CN" i="1" dirty="0">
                  <a:latin typeface="Cambria Math"/>
                  <a:ea typeface="宋体" pitchFamily="2" charset="-122"/>
                  <a:sym typeface="Symbol" pitchFamily="18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b="1" i="1" smtClean="0">
                          <a:solidFill>
                            <a:srgbClr val="A71160"/>
                          </a:solidFill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𝑻</m:t>
                      </m:r>
                      <m:r>
                        <a:rPr lang="en-US" altLang="zh-CN" b="1" i="1" smtClean="0">
                          <a:solidFill>
                            <a:srgbClr val="A71160"/>
                          </a:solidFill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′=</m:t>
                      </m:r>
                      <m:nary>
                        <m:naryPr>
                          <m:chr m:val="∑"/>
                          <m:ctrlPr>
                            <a:rPr lang="en-US" altLang="zh-CN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宋体" pitchFamily="2" charset="-122"/>
                              <a:sym typeface="Symbol" pitchFamily="18" charset="2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b="1" i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𝒊</m:t>
                          </m:r>
                          <m:r>
                            <a:rPr lang="en-US" altLang="zh-CN" b="1" i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=</m:t>
                          </m:r>
                          <m:r>
                            <a:rPr lang="en-US" altLang="zh-CN" b="1" i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𝟏</m:t>
                          </m:r>
                        </m:sub>
                        <m:sup>
                          <m:r>
                            <a:rPr lang="en-US" altLang="zh-CN" b="1" i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𝒏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宋体" pitchFamily="2" charset="-122"/>
                                  <a:sym typeface="Symbol" pitchFamily="18" charset="2"/>
                                </a:rPr>
                              </m:ctrlPr>
                            </m:sSubPr>
                            <m:e>
                              <m:r>
                                <a:rPr lang="en-US" altLang="zh-CN" b="1" i="1">
                                  <a:solidFill>
                                    <a:srgbClr val="A71160"/>
                                  </a:solidFill>
                                  <a:latin typeface="Cambria Math"/>
                                  <a:ea typeface="宋体" pitchFamily="2" charset="-122"/>
                                  <a:sym typeface="Symbol" pitchFamily="18" charset="2"/>
                                </a:rPr>
                                <m:t>𝒕</m:t>
                              </m:r>
                              <m:r>
                                <a:rPr lang="en-US" altLang="zh-CN" b="1" i="1">
                                  <a:solidFill>
                                    <a:srgbClr val="A71160"/>
                                  </a:solidFill>
                                  <a:latin typeface="Cambria Math"/>
                                  <a:ea typeface="宋体" pitchFamily="2" charset="-122"/>
                                  <a:sym typeface="Symbol" pitchFamily="18" charset="2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altLang="zh-CN" b="1" i="1">
                                  <a:solidFill>
                                    <a:srgbClr val="A71160"/>
                                  </a:solidFill>
                                  <a:latin typeface="Cambria Math"/>
                                  <a:ea typeface="宋体" pitchFamily="2" charset="-122"/>
                                  <a:sym typeface="Symbol" pitchFamily="18" charset="2"/>
                                </a:rPr>
                                <m:t>𝒊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0382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Total actual cost of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operations can be bounded as,</a:t>
                </a:r>
              </a:p>
              <a:p>
                <a:pPr marL="0" indent="0" algn="ctr">
                  <a:buNone/>
                </a:pPr>
                <a:endParaRPr lang="en-US" altLang="zh-CN" sz="1400" i="1" dirty="0">
                  <a:latin typeface="Cambria Math"/>
                  <a:ea typeface="宋体" pitchFamily="2" charset="-122"/>
                  <a:sym typeface="Symbol" pitchFamily="18" charset="2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𝑇</m:t>
                    </m:r>
                    <m:r>
                      <a:rPr lang="en-US" altLang="zh-CN" i="1"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i="1">
                            <a:latin typeface="Cambria Math" panose="02040503050406030204" pitchFamily="18" charset="0"/>
                            <a:ea typeface="宋体" pitchFamily="2" charset="-122"/>
                            <a:sym typeface="Symbol" pitchFamily="18" charset="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i="1"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𝑖</m:t>
                        </m:r>
                        <m:r>
                          <a:rPr lang="en-US" altLang="zh-CN" i="1"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宋体" pitchFamily="2" charset="-122"/>
                                <a:sym typeface="Symbol" pitchFamily="18" charset="2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𝑡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altLang="zh-CN" i="1" dirty="0">
                    <a:latin typeface="Cambria Math"/>
                    <a:ea typeface="宋体" pitchFamily="2" charset="-122"/>
                    <a:sym typeface="Symbol" pitchFamily="18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  <a:ea typeface="宋体" pitchFamily="2" charset="-122"/>
                        <a:sym typeface="Symbol" pitchFamily="18" charset="2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i="1">
                            <a:latin typeface="Cambria Math" panose="02040503050406030204" pitchFamily="18" charset="0"/>
                            <a:ea typeface="宋体" pitchFamily="2" charset="-122"/>
                            <a:sym typeface="Symbol" pitchFamily="18" charset="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i="1"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𝑖</m:t>
                        </m:r>
                        <m:r>
                          <a:rPr lang="en-US" altLang="zh-CN" i="1"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/>
                            <a:ea typeface="宋体" pitchFamily="2" charset="-122"/>
                            <a:sym typeface="Symbol" pitchFamily="18" charset="2"/>
                          </a:rPr>
                          <m:t>𝑛</m:t>
                        </m:r>
                      </m:sup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宋体" pitchFamily="2" charset="-122"/>
                                <a:sym typeface="Symbol" pitchFamily="18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宋体" pitchFamily="2" charset="-122"/>
                                    <a:sym typeface="Symbol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/>
                                    <a:ea typeface="宋体" pitchFamily="2" charset="-122"/>
                                    <a:sym typeface="Symbol" pitchFamily="18" charset="2"/>
                                  </a:rPr>
                                  <m:t>𝑡</m:t>
                                </m:r>
                                <m:r>
                                  <a:rPr lang="en-US" altLang="zh-CN" i="1">
                                    <a:latin typeface="Cambria Math"/>
                                    <a:ea typeface="宋体" pitchFamily="2" charset="-122"/>
                                    <a:sym typeface="Symbol" pitchFamily="18" charset="2"/>
                                  </a:rPr>
                                  <m:t>′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/>
                                    <a:ea typeface="宋体" pitchFamily="2" charset="-122"/>
                                    <a:sym typeface="Symbol" pitchFamily="18" charset="2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+ 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宋体" pitchFamily="2" charset="-122"/>
                                    <a:sym typeface="Symbol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zh-CN" altLang="en-US" i="1">
                                    <a:latin typeface="Cambria Math"/>
                                    <a:ea typeface="宋体" pitchFamily="2" charset="-122"/>
                                    <a:sym typeface="Symbol" pitchFamily="18" charset="2"/>
                                  </a:rPr>
                                  <m:t>𝜑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/>
                                    <a:ea typeface="宋体" pitchFamily="2" charset="-122"/>
                                    <a:sym typeface="Symbol" pitchFamily="18" charset="2"/>
                                  </a:rPr>
                                  <m:t>𝑖</m:t>
                                </m:r>
                                <m:r>
                                  <a:rPr lang="en-US" altLang="zh-CN" i="1">
                                    <a:latin typeface="Cambria Math"/>
                                    <a:ea typeface="宋体" pitchFamily="2" charset="-122"/>
                                    <a:sym typeface="Symbol" pitchFamily="18" charset="2"/>
                                  </a:rPr>
                                  <m:t>−1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/>
                                <a:ea typeface="宋体" pitchFamily="2" charset="-122"/>
                                <a:sym typeface="Symbol" pitchFamily="18" charset="2"/>
                              </a:rPr>
                              <m:t> − 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宋体" pitchFamily="2" charset="-122"/>
                                    <a:sym typeface="Symbol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zh-CN" altLang="en-US" i="1">
                                    <a:latin typeface="Cambria Math"/>
                                    <a:ea typeface="宋体" pitchFamily="2" charset="-122"/>
                                    <a:sym typeface="Symbol" pitchFamily="18" charset="2"/>
                                  </a:rPr>
                                  <m:t>𝜑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/>
                                    <a:ea typeface="宋体" pitchFamily="2" charset="-122"/>
                                    <a:sym typeface="Symbol" pitchFamily="18" charset="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i="1" dirty="0">
                  <a:latin typeface="Cambria Math"/>
                  <a:ea typeface="宋体" pitchFamily="2" charset="-122"/>
                  <a:sym typeface="Symbol" pitchFamily="18" charset="2"/>
                </a:endParaRPr>
              </a:p>
              <a:p>
                <a:pPr marL="0" indent="0">
                  <a:buNone/>
                </a:pPr>
                <a:endParaRPr lang="en-US" altLang="zh-CN" i="1" dirty="0">
                  <a:latin typeface="Cambria Math"/>
                  <a:ea typeface="宋体" pitchFamily="2" charset="-122"/>
                  <a:sym typeface="Symbol" pitchFamily="18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𝑇</m:t>
                      </m:r>
                      <m:r>
                        <a:rPr lang="en-US" altLang="zh-CN" i="1"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宋体" pitchFamily="2" charset="-122"/>
                              <a:sym typeface="Symbol" pitchFamily="18" charset="2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i="1"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𝑖</m:t>
                          </m:r>
                          <m:r>
                            <a:rPr lang="en-US" altLang="zh-CN" i="1"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=1</m:t>
                          </m:r>
                        </m:sub>
                        <m:sup>
                          <m:r>
                            <a:rPr lang="en-US" altLang="zh-CN" i="1"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宋体" pitchFamily="2" charset="-122"/>
                                  <a:sym typeface="Symbol" pitchFamily="18" charset="2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/>
                                  <a:ea typeface="宋体" pitchFamily="2" charset="-122"/>
                                  <a:sym typeface="Symbol" pitchFamily="18" charset="2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/>
                                  <a:ea typeface="宋体" pitchFamily="2" charset="-122"/>
                                  <a:sym typeface="Symbol" pitchFamily="18" charset="2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/>
                                  <a:ea typeface="宋体" pitchFamily="2" charset="-122"/>
                                  <a:sym typeface="Symbol" pitchFamily="18" charset="2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宋体" pitchFamily="2" charset="-122"/>
                              <a:sym typeface="Symbol" pitchFamily="18" charset="2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i="1"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𝑖</m:t>
                          </m:r>
                          <m:r>
                            <a:rPr lang="en-US" altLang="zh-CN" i="1"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=1</m:t>
                          </m:r>
                        </m:sub>
                        <m:sup>
                          <m:r>
                            <a:rPr lang="en-US" altLang="zh-CN" i="1"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宋体" pitchFamily="2" charset="-122"/>
                                  <a:sym typeface="Symbol" pitchFamily="18" charset="2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宋体" pitchFamily="2" charset="-122"/>
                                      <a:sym typeface="Symbol" pitchFamily="18" charset="2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𝜑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𝑖</m:t>
                                  </m:r>
                                  <m:r>
                                    <a:rPr lang="en-US" altLang="zh-CN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altLang="zh-CN" i="1">
                                  <a:latin typeface="Cambria Math"/>
                                  <a:ea typeface="宋体" pitchFamily="2" charset="-122"/>
                                  <a:sym typeface="Symbol" pitchFamily="18" charset="2"/>
                                </a:rPr>
                                <m:t> − 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宋体" pitchFamily="2" charset="-122"/>
                                      <a:sym typeface="Symbol" pitchFamily="18" charset="2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𝜑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altLang="zh-CN" i="1" dirty="0">
                  <a:latin typeface="Cambria Math"/>
                  <a:ea typeface="宋体" pitchFamily="2" charset="-122"/>
                  <a:sym typeface="Symbol" pitchFamily="18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𝑇</m:t>
                      </m:r>
                      <m:r>
                        <a:rPr lang="en-US" altLang="zh-CN" i="1"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=</m:t>
                      </m:r>
                      <m:r>
                        <a:rPr lang="en-US" altLang="zh-CN" i="1"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𝑇</m:t>
                      </m:r>
                      <m:r>
                        <a:rPr lang="en-US" altLang="zh-CN" i="1"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′</m:t>
                      </m:r>
                      <m:r>
                        <a:rPr lang="en-US" altLang="zh-CN"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宋体" pitchFamily="2" charset="-122"/>
                              <a:sym typeface="Symbol" pitchFamily="18" charset="2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i="1"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𝑖</m:t>
                          </m:r>
                          <m:r>
                            <a:rPr lang="en-US" altLang="zh-CN" i="1"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=1</m:t>
                          </m:r>
                        </m:sub>
                        <m:sup>
                          <m:r>
                            <a:rPr lang="en-US" altLang="zh-CN" i="1"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宋体" pitchFamily="2" charset="-122"/>
                                  <a:sym typeface="Symbol" pitchFamily="18" charset="2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宋体" pitchFamily="2" charset="-122"/>
                                      <a:sym typeface="Symbol" pitchFamily="18" charset="2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𝜑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𝑖</m:t>
                                  </m:r>
                                  <m:r>
                                    <a:rPr lang="en-US" altLang="zh-CN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altLang="zh-CN" i="1">
                                  <a:latin typeface="Cambria Math"/>
                                  <a:ea typeface="宋体" pitchFamily="2" charset="-122"/>
                                  <a:sym typeface="Symbol" pitchFamily="18" charset="2"/>
                                </a:rPr>
                                <m:t> − 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宋体" pitchFamily="2" charset="-122"/>
                                      <a:sym typeface="Symbol" pitchFamily="18" charset="2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𝜑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/>
                                      <a:ea typeface="宋体" pitchFamily="2" charset="-122"/>
                                      <a:sym typeface="Symbol" pitchFamily="18" charset="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altLang="zh-CN" b="1" i="1" dirty="0">
                  <a:latin typeface="Cambria Math"/>
                  <a:ea typeface="宋体" pitchFamily="2" charset="-122"/>
                  <a:sym typeface="Symbol" pitchFamily="18" charset="2"/>
                </a:endParaRPr>
              </a:p>
              <a:p>
                <a:pPr marL="0" indent="0">
                  <a:buNone/>
                </a:pPr>
                <a:endParaRPr lang="en-US" b="1" dirty="0"/>
              </a:p>
              <a:p>
                <a:r>
                  <a:rPr lang="en-US" dirty="0" smtClean="0">
                    <a:solidFill>
                      <a:srgbClr val="A71160"/>
                    </a:solidFill>
                  </a:rPr>
                  <a:t>Total actual cost is bounded by total amortized cost plus the net drop in potential over an entire sequence of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>
                    <a:solidFill>
                      <a:srgbClr val="A71160"/>
                    </a:solidFill>
                  </a:rPr>
                  <a:t> operations.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16" t="-1418" r="-818" b="-2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ounded Rectangle 3"/>
              <p:cNvSpPr/>
              <p:nvPr/>
            </p:nvSpPr>
            <p:spPr>
              <a:xfrm>
                <a:off x="4519748" y="4885509"/>
                <a:ext cx="3122023" cy="692331"/>
              </a:xfrm>
              <a:prstGeom prst="roundRect">
                <a:avLst/>
              </a:prstGeom>
              <a:solidFill>
                <a:schemeClr val="bg2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1" i="1">
                          <a:solidFill>
                            <a:srgbClr val="A71160"/>
                          </a:solidFill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𝑻</m:t>
                      </m:r>
                      <m:r>
                        <a:rPr lang="en-US" altLang="zh-CN" sz="2800" b="1" i="1">
                          <a:solidFill>
                            <a:srgbClr val="A71160"/>
                          </a:solidFill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=</m:t>
                      </m:r>
                      <m:sSup>
                        <m:sSupPr>
                          <m:ctrlPr>
                            <a:rPr lang="en-US" altLang="zh-CN" sz="28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宋体" pitchFamily="2" charset="-122"/>
                              <a:sym typeface="Symbol" pitchFamily="18" charset="2"/>
                            </a:rPr>
                          </m:ctrlPr>
                        </m:sSupPr>
                        <m:e>
                          <m:r>
                            <a:rPr lang="en-US" altLang="zh-CN" sz="2800" b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𝐓</m:t>
                          </m:r>
                        </m:e>
                        <m:sup>
                          <m:r>
                            <a:rPr lang="en-US" altLang="zh-CN" sz="2800" b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′</m:t>
                          </m:r>
                        </m:sup>
                      </m:sSup>
                      <m:r>
                        <a:rPr lang="en-US" altLang="zh-CN" sz="2800" b="1">
                          <a:solidFill>
                            <a:srgbClr val="A71160"/>
                          </a:solidFill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+</m:t>
                      </m:r>
                      <m:sSub>
                        <m:sSubPr>
                          <m:ctrlPr>
                            <a:rPr lang="en-US" altLang="zh-CN" sz="28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宋体" pitchFamily="2" charset="-122"/>
                              <a:sym typeface="Symbol" pitchFamily="18" charset="2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𝝋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𝟎</m:t>
                          </m:r>
                        </m:sub>
                      </m:sSub>
                      <m:r>
                        <a:rPr lang="en-US" altLang="zh-CN" sz="2800" b="1" i="1">
                          <a:solidFill>
                            <a:srgbClr val="A71160"/>
                          </a:solidFill>
                          <a:latin typeface="Cambria Math"/>
                          <a:ea typeface="宋体" pitchFamily="2" charset="-122"/>
                          <a:sym typeface="Symbol" pitchFamily="18" charset="2"/>
                        </a:rPr>
                        <m:t>−</m:t>
                      </m:r>
                      <m:sSub>
                        <m:sSubPr>
                          <m:ctrlPr>
                            <a:rPr lang="en-US" altLang="zh-CN" sz="28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宋体" pitchFamily="2" charset="-122"/>
                              <a:sym typeface="Symbol" pitchFamily="18" charset="2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𝝋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rgbClr val="A71160"/>
                              </a:solidFill>
                              <a:latin typeface="Cambria Math"/>
                              <a:ea typeface="宋体" pitchFamily="2" charset="-122"/>
                              <a:sym typeface="Symbol" pitchFamily="18" charset="2"/>
                            </a:rPr>
                            <m:t>𝒏</m:t>
                          </m:r>
                        </m:sub>
                      </m:sSub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4" name="Rounded 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748" y="4885509"/>
                <a:ext cx="3122023" cy="692331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4777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51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Search -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required element in the given array can be found </a:t>
            </a:r>
            <a:r>
              <a:rPr lang="en-US" dirty="0" smtClean="0"/>
              <a:t>at,</a:t>
            </a:r>
          </a:p>
          <a:p>
            <a:pPr marL="914400" lvl="1" indent="-457200">
              <a:buFont typeface="+mj-lt"/>
              <a:buAutoNum type="arabicPeriod" startAt="2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2658165" y="4754662"/>
                <a:ext cx="217393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2400" b="1" dirty="0" smtClean="0"/>
                  <a:t>Search for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𝟐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165" y="4754662"/>
                <a:ext cx="2173939" cy="461665"/>
              </a:xfrm>
              <a:prstGeom prst="rect">
                <a:avLst/>
              </a:prstGeom>
              <a:blipFill>
                <a:blip r:embed="rId2"/>
                <a:stretch>
                  <a:fillRect l="-4202" t="-9211" b="-30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9032846"/>
                  </p:ext>
                </p:extLst>
              </p:nvPr>
            </p:nvGraphicFramePr>
            <p:xfrm>
              <a:off x="4863304" y="4773180"/>
              <a:ext cx="3173688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43526081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b="1" i="1" dirty="0" smtClean="0">
                                    <a:latin typeface="Cambria Math" panose="02040503050406030204" pitchFamily="18" charset="0"/>
                                  </a:rPr>
                                  <m:t>𝟖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dirty="0" smtClean="0">
                                    <a:latin typeface="Cambria Math" panose="02040503050406030204" pitchFamily="18" charset="0"/>
                                  </a:rPr>
                                  <m:t>𝟕</m:t>
                                </m:r>
                              </m:oMath>
                            </m:oMathPara>
                          </a14:m>
                          <a:endParaRPr lang="en-US" sz="2400" b="1" dirty="0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9032846"/>
                  </p:ext>
                </p:extLst>
              </p:nvPr>
            </p:nvGraphicFramePr>
            <p:xfrm>
              <a:off x="4863304" y="4773180"/>
              <a:ext cx="3173688" cy="457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43526081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149" t="-2632" r="-5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1149" t="-2632" r="-4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1149" t="-2632" r="-3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149" t="-2632" r="-2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1149" t="-2632" r="-10229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149" t="-2632" r="-2299" b="-2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4" name="Left Brace 13"/>
          <p:cNvSpPr/>
          <p:nvPr/>
        </p:nvSpPr>
        <p:spPr>
          <a:xfrm rot="16200000">
            <a:off x="6277989" y="4371738"/>
            <a:ext cx="340660" cy="2065723"/>
          </a:xfrm>
          <a:prstGeom prst="leftBrace">
            <a:avLst>
              <a:gd name="adj1" fmla="val 8333"/>
              <a:gd name="adj2" fmla="val 50651"/>
            </a:avLst>
          </a:prstGeom>
          <a:ln w="28575">
            <a:solidFill>
              <a:srgbClr val="A711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/>
          <p:cNvSpPr/>
          <p:nvPr/>
        </p:nvSpPr>
        <p:spPr>
          <a:xfrm rot="16200000">
            <a:off x="7963868" y="4140450"/>
            <a:ext cx="182880" cy="1097280"/>
          </a:xfrm>
          <a:prstGeom prst="rightBrace">
            <a:avLst>
              <a:gd name="adj1" fmla="val 8333"/>
              <a:gd name="adj2" fmla="val 47541"/>
            </a:avLst>
          </a:prstGeom>
          <a:ln w="28575">
            <a:solidFill>
              <a:srgbClr val="A711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ular Callout 15"/>
          <p:cNvSpPr/>
          <p:nvPr/>
        </p:nvSpPr>
        <p:spPr>
          <a:xfrm>
            <a:off x="3701586" y="5621576"/>
            <a:ext cx="1322114" cy="365760"/>
          </a:xfrm>
          <a:prstGeom prst="wedgeRoundRectCallout">
            <a:avLst>
              <a:gd name="adj1" fmla="val 60195"/>
              <a:gd name="adj2" fmla="val -153521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A711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Best Case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7" name="Rounded Rectangular Callout 16"/>
          <p:cNvSpPr/>
          <p:nvPr/>
        </p:nvSpPr>
        <p:spPr>
          <a:xfrm>
            <a:off x="5644052" y="5920069"/>
            <a:ext cx="1904358" cy="365760"/>
          </a:xfrm>
          <a:prstGeom prst="wedgeRoundRectCallout">
            <a:avLst>
              <a:gd name="adj1" fmla="val -7128"/>
              <a:gd name="adj2" fmla="val -127233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A711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Average Case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8" name="Rounded Rectangular Callout 17"/>
          <p:cNvSpPr/>
          <p:nvPr/>
        </p:nvSpPr>
        <p:spPr>
          <a:xfrm>
            <a:off x="7727840" y="3884094"/>
            <a:ext cx="1447800" cy="365760"/>
          </a:xfrm>
          <a:prstGeom prst="wedgeRoundRectCallout">
            <a:avLst>
              <a:gd name="adj1" fmla="val -30798"/>
              <a:gd name="adj2" fmla="val 118747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A711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Worst Case</a:t>
            </a:r>
            <a:endParaRPr lang="en-US" sz="2000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4011834" y="4754662"/>
                <a:ext cx="376518" cy="46166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1834" y="4754662"/>
                <a:ext cx="376518" cy="461665"/>
              </a:xfrm>
              <a:prstGeom prst="rect">
                <a:avLst/>
              </a:prstGeom>
              <a:blipFill>
                <a:blip r:embed="rId4"/>
                <a:stretch>
                  <a:fillRect l="-1613" r="-3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980634" y="4768715"/>
                <a:ext cx="376518" cy="46166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𝟕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0634" y="4768715"/>
                <a:ext cx="376518" cy="461665"/>
              </a:xfrm>
              <a:prstGeom prst="rect">
                <a:avLst/>
              </a:prstGeom>
              <a:blipFill>
                <a:blip r:embed="rId5"/>
                <a:stretch>
                  <a:fillRect l="-3226" r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Rectangle 32"/>
          <p:cNvSpPr/>
          <p:nvPr/>
        </p:nvSpPr>
        <p:spPr>
          <a:xfrm>
            <a:off x="601569" y="1528740"/>
            <a:ext cx="3474720" cy="21031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indent="-457200"/>
            <a:r>
              <a:rPr lang="en-US" sz="22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Case 1: </a:t>
            </a:r>
            <a:r>
              <a:rPr lang="en-US" sz="2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element 2 which is at the first position so minimum </a:t>
            </a:r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comparison is required</a:t>
            </a:r>
          </a:p>
          <a:p>
            <a:pPr indent="-57150">
              <a:spcAft>
                <a:spcPts val="1200"/>
              </a:spcAft>
            </a:pP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370418" y="1528740"/>
            <a:ext cx="3474720" cy="21031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indent="-457200" algn="just"/>
            <a:r>
              <a:rPr lang="en-US" sz="22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Case 2: </a:t>
            </a:r>
            <a:r>
              <a:rPr lang="en-US" sz="2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element </a:t>
            </a:r>
            <a:r>
              <a:rPr lang="en-US" sz="2200" dirty="0" smtClean="0">
                <a:solidFill>
                  <a:srgbClr val="424242"/>
                </a:solidFill>
              </a:rPr>
              <a:t>3 anywhere </a:t>
            </a:r>
            <a:r>
              <a:rPr lang="en-US" sz="2200" dirty="0">
                <a:solidFill>
                  <a:srgbClr val="424242"/>
                </a:solidFill>
              </a:rPr>
              <a:t>after the first position </a:t>
            </a:r>
            <a:r>
              <a:rPr lang="en-US" sz="2200" dirty="0" smtClean="0">
                <a:solidFill>
                  <a:srgbClr val="424242"/>
                </a:solidFill>
              </a:rPr>
              <a:t>so, an </a:t>
            </a:r>
            <a:r>
              <a:rPr lang="en-US" sz="2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average </a:t>
            </a:r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number of comparison is required </a:t>
            </a:r>
          </a:p>
          <a:p>
            <a:pPr indent="-57150" algn="just">
              <a:spcAft>
                <a:spcPts val="1200"/>
              </a:spcAft>
            </a:pP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125820" y="1528740"/>
            <a:ext cx="3474720" cy="21031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indent="-457200" algn="just"/>
            <a:r>
              <a:rPr lang="en-US" sz="22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Case 3</a:t>
            </a:r>
            <a:r>
              <a:rPr lang="en-US" sz="22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en-US" sz="2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element 7 at last </a:t>
            </a:r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position or element does not found at </a:t>
            </a:r>
            <a:r>
              <a:rPr lang="en-US" sz="2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all, maximum </a:t>
            </a:r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comparison is required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95929" y="3080145"/>
            <a:ext cx="2286000" cy="548640"/>
          </a:xfrm>
          <a:prstGeom prst="rect">
            <a:avLst/>
          </a:prstGeom>
          <a:noFill/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Best Case 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964778" y="3080145"/>
            <a:ext cx="2286000" cy="548640"/>
          </a:xfrm>
          <a:prstGeom prst="rect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Average Case 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720180" y="3080145"/>
            <a:ext cx="2286000" cy="548640"/>
          </a:xfrm>
          <a:prstGeom prst="rect">
            <a:avLst/>
          </a:prstGeom>
          <a:noFill/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Worst Case </a:t>
            </a:r>
            <a:endParaRPr lang="en-US" sz="2400" dirty="0">
              <a:solidFill>
                <a:srgbClr val="A711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20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33" grpId="0" animBg="1"/>
      <p:bldP spid="34" grpId="0" animBg="1"/>
      <p:bldP spid="35" grpId="0" animBg="1"/>
      <p:bldP spid="4" grpId="0" animBg="1"/>
      <p:bldP spid="36" grpId="0" animBg="1"/>
      <p:bldP spid="3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Algorithm</a:t>
            </a:r>
          </a:p>
        </p:txBody>
      </p:sp>
      <p:graphicFrame>
        <p:nvGraphicFramePr>
          <p:cNvPr id="4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4052292"/>
              </p:ext>
            </p:extLst>
          </p:nvPr>
        </p:nvGraphicFramePr>
        <p:xfrm>
          <a:off x="1473200" y="1263650"/>
          <a:ext cx="9220200" cy="8255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73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3362168067"/>
                    </a:ext>
                  </a:extLst>
                </a:gridCol>
              </a:tblGrid>
              <a:tr h="8255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Best Case</a:t>
                      </a:r>
                      <a:endParaRPr lang="en-US" sz="2400" dirty="0"/>
                    </a:p>
                  </a:txBody>
                  <a:tcPr anchor="ctr"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Average Case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Worst Case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255578"/>
              </p:ext>
            </p:extLst>
          </p:nvPr>
        </p:nvGraphicFramePr>
        <p:xfrm>
          <a:off x="1473200" y="2090293"/>
          <a:ext cx="9220200" cy="701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73400">
                  <a:extLst>
                    <a:ext uri="{9D8B030D-6E8A-4147-A177-3AD203B41FA5}">
                      <a16:colId xmlns:a16="http://schemas.microsoft.com/office/drawing/2014/main" xmlns="" val="1613497744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3313175590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2972457118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Resource usage is minimum</a:t>
                      </a:r>
                    </a:p>
                  </a:txBody>
                  <a:tcPr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Resource usage is average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Resource usage is maximum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7EB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7854239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715107"/>
              </p:ext>
            </p:extLst>
          </p:nvPr>
        </p:nvGraphicFramePr>
        <p:xfrm>
          <a:off x="1473200" y="2792476"/>
          <a:ext cx="9220200" cy="701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73400">
                  <a:extLst>
                    <a:ext uri="{9D8B030D-6E8A-4147-A177-3AD203B41FA5}">
                      <a16:colId xmlns:a16="http://schemas.microsoft.com/office/drawing/2014/main" xmlns="" val="1613497744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3313175590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2972457118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Algorithm’s behavior under optimal condition </a:t>
                      </a:r>
                    </a:p>
                  </a:txBody>
                  <a:tcPr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Algorithm’s behavior under random condition 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Algorithm’s behavior under the worst condition 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23291564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7288798"/>
              </p:ext>
            </p:extLst>
          </p:nvPr>
        </p:nvGraphicFramePr>
        <p:xfrm>
          <a:off x="1473200" y="3494659"/>
          <a:ext cx="9220200" cy="701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73400">
                  <a:extLst>
                    <a:ext uri="{9D8B030D-6E8A-4147-A177-3AD203B41FA5}">
                      <a16:colId xmlns:a16="http://schemas.microsoft.com/office/drawing/2014/main" xmlns="" val="1613497744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3313175590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2972457118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Minimum number of steps or operations</a:t>
                      </a:r>
                    </a:p>
                  </a:txBody>
                  <a:tcPr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Average number of steps or operations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Maximum number of steps or operations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27EB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5955790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462091"/>
              </p:ext>
            </p:extLst>
          </p:nvPr>
        </p:nvGraphicFramePr>
        <p:xfrm>
          <a:off x="1473200" y="4196842"/>
          <a:ext cx="9220200" cy="701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73400">
                  <a:extLst>
                    <a:ext uri="{9D8B030D-6E8A-4147-A177-3AD203B41FA5}">
                      <a16:colId xmlns:a16="http://schemas.microsoft.com/office/drawing/2014/main" xmlns="" val="1613497744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3313175590"/>
                    </a:ext>
                  </a:extLst>
                </a:gridCol>
                <a:gridCol w="3073400">
                  <a:extLst>
                    <a:ext uri="{9D8B030D-6E8A-4147-A177-3AD203B41FA5}">
                      <a16:colId xmlns:a16="http://schemas.microsoft.com/office/drawing/2014/main" xmlns="" val="2972457118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 smtClean="0"/>
                        <a:t>Lower bound on running time </a:t>
                      </a:r>
                    </a:p>
                  </a:txBody>
                  <a:tcPr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 smtClean="0"/>
                        <a:t>Average bound on running time 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 smtClean="0"/>
                        <a:t>Upper bound on running time 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781935920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211700"/>
              </p:ext>
            </p:extLst>
          </p:nvPr>
        </p:nvGraphicFramePr>
        <p:xfrm>
          <a:off x="1473200" y="4899025"/>
          <a:ext cx="9220200" cy="701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73400">
                  <a:extLst>
                    <a:ext uri="{9D8B030D-6E8A-4147-A177-3AD203B41FA5}">
                      <a16:colId xmlns:a16="http://schemas.microsoft.com/office/drawing/2014/main" xmlns="" val="1613497744"/>
                    </a:ext>
                  </a:extLst>
                </a:gridCol>
                <a:gridCol w="6146800">
                  <a:extLst>
                    <a:ext uri="{9D8B030D-6E8A-4147-A177-3AD203B41FA5}">
                      <a16:colId xmlns:a16="http://schemas.microsoft.com/office/drawing/2014/main" xmlns="" val="3313175590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Generally do not occur in real</a:t>
                      </a:r>
                    </a:p>
                  </a:txBody>
                  <a:tcPr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>
                          <a:solidFill>
                            <a:srgbClr val="002060"/>
                          </a:solidFill>
                        </a:rPr>
                        <a:t>Average and worst-case performances are the most used in algorithm analysis.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7EB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11111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084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4B20E2A-F2D8-419C-9FD1-95D26342647C}"/>
              </a:ext>
            </a:extLst>
          </p:cNvPr>
          <p:cNvSpPr/>
          <p:nvPr/>
        </p:nvSpPr>
        <p:spPr>
          <a:xfrm>
            <a:off x="6096000" y="0"/>
            <a:ext cx="6096000" cy="6588000"/>
          </a:xfrm>
          <a:prstGeom prst="rect">
            <a:avLst/>
          </a:prstGeom>
          <a:gradFill flip="none" rotWithShape="1">
            <a:gsLst>
              <a:gs pos="55000">
                <a:srgbClr val="B21266"/>
              </a:gs>
              <a:gs pos="30000">
                <a:srgbClr val="A3115D">
                  <a:lumMod val="100000"/>
                </a:srgbClr>
              </a:gs>
              <a:gs pos="100000">
                <a:srgbClr val="ED6D9B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Suppose</a:t>
            </a:r>
            <a:r>
              <a:rPr lang="en-US" sz="2400" dirty="0">
                <a:solidFill>
                  <a:schemeClr val="bg1"/>
                </a:solidFill>
              </a:rPr>
              <a:t>, you are writing a program to find a book from the shelf.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For any required book, it will start checking books one by one from the bottom.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If you wanted Harry Potter 3, it would only take 3 actions (or tries) because it’s the third book in the sequence.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If Harry Potter 7 — it’s the last book so it would have to check all 7 books.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What if there are total 10 books? How about 10,00,000 books? It would take 1 million tries.</a:t>
            </a:r>
          </a:p>
          <a:p>
            <a:pPr algn="just"/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" name="Picture 2" descr="http://2.bp.blogspot.com/_5PudbMqUjng/TR5Cu-fq4ZI/AAAAAAAAACk/t_oojdxP-c8/s400/harrypott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07899" y="1962297"/>
            <a:ext cx="4206240" cy="3259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-1"/>
            <a:ext cx="6096000" cy="830997"/>
          </a:xfrm>
          <a:prstGeom prst="rect">
            <a:avLst/>
          </a:prstGeom>
          <a:noFill/>
        </p:spPr>
        <p:txBody>
          <a:bodyPr wrap="square" lIns="27432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 smtClean="0">
                <a:solidFill>
                  <a:srgbClr val="424242"/>
                </a:solidFill>
              </a:rPr>
              <a:t>Book </a:t>
            </a:r>
            <a:r>
              <a:rPr lang="en-US" sz="3200" b="1" dirty="0">
                <a:solidFill>
                  <a:srgbClr val="424242"/>
                </a:solidFill>
              </a:rPr>
              <a:t>F</a:t>
            </a:r>
            <a:r>
              <a:rPr lang="en-US" sz="3200" b="1" dirty="0" smtClean="0">
                <a:solidFill>
                  <a:srgbClr val="424242"/>
                </a:solidFill>
              </a:rPr>
              <a:t>inder Example </a:t>
            </a:r>
            <a:endParaRPr lang="en-US" sz="3200" b="1" dirty="0">
              <a:solidFill>
                <a:srgbClr val="42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85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Sorting -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you are sorting numbers in Ascending / Increasing order.</a:t>
            </a:r>
          </a:p>
          <a:p>
            <a:r>
              <a:rPr lang="en-US" dirty="0"/>
              <a:t>The initial arrangement of given numbers can be in any of the following three orders.</a:t>
            </a:r>
          </a:p>
          <a:p>
            <a:pPr marL="1001712" lvl="1" indent="-457200">
              <a:buFont typeface="+mj-lt"/>
              <a:buAutoNum type="arabicPeriod"/>
            </a:pPr>
            <a:r>
              <a:rPr lang="en-US" dirty="0"/>
              <a:t>Numbers are already in required order, i.e., Ascending order </a:t>
            </a:r>
          </a:p>
          <a:p>
            <a:pPr marL="544512" lvl="1" indent="0">
              <a:buNone/>
            </a:pPr>
            <a:r>
              <a:rPr lang="en-US" dirty="0"/>
              <a:t>No change is required – </a:t>
            </a:r>
            <a:r>
              <a:rPr lang="en-US" b="1" dirty="0">
                <a:solidFill>
                  <a:srgbClr val="A71160"/>
                </a:solidFill>
              </a:rPr>
              <a:t>Best Case</a:t>
            </a:r>
          </a:p>
          <a:p>
            <a:pPr marL="1001712" lvl="1" indent="-457200">
              <a:buFont typeface="+mj-lt"/>
              <a:buAutoNum type="arabicPeriod" startAt="2"/>
            </a:pPr>
            <a:r>
              <a:rPr lang="en-US" dirty="0"/>
              <a:t>Numbers are randomly arranged initially.</a:t>
            </a:r>
          </a:p>
          <a:p>
            <a:pPr marL="544512" lvl="1" indent="0">
              <a:buNone/>
            </a:pPr>
            <a:r>
              <a:rPr lang="en-US" dirty="0"/>
              <a:t>Some numbers will change their position – </a:t>
            </a:r>
            <a:r>
              <a:rPr lang="en-US" b="1" dirty="0">
                <a:solidFill>
                  <a:srgbClr val="A71160"/>
                </a:solidFill>
              </a:rPr>
              <a:t>Average Case</a:t>
            </a:r>
          </a:p>
          <a:p>
            <a:pPr marL="1001712" lvl="1" indent="-457200">
              <a:buFont typeface="+mj-lt"/>
              <a:buAutoNum type="arabicPeriod" startAt="3"/>
            </a:pPr>
            <a:r>
              <a:rPr lang="en-US" dirty="0"/>
              <a:t>Numbers are initially arranged in Descending or Decreasing order. </a:t>
            </a:r>
          </a:p>
          <a:p>
            <a:pPr marL="544512" lvl="1" indent="0">
              <a:buNone/>
            </a:pPr>
            <a:r>
              <a:rPr lang="en-US" dirty="0"/>
              <a:t>All numbers will change their position – </a:t>
            </a:r>
            <a:r>
              <a:rPr lang="en-US" b="1" dirty="0">
                <a:solidFill>
                  <a:srgbClr val="A71160"/>
                </a:solidFill>
              </a:rPr>
              <a:t>Worst Case</a:t>
            </a:r>
          </a:p>
          <a:p>
            <a:pPr marL="1001712" lvl="1" indent="-457200">
              <a:buFont typeface="+mj-lt"/>
              <a:buAutoNum type="arabicPeriod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25018296"/>
                  </p:ext>
                </p:extLst>
              </p:nvPr>
            </p:nvGraphicFramePr>
            <p:xfrm>
              <a:off x="3623361" y="4342418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1398714470"/>
                        </a:ext>
                      </a:extLst>
                    </a:gridCol>
                  </a:tblGrid>
                  <a:tr h="342331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𝟐𝟑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𝟑𝟐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𝟒𝟏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25018296"/>
                  </p:ext>
                </p:extLst>
              </p:nvPr>
            </p:nvGraphicFramePr>
            <p:xfrm>
              <a:off x="3623361" y="4342418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1398714470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149" t="-1515" r="-5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01149" t="-1515" r="-4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01149" t="-1515" r="-3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01149" t="-1515" r="-2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01149" t="-1515" r="-1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01149" t="-1515" r="-2299" b="-30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16409004"/>
                  </p:ext>
                </p:extLst>
              </p:nvPr>
            </p:nvGraphicFramePr>
            <p:xfrm>
              <a:off x="3623361" y="4926380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95985421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𝟑𝟐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𝟐𝟑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𝟒𝟏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16409004"/>
                  </p:ext>
                </p:extLst>
              </p:nvPr>
            </p:nvGraphicFramePr>
            <p:xfrm>
              <a:off x="3623361" y="4926380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959854219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149" t="-1515" r="-5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1149" t="-1515" r="-4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1149" t="-1515" r="-3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149" t="-1515" r="-2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1149" t="-1515" r="-1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149" t="-1515" r="-2299" b="-30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08931786"/>
                  </p:ext>
                </p:extLst>
              </p:nvPr>
            </p:nvGraphicFramePr>
            <p:xfrm>
              <a:off x="3623361" y="5510343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155601329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𝟒𝟏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𝟑𝟐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𝟐𝟑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08931786"/>
                  </p:ext>
                </p:extLst>
              </p:nvPr>
            </p:nvGraphicFramePr>
            <p:xfrm>
              <a:off x="3623361" y="5510343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155601329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149" t="-1515" r="-5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1149" t="-1515" r="-4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1149" t="-1515" r="-3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149" t="-1515" r="-2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1149" t="-1515" r="-1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1149" t="-1515" r="-2299" b="-45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75290841"/>
                  </p:ext>
                </p:extLst>
              </p:nvPr>
            </p:nvGraphicFramePr>
            <p:xfrm>
              <a:off x="8027721" y="4926380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547585649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𝟐𝟑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𝟑𝟐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𝟒𝟏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75290841"/>
                  </p:ext>
                </p:extLst>
              </p:nvPr>
            </p:nvGraphicFramePr>
            <p:xfrm>
              <a:off x="8027721" y="4926380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547585649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149" t="-1515" r="-5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1149" t="-1515" r="-4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01149" t="-1515" r="-3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1149" t="-1515" r="-2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401149" t="-1515" r="-1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501149" t="-1515" r="-2299" b="-30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8" name="Straight Arrow Connector 7"/>
          <p:cNvCxnSpPr>
            <a:stCxn id="4" idx="3"/>
            <a:endCxn id="7" idx="1"/>
          </p:cNvCxnSpPr>
          <p:nvPr/>
        </p:nvCxnSpPr>
        <p:spPr>
          <a:xfrm>
            <a:off x="6797049" y="4540538"/>
            <a:ext cx="1230672" cy="583962"/>
          </a:xfrm>
          <a:prstGeom prst="straightConnector1">
            <a:avLst/>
          </a:prstGeom>
          <a:ln w="9525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5" idx="3"/>
            <a:endCxn id="7" idx="1"/>
          </p:cNvCxnSpPr>
          <p:nvPr/>
        </p:nvCxnSpPr>
        <p:spPr>
          <a:xfrm>
            <a:off x="6797049" y="5124500"/>
            <a:ext cx="1230672" cy="0"/>
          </a:xfrm>
          <a:prstGeom prst="straightConnector1">
            <a:avLst/>
          </a:prstGeom>
          <a:ln w="63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3"/>
            <a:endCxn id="7" idx="1"/>
          </p:cNvCxnSpPr>
          <p:nvPr/>
        </p:nvCxnSpPr>
        <p:spPr>
          <a:xfrm flipV="1">
            <a:off x="6797049" y="5124500"/>
            <a:ext cx="1230672" cy="583963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117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Sorting -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you are sorting numbers in Ascending / Increasing order.</a:t>
            </a:r>
          </a:p>
          <a:p>
            <a:r>
              <a:rPr lang="en-US" dirty="0"/>
              <a:t>The initial arrangement of given numbers can be in any of the following three orders.</a:t>
            </a:r>
          </a:p>
          <a:p>
            <a:pPr marL="544512" lvl="1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76080504"/>
                  </p:ext>
                </p:extLst>
              </p:nvPr>
            </p:nvGraphicFramePr>
            <p:xfrm>
              <a:off x="3623361" y="4786169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1398714470"/>
                        </a:ext>
                      </a:extLst>
                    </a:gridCol>
                  </a:tblGrid>
                  <a:tr h="342331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𝟐𝟑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𝟑𝟐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𝟒𝟏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3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76080504"/>
                  </p:ext>
                </p:extLst>
              </p:nvPr>
            </p:nvGraphicFramePr>
            <p:xfrm>
              <a:off x="3623361" y="4786169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1398714470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149" t="-1515" r="-5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01149" t="-1515" r="-4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01149" t="-1515" r="-3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01149" t="-1515" r="-2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01149" t="-1515" r="-1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01149" t="-1515" r="-2299" b="-30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72004732"/>
                  </p:ext>
                </p:extLst>
              </p:nvPr>
            </p:nvGraphicFramePr>
            <p:xfrm>
              <a:off x="3623361" y="5370131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95985421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𝟑𝟐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𝟐𝟑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𝟒𝟏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72004732"/>
                  </p:ext>
                </p:extLst>
              </p:nvPr>
            </p:nvGraphicFramePr>
            <p:xfrm>
              <a:off x="3623361" y="5370131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959854219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149" t="-1515" r="-5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1149" t="-1515" r="-4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1149" t="-1515" r="-3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149" t="-1515" r="-2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1149" t="-1515" r="-1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149" t="-1515" r="-2299" b="-45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83935437"/>
                  </p:ext>
                </p:extLst>
              </p:nvPr>
            </p:nvGraphicFramePr>
            <p:xfrm>
              <a:off x="3623361" y="5954094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155601329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𝟒𝟏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𝟑𝟐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𝟐𝟑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83935437"/>
                  </p:ext>
                </p:extLst>
              </p:nvPr>
            </p:nvGraphicFramePr>
            <p:xfrm>
              <a:off x="3623361" y="5954094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155601329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149" t="-1515" r="-5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1149" t="-1515" r="-4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1149" t="-1515" r="-3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149" t="-1515" r="-2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1149" t="-1515" r="-102299" b="-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1149" t="-1515" r="-2299" b="-30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5546818"/>
                  </p:ext>
                </p:extLst>
              </p:nvPr>
            </p:nvGraphicFramePr>
            <p:xfrm>
              <a:off x="8027721" y="5370131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xmlns="" val="2547585649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𝟐𝟑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000" b="1" i="1" dirty="0" smtClean="0">
                                    <a:latin typeface="Cambria Math" panose="02040503050406030204" pitchFamily="18" charset="0"/>
                                  </a:rPr>
                                  <m:t>𝟑𝟐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𝟒𝟏</m:t>
                                </m:r>
                              </m:oMath>
                            </m:oMathPara>
                          </a14:m>
                          <a:endParaRPr lang="en-US" sz="2000" b="1" dirty="0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5546818"/>
                  </p:ext>
                </p:extLst>
              </p:nvPr>
            </p:nvGraphicFramePr>
            <p:xfrm>
              <a:off x="8027721" y="5370131"/>
              <a:ext cx="3173688" cy="396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52894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28948">
                      <a:extLst>
                        <a:ext uri="{9D8B030D-6E8A-4147-A177-3AD203B41FA5}">
                          <a16:colId xmlns:a16="http://schemas.microsoft.com/office/drawing/2014/main" val="2547585649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149" t="-1515" r="-5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1149" t="-1515" r="-4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01149" t="-1515" r="-3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1149" t="-1515" r="-2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401149" t="-1515" r="-102299" b="-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599C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501149" t="-1515" r="-2299" b="-45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8" name="Straight Arrow Connector 7"/>
          <p:cNvCxnSpPr>
            <a:stCxn id="4" idx="3"/>
            <a:endCxn id="7" idx="1"/>
          </p:cNvCxnSpPr>
          <p:nvPr/>
        </p:nvCxnSpPr>
        <p:spPr>
          <a:xfrm>
            <a:off x="6797049" y="4984289"/>
            <a:ext cx="1230672" cy="583962"/>
          </a:xfrm>
          <a:prstGeom prst="straightConnector1">
            <a:avLst/>
          </a:prstGeom>
          <a:ln w="9525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5" idx="3"/>
            <a:endCxn id="7" idx="1"/>
          </p:cNvCxnSpPr>
          <p:nvPr/>
        </p:nvCxnSpPr>
        <p:spPr>
          <a:xfrm>
            <a:off x="6797049" y="5568251"/>
            <a:ext cx="1230672" cy="0"/>
          </a:xfrm>
          <a:prstGeom prst="straightConnector1">
            <a:avLst/>
          </a:prstGeom>
          <a:ln w="63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3"/>
            <a:endCxn id="7" idx="1"/>
          </p:cNvCxnSpPr>
          <p:nvPr/>
        </p:nvCxnSpPr>
        <p:spPr>
          <a:xfrm flipV="1">
            <a:off x="6797049" y="5568251"/>
            <a:ext cx="1230672" cy="583963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01569" y="2012832"/>
            <a:ext cx="3474720" cy="228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indent="-457200" algn="just"/>
            <a:r>
              <a:rPr lang="en-US" sz="22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Case 1: </a:t>
            </a:r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Numbers are already in required order, i.e., Ascending order </a:t>
            </a:r>
          </a:p>
          <a:p>
            <a:pPr indent="-457200" algn="just"/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No change is required 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370418" y="2012832"/>
            <a:ext cx="3474720" cy="228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indent="-457200" algn="just"/>
            <a:r>
              <a:rPr lang="en-US" sz="22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Case 2: </a:t>
            </a:r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Numbers are randomly arranged </a:t>
            </a:r>
            <a:r>
              <a:rPr lang="en-US" sz="2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initially. Some </a:t>
            </a:r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numbers will change their position</a:t>
            </a:r>
          </a:p>
          <a:p>
            <a:pPr indent="-57150" algn="just">
              <a:spcAft>
                <a:spcPts val="1200"/>
              </a:spcAft>
            </a:pP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125820" y="2012832"/>
            <a:ext cx="3474720" cy="228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indent="-457200" algn="just"/>
            <a:r>
              <a:rPr lang="en-US" sz="22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Case 3: </a:t>
            </a:r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Numbers are initially arranged in Descending </a:t>
            </a:r>
            <a:r>
              <a:rPr lang="en-US" sz="2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order so, all </a:t>
            </a:r>
            <a:r>
              <a:rPr lang="en-US" sz="2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numbers will change their position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95929" y="3752879"/>
            <a:ext cx="2286000" cy="548640"/>
          </a:xfrm>
          <a:prstGeom prst="rect">
            <a:avLst/>
          </a:prstGeom>
          <a:noFill/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Best Case 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964778" y="3752879"/>
            <a:ext cx="2286000" cy="548640"/>
          </a:xfrm>
          <a:prstGeom prst="rect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Average Case 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720180" y="3752879"/>
            <a:ext cx="2286000" cy="548640"/>
          </a:xfrm>
          <a:prstGeom prst="rect">
            <a:avLst/>
          </a:prstGeom>
          <a:noFill/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Worst Case </a:t>
            </a:r>
            <a:endParaRPr lang="en-US" sz="2400" dirty="0">
              <a:solidFill>
                <a:srgbClr val="A711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883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Best, Average, &amp; Worst Case</a:t>
            </a:r>
          </a:p>
        </p:txBody>
      </p:sp>
      <p:graphicFrame>
        <p:nvGraphicFramePr>
          <p:cNvPr id="5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1057053"/>
              </p:ext>
            </p:extLst>
          </p:nvPr>
        </p:nvGraphicFramePr>
        <p:xfrm>
          <a:off x="1247774" y="1707401"/>
          <a:ext cx="9601199" cy="8255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906999">
                  <a:extLst>
                    <a:ext uri="{9D8B030D-6E8A-4147-A177-3AD203B41FA5}">
                      <a16:colId xmlns:a16="http://schemas.microsoft.com/office/drawing/2014/main" xmlns="" val="2537892373"/>
                    </a:ext>
                  </a:extLst>
                </a:gridCol>
                <a:gridCol w="23527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52744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813976">
                  <a:extLst>
                    <a:ext uri="{9D8B030D-6E8A-4147-A177-3AD203B41FA5}">
                      <a16:colId xmlns:a16="http://schemas.microsoft.com/office/drawing/2014/main" xmlns="" val="3362168067"/>
                    </a:ext>
                  </a:extLst>
                </a:gridCol>
              </a:tblGrid>
              <a:tr h="8255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Problem </a:t>
                      </a:r>
                      <a:endParaRPr lang="en-US" sz="2400" dirty="0"/>
                    </a:p>
                  </a:txBody>
                  <a:tcPr anchor="ctr"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Best Case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Average Case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Worst Case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901244"/>
              </p:ext>
            </p:extLst>
          </p:nvPr>
        </p:nvGraphicFramePr>
        <p:xfrm>
          <a:off x="1247773" y="2534044"/>
          <a:ext cx="9601200" cy="701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908483">
                  <a:extLst>
                    <a:ext uri="{9D8B030D-6E8A-4147-A177-3AD203B41FA5}">
                      <a16:colId xmlns:a16="http://schemas.microsoft.com/office/drawing/2014/main" xmlns="" val="3789358302"/>
                    </a:ext>
                  </a:extLst>
                </a:gridCol>
                <a:gridCol w="2350078">
                  <a:extLst>
                    <a:ext uri="{9D8B030D-6E8A-4147-A177-3AD203B41FA5}">
                      <a16:colId xmlns:a16="http://schemas.microsoft.com/office/drawing/2014/main" xmlns="" val="1613497744"/>
                    </a:ext>
                  </a:extLst>
                </a:gridCol>
                <a:gridCol w="2530016">
                  <a:extLst>
                    <a:ext uri="{9D8B030D-6E8A-4147-A177-3AD203B41FA5}">
                      <a16:colId xmlns:a16="http://schemas.microsoft.com/office/drawing/2014/main" xmlns="" val="3313175590"/>
                    </a:ext>
                  </a:extLst>
                </a:gridCol>
                <a:gridCol w="2812623">
                  <a:extLst>
                    <a:ext uri="{9D8B030D-6E8A-4147-A177-3AD203B41FA5}">
                      <a16:colId xmlns:a16="http://schemas.microsoft.com/office/drawing/2014/main" xmlns="" val="2972457118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>
                          <a:solidFill>
                            <a:srgbClr val="A71160"/>
                          </a:solidFill>
                        </a:rPr>
                        <a:t>Linear Search</a:t>
                      </a:r>
                    </a:p>
                  </a:txBody>
                  <a:tcPr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Element at the first position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Element in any of the middle positions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Element at last position or not present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7EB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7854239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9378192"/>
              </p:ext>
            </p:extLst>
          </p:nvPr>
        </p:nvGraphicFramePr>
        <p:xfrm>
          <a:off x="1247773" y="3235468"/>
          <a:ext cx="9601200" cy="701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908786">
                  <a:extLst>
                    <a:ext uri="{9D8B030D-6E8A-4147-A177-3AD203B41FA5}">
                      <a16:colId xmlns:a16="http://schemas.microsoft.com/office/drawing/2014/main" xmlns="" val="2695042085"/>
                    </a:ext>
                  </a:extLst>
                </a:gridCol>
                <a:gridCol w="2345801">
                  <a:extLst>
                    <a:ext uri="{9D8B030D-6E8A-4147-A177-3AD203B41FA5}">
                      <a16:colId xmlns:a16="http://schemas.microsoft.com/office/drawing/2014/main" xmlns="" val="1613497744"/>
                    </a:ext>
                  </a:extLst>
                </a:gridCol>
                <a:gridCol w="2532185">
                  <a:extLst>
                    <a:ext uri="{9D8B030D-6E8A-4147-A177-3AD203B41FA5}">
                      <a16:colId xmlns:a16="http://schemas.microsoft.com/office/drawing/2014/main" xmlns="" val="3313175590"/>
                    </a:ext>
                  </a:extLst>
                </a:gridCol>
                <a:gridCol w="2814428">
                  <a:extLst>
                    <a:ext uri="{9D8B030D-6E8A-4147-A177-3AD203B41FA5}">
                      <a16:colId xmlns:a16="http://schemas.microsoft.com/office/drawing/2014/main" xmlns="" val="2972457118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>
                          <a:solidFill>
                            <a:srgbClr val="A71160"/>
                          </a:solidFill>
                        </a:rPr>
                        <a:t>Book Finder</a:t>
                      </a:r>
                    </a:p>
                  </a:txBody>
                  <a:tcPr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The first book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Any book in-between</a:t>
                      </a:r>
                    </a:p>
                    <a:p>
                      <a:pPr algn="just"/>
                      <a:endParaRPr lang="en-US" sz="2000" b="0" dirty="0" smtClean="0"/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The last book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232915640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06658"/>
              </p:ext>
            </p:extLst>
          </p:nvPr>
        </p:nvGraphicFramePr>
        <p:xfrm>
          <a:off x="1247773" y="3940976"/>
          <a:ext cx="9601200" cy="701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903273">
                  <a:extLst>
                    <a:ext uri="{9D8B030D-6E8A-4147-A177-3AD203B41FA5}">
                      <a16:colId xmlns:a16="http://schemas.microsoft.com/office/drawing/2014/main" xmlns="" val="3251830095"/>
                    </a:ext>
                  </a:extLst>
                </a:gridCol>
                <a:gridCol w="2351314">
                  <a:extLst>
                    <a:ext uri="{9D8B030D-6E8A-4147-A177-3AD203B41FA5}">
                      <a16:colId xmlns:a16="http://schemas.microsoft.com/office/drawing/2014/main" xmlns="" val="1613497744"/>
                    </a:ext>
                  </a:extLst>
                </a:gridCol>
                <a:gridCol w="2532185">
                  <a:extLst>
                    <a:ext uri="{9D8B030D-6E8A-4147-A177-3AD203B41FA5}">
                      <a16:colId xmlns:a16="http://schemas.microsoft.com/office/drawing/2014/main" xmlns="" val="3313175590"/>
                    </a:ext>
                  </a:extLst>
                </a:gridCol>
                <a:gridCol w="2814428">
                  <a:extLst>
                    <a:ext uri="{9D8B030D-6E8A-4147-A177-3AD203B41FA5}">
                      <a16:colId xmlns:a16="http://schemas.microsoft.com/office/drawing/2014/main" xmlns="" val="2972457118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>
                          <a:solidFill>
                            <a:srgbClr val="A71160"/>
                          </a:solidFill>
                        </a:rPr>
                        <a:t>Sorting </a:t>
                      </a:r>
                    </a:p>
                  </a:txBody>
                  <a:tcPr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Already sorted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Randomly arranged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7EB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dirty="0" smtClean="0"/>
                        <a:t>Sorted in reverse order </a:t>
                      </a:r>
                    </a:p>
                  </a:txBody>
                  <a:tcPr>
                    <a:lnL w="12700" cap="flat" cmpd="sng" algn="ctr">
                      <a:solidFill>
                        <a:srgbClr val="A014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27EB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5955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8468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Asymptotic Notations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7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D9EBF344-4A7B-4C4A-AF6D-6441BD040AB3}"/>
              </a:ext>
            </a:extLst>
          </p:cNvPr>
          <p:cNvCxnSpPr>
            <a:cxnSpLocks/>
          </p:cNvCxnSpPr>
          <p:nvPr/>
        </p:nvCxnSpPr>
        <p:spPr>
          <a:xfrm>
            <a:off x="1191446" y="-17287"/>
            <a:ext cx="0" cy="5486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xmlns="" id="{4BD1E24D-7739-4C4F-8234-2614FB54ADBC}"/>
              </a:ext>
            </a:extLst>
          </p:cNvPr>
          <p:cNvSpPr/>
          <p:nvPr/>
        </p:nvSpPr>
        <p:spPr>
          <a:xfrm>
            <a:off x="954165" y="534989"/>
            <a:ext cx="474562" cy="474562"/>
          </a:xfrm>
          <a:prstGeom prst="ellips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ym typeface="Wingdings 2" panose="05020102010507070707" pitchFamily="18" charset="2"/>
              </a:rPr>
              <a:t>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F422F9-3B3A-4A97-ADB3-F83B13E11C16}"/>
              </a:ext>
            </a:extLst>
          </p:cNvPr>
          <p:cNvSpPr txBox="1"/>
          <p:nvPr/>
        </p:nvSpPr>
        <p:spPr>
          <a:xfrm>
            <a:off x="1527893" y="720132"/>
            <a:ext cx="1175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Looping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F34260FD-CAA3-43A0-977C-7E4B57013872}"/>
              </a:ext>
            </a:extLst>
          </p:cNvPr>
          <p:cNvCxnSpPr>
            <a:cxnSpLocks/>
            <a:stCxn id="6" idx="4"/>
          </p:cNvCxnSpPr>
          <p:nvPr/>
        </p:nvCxnSpPr>
        <p:spPr>
          <a:xfrm>
            <a:off x="1191446" y="1009551"/>
            <a:ext cx="0" cy="5029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DA2F9A4-6988-4274-8384-12496EC9D59D}"/>
              </a:ext>
            </a:extLst>
          </p:cNvPr>
          <p:cNvSpPr txBox="1"/>
          <p:nvPr/>
        </p:nvSpPr>
        <p:spPr>
          <a:xfrm>
            <a:off x="1512750" y="530001"/>
            <a:ext cx="8898347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AD1457"/>
                </a:solidFill>
              </a:rPr>
              <a:t>Outline</a:t>
            </a:r>
          </a:p>
          <a:p>
            <a:pPr marL="800100" lvl="1" indent="-342900">
              <a:spcBef>
                <a:spcPts val="1200"/>
              </a:spcBef>
              <a:buClr>
                <a:srgbClr val="424242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424242"/>
                </a:solidFill>
              </a:rPr>
              <a:t>Analysis of Algorithm</a:t>
            </a:r>
          </a:p>
          <a:p>
            <a:pPr marL="800100" lvl="1" indent="-342900">
              <a:spcBef>
                <a:spcPts val="1200"/>
              </a:spcBef>
              <a:buClr>
                <a:srgbClr val="424242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424242"/>
                </a:solidFill>
              </a:rPr>
              <a:t>The efficient algorithm</a:t>
            </a:r>
          </a:p>
          <a:p>
            <a:pPr marL="800100" lvl="1" indent="-342900">
              <a:spcBef>
                <a:spcPts val="1200"/>
              </a:spcBef>
              <a:buClr>
                <a:srgbClr val="424242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424242"/>
                </a:solidFill>
              </a:rPr>
              <a:t>Average, Best and Worst case analysis</a:t>
            </a:r>
          </a:p>
          <a:p>
            <a:pPr marL="800100" lvl="1" indent="-342900">
              <a:spcBef>
                <a:spcPts val="1200"/>
              </a:spcBef>
              <a:buClr>
                <a:srgbClr val="424242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424242"/>
                </a:solidFill>
              </a:rPr>
              <a:t>Asymptotic Notations</a:t>
            </a:r>
          </a:p>
          <a:p>
            <a:pPr marL="800100" lvl="1" indent="-342900">
              <a:spcBef>
                <a:spcPts val="1200"/>
              </a:spcBef>
              <a:buClr>
                <a:srgbClr val="424242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424242"/>
                </a:solidFill>
              </a:rPr>
              <a:t>Analyzing control statement </a:t>
            </a:r>
            <a:endParaRPr lang="en-US" sz="2400" dirty="0" smtClean="0">
              <a:solidFill>
                <a:srgbClr val="424242"/>
              </a:solidFill>
            </a:endParaRPr>
          </a:p>
          <a:p>
            <a:pPr marL="800100" lvl="1" indent="-342900">
              <a:spcBef>
                <a:spcPts val="1200"/>
              </a:spcBef>
              <a:buClr>
                <a:srgbClr val="424242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424242"/>
                </a:solidFill>
              </a:rPr>
              <a:t>Loop invariant and the correctness of the algorithm</a:t>
            </a:r>
          </a:p>
          <a:p>
            <a:pPr marL="800100" lvl="1" indent="-342900">
              <a:spcBef>
                <a:spcPts val="1200"/>
              </a:spcBef>
              <a:buClr>
                <a:srgbClr val="424242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424242"/>
                </a:solidFill>
              </a:rPr>
              <a:t>Sorting Algorithms and analysis: Bubble sort, Selection sort, Insertion sort, Shell sort and Heap sort</a:t>
            </a:r>
          </a:p>
          <a:p>
            <a:pPr marL="800100" lvl="1" indent="-342900">
              <a:spcBef>
                <a:spcPts val="1200"/>
              </a:spcBef>
              <a:buClr>
                <a:srgbClr val="424242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424242"/>
                </a:solidFill>
              </a:rPr>
              <a:t>Sorting in linear time : Bucket sort, Radix sort and Counting sort</a:t>
            </a:r>
          </a:p>
          <a:p>
            <a:pPr marL="800100" lvl="1" indent="-342900">
              <a:spcBef>
                <a:spcPts val="1200"/>
              </a:spcBef>
              <a:buClr>
                <a:srgbClr val="424242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424242"/>
                </a:solidFill>
              </a:rPr>
              <a:t>Amortized analysis</a:t>
            </a:r>
          </a:p>
        </p:txBody>
      </p:sp>
    </p:spTree>
    <p:extLst>
      <p:ext uri="{BB962C8B-B14F-4D97-AF65-F5344CB8AC3E}">
        <p14:creationId xmlns:p14="http://schemas.microsoft.com/office/powerpoint/2010/main" val="2071097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A71160"/>
                </a:solidFill>
              </a:rPr>
              <a:t>theoretical (priori) approach </a:t>
            </a:r>
            <a:r>
              <a:rPr lang="en-US" dirty="0"/>
              <a:t>of analyzing an algorithm to measure the efficiency does not depend on the implementation of the algorithm.   </a:t>
            </a:r>
          </a:p>
          <a:p>
            <a:r>
              <a:rPr lang="en-US" dirty="0"/>
              <a:t>In this approach, the running time of an algorithm is describes as </a:t>
            </a:r>
            <a:r>
              <a:rPr lang="en-US" dirty="0">
                <a:solidFill>
                  <a:srgbClr val="A71160"/>
                </a:solidFill>
              </a:rPr>
              <a:t>Asymptotic Notations. </a:t>
            </a:r>
          </a:p>
          <a:p>
            <a:r>
              <a:rPr lang="en-US" dirty="0"/>
              <a:t>Computing the running time of algorithm’s operations in mathematical units of computation and defining the mathematical formula of its run-time performance is referred to as </a:t>
            </a:r>
            <a:r>
              <a:rPr lang="en-US" dirty="0">
                <a:solidFill>
                  <a:srgbClr val="A71160"/>
                </a:solidFill>
              </a:rPr>
              <a:t>Asymptotic Analysis. </a:t>
            </a:r>
          </a:p>
          <a:p>
            <a:r>
              <a:rPr lang="en-US" dirty="0"/>
              <a:t>An algorithm </a:t>
            </a:r>
            <a:r>
              <a:rPr lang="en-US" dirty="0">
                <a:solidFill>
                  <a:srgbClr val="A71160"/>
                </a:solidFill>
              </a:rPr>
              <a:t>may not have </a:t>
            </a:r>
            <a:r>
              <a:rPr lang="en-US" dirty="0"/>
              <a:t>the same performance for different types of inputs. With the increase in the input size, the performance will change.</a:t>
            </a:r>
          </a:p>
          <a:p>
            <a:r>
              <a:rPr lang="en-US" dirty="0"/>
              <a:t>Asymptotic analysis accomplishes the study of </a:t>
            </a:r>
            <a:r>
              <a:rPr lang="en-US" dirty="0">
                <a:solidFill>
                  <a:srgbClr val="A71160"/>
                </a:solidFill>
              </a:rPr>
              <a:t>change in performance </a:t>
            </a:r>
            <a:r>
              <a:rPr lang="en-US" dirty="0"/>
              <a:t>of the algorithm with the change in the order of the input size.</a:t>
            </a:r>
          </a:p>
          <a:p>
            <a:r>
              <a:rPr lang="en-US" dirty="0"/>
              <a:t>Using Asymptotic analysis, we can very well define the </a:t>
            </a:r>
            <a:r>
              <a:rPr lang="en-US" dirty="0">
                <a:solidFill>
                  <a:srgbClr val="A71160"/>
                </a:solidFill>
              </a:rPr>
              <a:t>best case, average case, and worst case</a:t>
            </a:r>
            <a:r>
              <a:rPr lang="en-US" dirty="0"/>
              <a:t> scenario of an algorithm.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95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Notations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Asymptotic notations are mathematical notations used to represent the </a:t>
                </a:r>
                <a:r>
                  <a:rPr lang="en-US" dirty="0">
                    <a:solidFill>
                      <a:srgbClr val="A71160"/>
                    </a:solidFill>
                  </a:rPr>
                  <a:t>time complexity </a:t>
                </a:r>
                <a:r>
                  <a:rPr lang="en-US" dirty="0"/>
                  <a:t>of algorithms for Asymptotic analysis.</a:t>
                </a:r>
              </a:p>
              <a:p>
                <a:r>
                  <a:rPr lang="en-US" dirty="0"/>
                  <a:t>Following are the </a:t>
                </a:r>
                <a:r>
                  <a:rPr lang="en-US" dirty="0">
                    <a:solidFill>
                      <a:srgbClr val="A71160"/>
                    </a:solidFill>
                  </a:rPr>
                  <a:t>commonly used asymptotic notations </a:t>
                </a:r>
                <a:r>
                  <a:rPr lang="en-US" dirty="0"/>
                  <a:t>to calculate the running time complexity of an algorithm.</a:t>
                </a:r>
              </a:p>
              <a:p>
                <a:pPr marL="914400" lvl="1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</a:rPr>
                      <m:t>Ο</m:t>
                    </m:r>
                  </m:oMath>
                </a14:m>
                <a:r>
                  <a:rPr lang="en-US" dirty="0"/>
                  <a:t> Notation</a:t>
                </a:r>
              </a:p>
              <a:p>
                <a:pPr marL="914400" lvl="1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en-US" dirty="0"/>
                  <a:t> Notation</a:t>
                </a:r>
              </a:p>
              <a:p>
                <a:pPr marL="914400" lvl="1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dirty="0"/>
                  <a:t> Notation</a:t>
                </a:r>
              </a:p>
              <a:p>
                <a:r>
                  <a:rPr lang="en-US" dirty="0"/>
                  <a:t>This is also known as an algorithm’s </a:t>
                </a:r>
                <a:r>
                  <a:rPr lang="en-US" dirty="0">
                    <a:solidFill>
                      <a:srgbClr val="A71160"/>
                    </a:solidFill>
                  </a:rPr>
                  <a:t>growth rate.</a:t>
                </a:r>
              </a:p>
              <a:p>
                <a:r>
                  <a:rPr lang="en-US" dirty="0"/>
                  <a:t>Asymptotic Notations are used,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To characterize the </a:t>
                </a:r>
                <a:r>
                  <a:rPr lang="en-US" dirty="0">
                    <a:solidFill>
                      <a:srgbClr val="A71160"/>
                    </a:solidFill>
                  </a:rPr>
                  <a:t>complexity</a:t>
                </a:r>
                <a:r>
                  <a:rPr lang="en-US" dirty="0"/>
                  <a:t> of an algorithm.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To compare the </a:t>
                </a:r>
                <a:r>
                  <a:rPr lang="en-US" dirty="0">
                    <a:solidFill>
                      <a:srgbClr val="A71160"/>
                    </a:solidFill>
                  </a:rPr>
                  <a:t>performance</a:t>
                </a:r>
                <a:r>
                  <a:rPr lang="en-US" dirty="0"/>
                  <a:t> of two or more algorithms solving the same problem.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5948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𝐎</m:t>
                    </m:r>
                  </m:oMath>
                </a14:m>
                <a:r>
                  <a:rPr lang="en-US" dirty="0"/>
                  <a:t>-Notation (Big </a:t>
                </a:r>
                <a14:m>
                  <m:oMath xmlns:m="http://schemas.openxmlformats.org/officeDocument/2006/math"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𝐎</m:t>
                    </m:r>
                  </m:oMath>
                </a14:m>
                <a:r>
                  <a:rPr lang="en-US" dirty="0"/>
                  <a:t> notation) (Upper Bound)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t="-9402" b="-188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notation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Ο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the formal way to express the </a:t>
                </a:r>
                <a:r>
                  <a:rPr lang="en-US" dirty="0">
                    <a:solidFill>
                      <a:srgbClr val="A71160"/>
                    </a:solidFill>
                  </a:rPr>
                  <a:t>upper bound </a:t>
                </a:r>
                <a:r>
                  <a:rPr lang="en-US" dirty="0"/>
                  <a:t>of an algorithm's running time. </a:t>
                </a:r>
                <a:endParaRPr lang="en-US" dirty="0" smtClean="0"/>
              </a:p>
              <a:p>
                <a:r>
                  <a:rPr lang="en-US" dirty="0" smtClean="0"/>
                  <a:t>It </a:t>
                </a:r>
                <a:r>
                  <a:rPr lang="en-US" dirty="0"/>
                  <a:t>measures the </a:t>
                </a:r>
                <a:r>
                  <a:rPr lang="en-US" dirty="0">
                    <a:solidFill>
                      <a:srgbClr val="A71160"/>
                    </a:solidFill>
                  </a:rPr>
                  <a:t>worst case time complexity </a:t>
                </a:r>
                <a:r>
                  <a:rPr lang="en-US" dirty="0"/>
                  <a:t>or the longest amount of time an algorithm can possibly take to complete.</a:t>
                </a:r>
              </a:p>
              <a:p>
                <a:r>
                  <a:rPr lang="en-US" dirty="0"/>
                  <a:t>For a given function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we denote 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</a:rPr>
                      <m:t>Ο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dirty="0"/>
                  <a:t>the set of functions,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69727" y="2765582"/>
                <a:ext cx="11215692" cy="731520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Ο</m:t>
                    </m:r>
                    <m:r>
                      <a:rPr lang="en-US" sz="2200" b="0" i="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200" b="0" i="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sz="2200" b="0" i="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200" b="0" i="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200" b="0" i="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sz="2200" dirty="0">
                    <a:solidFill>
                      <a:srgbClr val="002060"/>
                    </a:solidFill>
                  </a:rPr>
                  <a:t>= {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>
                    <a:solidFill>
                      <a:srgbClr val="002060"/>
                    </a:solidFill>
                  </a:rPr>
                  <a:t> : there exist positive constants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en-US" sz="2200" dirty="0">
                    <a:solidFill>
                      <a:srgbClr val="002060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200" b="0" i="0" baseline="-250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200" dirty="0">
                    <a:solidFill>
                      <a:srgbClr val="002060"/>
                    </a:solidFill>
                  </a:rPr>
                  <a:t> such </a:t>
                </a:r>
                <a:r>
                  <a:rPr lang="en-US" sz="2200" dirty="0" smtClean="0">
                    <a:solidFill>
                      <a:srgbClr val="002060"/>
                    </a:solidFill>
                  </a:rPr>
                  <a:t>that </a:t>
                </a:r>
                <a14:m>
                  <m:oMath xmlns:m="http://schemas.openxmlformats.org/officeDocument/2006/math">
                    <m: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0≤</m:t>
                    </m:r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)≤</m:t>
                    </m:r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cg</m:t>
                    </m:r>
                    <m: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200" dirty="0">
                    <a:solidFill>
                      <a:srgbClr val="002060"/>
                    </a:solidFill>
                  </a:rPr>
                  <a:t>for all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b="0" i="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200" b="0" i="0" baseline="-250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200" b="0" i="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sz="2200" b="0" i="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r>
                  <a:rPr lang="en-US" sz="2200" dirty="0" smtClean="0">
                    <a:solidFill>
                      <a:srgbClr val="002060"/>
                    </a:solidFill>
                  </a:rPr>
                  <a:t>}</a:t>
                </a:r>
                <a:endParaRPr lang="en-US" sz="22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727" y="2765582"/>
                <a:ext cx="11215692" cy="731520"/>
              </a:xfrm>
              <a:prstGeom prst="roundRect">
                <a:avLst/>
              </a:prstGeom>
              <a:blipFill rotWithShape="0">
                <a:blip r:embed="rId4"/>
                <a:stretch>
                  <a:fillRect r="-1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269727" y="2765582"/>
            <a:ext cx="11215692" cy="731520"/>
          </a:xfrm>
          <a:prstGeom prst="roundRect">
            <a:avLst/>
          </a:prstGeom>
          <a:noFill/>
          <a:ln w="19050">
            <a:solidFill>
              <a:srgbClr val="A71160"/>
            </a:solidFill>
          </a:ln>
        </p:spPr>
        <p:txBody>
          <a:bodyPr wrap="square" rtlCol="0">
            <a:spAutoFit/>
          </a:bodyPr>
          <a:lstStyle/>
          <a:p>
            <a:endParaRPr lang="en-US" sz="2200" dirty="0">
              <a:solidFill>
                <a:srgbClr val="00206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6466" y="3606975"/>
            <a:ext cx="5499069" cy="288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38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xmlns="" id="{54B20E2A-F2D8-419C-9FD1-95D26342647C}"/>
                  </a:ext>
                </a:extLst>
              </p:cNvPr>
              <p:cNvSpPr/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gradFill flip="none" rotWithShape="1">
                <a:gsLst>
                  <a:gs pos="55000">
                    <a:srgbClr val="B21266"/>
                  </a:gs>
                  <a:gs pos="30000">
                    <a:srgbClr val="A3115D">
                      <a:lumMod val="100000"/>
                    </a:srgbClr>
                  </a:gs>
                  <a:gs pos="100000">
                    <a:srgbClr val="ED6D9B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en-US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is an asymptotically </a:t>
                </a:r>
                <a:r>
                  <a:rPr lang="en-US" sz="2400" b="1" dirty="0">
                    <a:solidFill>
                      <a:schemeClr val="bg1"/>
                    </a:solidFill>
                  </a:rPr>
                  <a:t>upper bound </a:t>
                </a:r>
                <a:r>
                  <a:rPr lang="en-US" sz="2400" dirty="0">
                    <a:solidFill>
                      <a:schemeClr val="bg1"/>
                    </a:solidFill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.</a:t>
                </a:r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implies:  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d>
                        <m:dPr>
                          <m:ctrlPr>
                            <a:rPr lang="en-US" sz="2400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“≤” </m:t>
                      </m:r>
                      <m:r>
                        <a:rPr lang="en-US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n-US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1" dirty="0" smtClean="0">
                  <a:solidFill>
                    <a:schemeClr val="bg1"/>
                  </a:solidFill>
                </a:endParaRPr>
              </a:p>
              <a:p>
                <a:pPr algn="just"/>
                <a:endParaRPr lang="en-US" sz="2400" b="1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 smtClean="0">
                    <a:solidFill>
                      <a:schemeClr val="bg1"/>
                    </a:solidFill>
                  </a:rPr>
                  <a:t>An </a:t>
                </a:r>
                <a:r>
                  <a:rPr lang="en-US" sz="2400" dirty="0">
                    <a:solidFill>
                      <a:schemeClr val="bg1"/>
                    </a:solidFill>
                  </a:rPr>
                  <a:t>upper bound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of an algorithm defines the maximum time required, we can always solve the problem in at most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time. </a:t>
                </a:r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 smtClean="0">
                    <a:solidFill>
                      <a:schemeClr val="bg1"/>
                    </a:solidFill>
                  </a:rPr>
                  <a:t>Time </a:t>
                </a:r>
                <a:r>
                  <a:rPr lang="en-US" sz="2400" dirty="0">
                    <a:solidFill>
                      <a:schemeClr val="bg1"/>
                    </a:solidFill>
                  </a:rPr>
                  <a:t>taken by a known algorithm to solve a problem with worse case input gives the upper bound.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xmlns="" id="{54B20E2A-F2D8-419C-9FD1-95D2634264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blipFill rotWithShape="0">
                <a:blip r:embed="rId2"/>
                <a:stretch>
                  <a:fillRect l="-1300" r="-15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0" y="-1"/>
                <a:ext cx="6096000" cy="830997"/>
              </a:xfrm>
              <a:prstGeom prst="rect">
                <a:avLst/>
              </a:prstGeom>
              <a:noFill/>
            </p:spPr>
            <p:txBody>
              <a:bodyPr wrap="square" lIns="274320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3200" b="1" dirty="0" smtClean="0">
                    <a:solidFill>
                      <a:srgbClr val="424242"/>
                    </a:solidFill>
                  </a:rPr>
                  <a:t>Big(</a:t>
                </a:r>
                <a14:m>
                  <m:oMath xmlns:m="http://schemas.openxmlformats.org/officeDocument/2006/math">
                    <m:r>
                      <a:rPr lang="en-US" sz="3200" b="1" i="0" dirty="0" smtClean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𝐎</m:t>
                    </m:r>
                  </m:oMath>
                </a14:m>
                <a:r>
                  <a:rPr lang="en-US" sz="3200" b="1" dirty="0" smtClean="0">
                    <a:solidFill>
                      <a:srgbClr val="424242"/>
                    </a:solidFill>
                  </a:rPr>
                  <a:t>) Notation</a:t>
                </a:r>
                <a:endParaRPr lang="en-US" sz="32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-1"/>
                <a:ext cx="6096000" cy="830997"/>
              </a:xfrm>
              <a:prstGeom prst="rect">
                <a:avLst/>
              </a:prstGeom>
              <a:blipFill rotWithShape="0">
                <a:blip r:embed="rId3"/>
                <a:stretch>
                  <a:fillRect b="-139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993" y="2069550"/>
            <a:ext cx="3943350" cy="26670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985183" y="1435941"/>
            <a:ext cx="0" cy="3795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985184" y="5218801"/>
            <a:ext cx="457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1997134" y="3636725"/>
            <a:ext cx="0" cy="160020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523323" y="5239388"/>
                <a:ext cx="250767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3323" y="5239388"/>
                <a:ext cx="2507672" cy="461665"/>
              </a:xfrm>
              <a:prstGeom prst="rect">
                <a:avLst/>
              </a:prstGeom>
              <a:blipFill rotWithShape="0">
                <a:blip r:embed="rId5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765131" y="5163093"/>
                <a:ext cx="5701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  <m:sub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5131" y="5163093"/>
                <a:ext cx="570116" cy="400110"/>
              </a:xfrm>
              <a:prstGeom prst="rect">
                <a:avLst/>
              </a:prstGeom>
              <a:blipFill rotWithShape="0">
                <a:blip r:embed="rId6"/>
                <a:stretch>
                  <a:fillRect b="-1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466087" y="4976893"/>
                <a:ext cx="5701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6087" y="4976893"/>
                <a:ext cx="570116" cy="40011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4126985" y="1587299"/>
                <a:ext cx="9570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6985" y="1587299"/>
                <a:ext cx="957064" cy="400110"/>
              </a:xfrm>
              <a:prstGeom prst="rect">
                <a:avLst/>
              </a:prstGeom>
              <a:blipFill rotWithShape="0">
                <a:blip r:embed="rId8"/>
                <a:stretch>
                  <a:fillRect r="-2548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4167714" y="2683018"/>
                <a:ext cx="9570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7714" y="2683018"/>
                <a:ext cx="957064" cy="400110"/>
              </a:xfrm>
              <a:prstGeom prst="rect">
                <a:avLst/>
              </a:prstGeom>
              <a:blipFill rotWithShape="0">
                <a:blip r:embed="rId9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110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2" grpId="0"/>
      <p:bldP spid="13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 startAt="2"/>
                </a:pPr>
                <a14:m>
                  <m:oMath xmlns:m="http://schemas.openxmlformats.org/officeDocument/2006/math"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𝛀</m:t>
                    </m:r>
                  </m:oMath>
                </a14:m>
                <a:r>
                  <a:rPr lang="en-US" dirty="0"/>
                  <a:t>-Notation (Omega notation) (Lower Bound)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t="-9402" b="-188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Big Omega notation 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smtClean="0"/>
                  <a:t>) is </a:t>
                </a:r>
                <a:r>
                  <a:rPr lang="en-US" dirty="0"/>
                  <a:t>used to define the </a:t>
                </a:r>
                <a:r>
                  <a:rPr lang="en-US" dirty="0">
                    <a:solidFill>
                      <a:srgbClr val="A71160"/>
                    </a:solidFill>
                  </a:rPr>
                  <a:t>lower bound </a:t>
                </a:r>
                <a:r>
                  <a:rPr lang="en-US" dirty="0"/>
                  <a:t>of any algorithm or we can say the best case of any algorithm.</a:t>
                </a:r>
              </a:p>
              <a:p>
                <a:r>
                  <a:rPr lang="en-US" dirty="0" smtClean="0"/>
                  <a:t>This </a:t>
                </a:r>
                <a:r>
                  <a:rPr lang="en-US" dirty="0"/>
                  <a:t>always indicates the </a:t>
                </a:r>
                <a:r>
                  <a:rPr lang="en-US" dirty="0">
                    <a:solidFill>
                      <a:srgbClr val="A71160"/>
                    </a:solidFill>
                  </a:rPr>
                  <a:t>minimum time required</a:t>
                </a:r>
                <a:r>
                  <a:rPr lang="en-US" dirty="0"/>
                  <a:t> for any algorithm for all input values, therefore the best case of any algorithm.</a:t>
                </a:r>
              </a:p>
              <a:p>
                <a:r>
                  <a:rPr lang="en-US" dirty="0" smtClean="0"/>
                  <a:t>When a </a:t>
                </a:r>
                <a:r>
                  <a:rPr lang="en-US" dirty="0"/>
                  <a:t>time complexity for any algorithm </a:t>
                </a:r>
                <a:r>
                  <a:rPr lang="en-US" dirty="0" smtClean="0"/>
                  <a:t>is represented in </a:t>
                </a:r>
                <a:r>
                  <a:rPr lang="en-US" dirty="0"/>
                  <a:t>the form of big-Ω, </a:t>
                </a:r>
                <a:r>
                  <a:rPr lang="en-US" dirty="0" smtClean="0"/>
                  <a:t>it means </a:t>
                </a:r>
                <a:r>
                  <a:rPr lang="en-US" dirty="0"/>
                  <a:t>that the algorithm will take </a:t>
                </a:r>
                <a:r>
                  <a:rPr lang="en-US" dirty="0" smtClean="0">
                    <a:solidFill>
                      <a:srgbClr val="A71160"/>
                    </a:solidFill>
                  </a:rPr>
                  <a:t>at least </a:t>
                </a:r>
                <a:r>
                  <a:rPr lang="en-US" dirty="0">
                    <a:solidFill>
                      <a:srgbClr val="A71160"/>
                    </a:solidFill>
                  </a:rPr>
                  <a:t>this much time </a:t>
                </a:r>
                <a:r>
                  <a:rPr lang="en-US" dirty="0"/>
                  <a:t>to </a:t>
                </a:r>
                <a:r>
                  <a:rPr lang="en-US" dirty="0" smtClean="0"/>
                  <a:t>complete </a:t>
                </a:r>
                <a:r>
                  <a:rPr lang="en-US" dirty="0"/>
                  <a:t>it's execution. It can definitely take more time than this too</a:t>
                </a:r>
                <a:r>
                  <a:rPr lang="en-US" dirty="0" smtClean="0"/>
                  <a:t>.</a:t>
                </a:r>
              </a:p>
              <a:p>
                <a:r>
                  <a:rPr lang="en-US" dirty="0"/>
                  <a:t>For a given function 𝑔(𝑛), we denote 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en-US" dirty="0"/>
                  <a:t>𝑔(𝑛)) the set of functions</a:t>
                </a:r>
                <a:r>
                  <a:rPr lang="en-US" dirty="0" smtClean="0"/>
                  <a:t>,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84878" y="4295636"/>
                <a:ext cx="11338560" cy="731520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Ω</m:t>
                    </m:r>
                    <m:r>
                      <a:rPr lang="el-GR" sz="22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))={</m:t>
                    </m:r>
                    <m:r>
                      <m:rPr>
                        <m:sty m:val="p"/>
                      </m:rP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):</m:t>
                    </m:r>
                  </m:oMath>
                </a14:m>
                <a:r>
                  <a:rPr lang="en-US" sz="2200" i="0" dirty="0" smtClean="0">
                    <a:solidFill>
                      <a:srgbClr val="002060"/>
                    </a:solidFill>
                    <a:latin typeface="+mj-lt"/>
                  </a:rPr>
                  <a:t>there exist positive constants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en-US" sz="2200" i="0" dirty="0" smtClean="0">
                    <a:solidFill>
                      <a:srgbClr val="002060"/>
                    </a:solidFill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200" b="0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200" i="0" dirty="0" smtClean="0">
                    <a:solidFill>
                      <a:srgbClr val="002060"/>
                    </a:solidFill>
                    <a:latin typeface="+mj-lt"/>
                  </a:rPr>
                  <a:t> such that</a:t>
                </a:r>
                <a:r>
                  <a:rPr lang="en-US" sz="2200" b="0" i="0" dirty="0" smtClean="0">
                    <a:solidFill>
                      <a:srgbClr val="002060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0≤</m:t>
                    </m:r>
                    <m:r>
                      <m:rPr>
                        <m:sty m:val="p"/>
                      </m:rP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cg</m:t>
                    </m:r>
                    <m:d>
                      <m:dPr>
                        <m:ctrlP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US" sz="2200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i="0" dirty="0" smtClean="0">
                    <a:solidFill>
                      <a:srgbClr val="002060"/>
                    </a:solidFill>
                    <a:latin typeface="+mj-lt"/>
                  </a:rPr>
                  <a:t>for all</a:t>
                </a:r>
                <a:r>
                  <a:rPr lang="en-US" sz="2200" b="0" i="0" dirty="0" smtClean="0">
                    <a:solidFill>
                      <a:srgbClr val="002060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200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200" b="0" i="0" dirty="0" smtClean="0">
                  <a:solidFill>
                    <a:srgbClr val="00206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878" y="4295636"/>
                <a:ext cx="11338560" cy="731520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484878" y="4295636"/>
            <a:ext cx="11338560" cy="731520"/>
          </a:xfrm>
          <a:prstGeom prst="roundRect">
            <a:avLst/>
          </a:prstGeom>
          <a:noFill/>
          <a:ln w="19050">
            <a:solidFill>
              <a:srgbClr val="A71160"/>
            </a:solidFill>
          </a:ln>
        </p:spPr>
        <p:txBody>
          <a:bodyPr wrap="square" rtlCol="0">
            <a:spAutoFit/>
          </a:bodyPr>
          <a:lstStyle/>
          <a:p>
            <a:endParaRPr lang="en-US" sz="2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280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 startAt="2"/>
                </a:pPr>
                <a14:m>
                  <m:oMath xmlns:m="http://schemas.openxmlformats.org/officeDocument/2006/math"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𝛀</m:t>
                    </m:r>
                  </m:oMath>
                </a14:m>
                <a:r>
                  <a:rPr lang="en-US" dirty="0"/>
                  <a:t>-Notation (Omega notation) (Lower Bound)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t="-9402" b="-188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For </a:t>
                </a:r>
                <a:r>
                  <a:rPr lang="en-US" dirty="0"/>
                  <a:t>a given function 𝑔(𝑛), we denote 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en-US" dirty="0"/>
                  <a:t>𝑔(𝑛)) the set of functions</a:t>
                </a:r>
                <a:r>
                  <a:rPr lang="en-US" dirty="0" smtClean="0"/>
                  <a:t>,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716" t="-163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84878" y="1479875"/>
                <a:ext cx="11338560" cy="731520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Ω</m:t>
                    </m:r>
                    <m:r>
                      <a:rPr lang="el-GR" sz="22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))={</m:t>
                    </m:r>
                    <m:r>
                      <m:rPr>
                        <m:sty m:val="p"/>
                      </m:rP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l-GR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):</m:t>
                    </m:r>
                  </m:oMath>
                </a14:m>
                <a:r>
                  <a:rPr lang="en-US" sz="2200" i="0" dirty="0" smtClean="0">
                    <a:solidFill>
                      <a:srgbClr val="002060"/>
                    </a:solidFill>
                    <a:latin typeface="+mj-lt"/>
                  </a:rPr>
                  <a:t>there exist positive constants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en-US" sz="2200" i="0" dirty="0" smtClean="0">
                    <a:solidFill>
                      <a:srgbClr val="002060"/>
                    </a:solidFill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200" b="0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200" i="0" dirty="0" smtClean="0">
                    <a:solidFill>
                      <a:srgbClr val="002060"/>
                    </a:solidFill>
                    <a:latin typeface="+mj-lt"/>
                  </a:rPr>
                  <a:t> such that</a:t>
                </a:r>
                <a:r>
                  <a:rPr lang="en-US" sz="2200" b="0" i="0" dirty="0" smtClean="0">
                    <a:solidFill>
                      <a:srgbClr val="002060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0≤</m:t>
                    </m:r>
                    <m:r>
                      <m:rPr>
                        <m:sty m:val="p"/>
                      </m:rP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cg</m:t>
                    </m:r>
                    <m:d>
                      <m:dPr>
                        <m:ctrlP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US" sz="2200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i="0" dirty="0" smtClean="0">
                    <a:solidFill>
                      <a:srgbClr val="002060"/>
                    </a:solidFill>
                    <a:latin typeface="+mj-lt"/>
                  </a:rPr>
                  <a:t>for all</a:t>
                </a:r>
                <a:r>
                  <a:rPr lang="en-US" sz="2200" b="0" i="0" dirty="0" smtClean="0">
                    <a:solidFill>
                      <a:srgbClr val="002060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2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200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sz="22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200" b="0" i="0" dirty="0" smtClean="0">
                  <a:solidFill>
                    <a:srgbClr val="00206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878" y="1479875"/>
                <a:ext cx="11338560" cy="731520"/>
              </a:xfrm>
              <a:prstGeom prst="round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484878" y="1479875"/>
            <a:ext cx="11338560" cy="731520"/>
          </a:xfrm>
          <a:prstGeom prst="roundRect">
            <a:avLst/>
          </a:prstGeom>
          <a:noFill/>
          <a:ln w="19050">
            <a:solidFill>
              <a:srgbClr val="A71160"/>
            </a:solidFill>
          </a:ln>
        </p:spPr>
        <p:txBody>
          <a:bodyPr wrap="square" rtlCol="0">
            <a:spAutoFit/>
          </a:bodyPr>
          <a:lstStyle/>
          <a:p>
            <a:endParaRPr lang="en-US" sz="2200" dirty="0">
              <a:solidFill>
                <a:srgbClr val="00206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5653" y="2887825"/>
            <a:ext cx="5980694" cy="288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12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xmlns="" id="{54B20E2A-F2D8-419C-9FD1-95D26342647C}"/>
                  </a:ext>
                </a:extLst>
              </p:cNvPr>
              <p:cNvSpPr/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gradFill flip="none" rotWithShape="1">
                <a:gsLst>
                  <a:gs pos="55000">
                    <a:srgbClr val="B21266"/>
                  </a:gs>
                  <a:gs pos="30000">
                    <a:srgbClr val="A3115D">
                      <a:lumMod val="100000"/>
                    </a:srgbClr>
                  </a:gs>
                  <a:gs pos="100000">
                    <a:srgbClr val="ED6D9B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en-US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400" i="0" dirty="0" smtClean="0">
                    <a:solidFill>
                      <a:schemeClr val="bg1"/>
                    </a:solidFill>
                    <a:latin typeface="+mj-lt"/>
                  </a:rPr>
                  <a:t>is an asymptotically </a:t>
                </a:r>
                <a:r>
                  <a:rPr lang="en-US" sz="2400" b="1" i="0" dirty="0" smtClean="0">
                    <a:solidFill>
                      <a:schemeClr val="bg1"/>
                    </a:solidFill>
                    <a:latin typeface="+mj-lt"/>
                  </a:rPr>
                  <a:t>lower bound </a:t>
                </a:r>
                <a:r>
                  <a:rPr lang="en-US" sz="2400" i="0" dirty="0" smtClean="0">
                    <a:solidFill>
                      <a:schemeClr val="bg1"/>
                    </a:solidFill>
                    <a:latin typeface="+mj-lt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).</m:t>
                    </m:r>
                  </m:oMath>
                </a14:m>
                <a:endParaRPr lang="en-US" sz="2400" i="0" dirty="0" smtClean="0">
                  <a:solidFill>
                    <a:schemeClr val="bg1"/>
                  </a:solidFill>
                  <a:latin typeface="+mj-lt"/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i="1" dirty="0" smtClean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)= </m:t>
                    </m:r>
                    <m:r>
                      <m:rPr>
                        <m:sty m:val="p"/>
                      </m:rPr>
                      <a:rPr lang="el-GR" sz="2400" i="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Ω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implies: 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)“≥” 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i="1" dirty="0" smtClean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 smtClean="0">
                    <a:solidFill>
                      <a:schemeClr val="bg1"/>
                    </a:solidFill>
                  </a:rPr>
                  <a:t>A </a:t>
                </a:r>
                <a:r>
                  <a:rPr lang="en-US" sz="2400" dirty="0">
                    <a:solidFill>
                      <a:schemeClr val="bg1"/>
                    </a:solidFill>
                  </a:rPr>
                  <a:t>lower bound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of an algorithm defines the minimum time required, it is not possible to have any other algorithm (for the same problem) whose time complexity is less than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for random input.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4B20E2A-F2D8-419C-9FD1-95D2634264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blipFill rotWithShape="0">
                <a:blip r:embed="rId2"/>
                <a:stretch>
                  <a:fillRect l="-1300" r="-15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0" y="-1"/>
                <a:ext cx="6096000" cy="830997"/>
              </a:xfrm>
              <a:prstGeom prst="rect">
                <a:avLst/>
              </a:prstGeom>
              <a:noFill/>
            </p:spPr>
            <p:txBody>
              <a:bodyPr wrap="square" lIns="274320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3200" b="1" dirty="0" smtClean="0">
                    <a:solidFill>
                      <a:srgbClr val="424242"/>
                    </a:solidFill>
                  </a:rPr>
                  <a:t>Big(</a:t>
                </a:r>
                <a14:m>
                  <m:oMath xmlns:m="http://schemas.openxmlformats.org/officeDocument/2006/math">
                    <m:r>
                      <a:rPr lang="en-US" sz="3200" b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𝛀</m:t>
                    </m:r>
                  </m:oMath>
                </a14:m>
                <a:r>
                  <a:rPr lang="en-US" sz="3200" b="1" dirty="0">
                    <a:solidFill>
                      <a:srgbClr val="424242"/>
                    </a:solidFill>
                  </a:rPr>
                  <a:t>)</a:t>
                </a:r>
                <a:r>
                  <a:rPr lang="en-US" sz="3200" b="1" dirty="0" smtClean="0">
                    <a:solidFill>
                      <a:srgbClr val="424242"/>
                    </a:solidFill>
                  </a:rPr>
                  <a:t> Notation</a:t>
                </a:r>
                <a:endParaRPr lang="en-US" sz="32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-1"/>
                <a:ext cx="6096000" cy="830997"/>
              </a:xfrm>
              <a:prstGeom prst="rect">
                <a:avLst/>
              </a:prstGeom>
              <a:blipFill rotWithShape="0">
                <a:blip r:embed="rId3"/>
                <a:stretch>
                  <a:fillRect b="-139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523323" y="5239388"/>
                <a:ext cx="250767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l-GR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𝜴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3323" y="5239388"/>
                <a:ext cx="2507672" cy="461665"/>
              </a:xfrm>
              <a:prstGeom prst="rect">
                <a:avLst/>
              </a:prstGeom>
              <a:blipFill rotWithShape="0">
                <a:blip r:embed="rId4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765131" y="5163093"/>
                <a:ext cx="5701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  <m:sub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5131" y="5163093"/>
                <a:ext cx="570116" cy="400110"/>
              </a:xfrm>
              <a:prstGeom prst="rect">
                <a:avLst/>
              </a:prstGeom>
              <a:blipFill rotWithShape="0">
                <a:blip r:embed="rId5"/>
                <a:stretch>
                  <a:fillRect b="-1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466087" y="4976893"/>
                <a:ext cx="5701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6087" y="4976893"/>
                <a:ext cx="570116" cy="40011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7112" y="1836098"/>
            <a:ext cx="4572000" cy="24932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4606434" y="2572504"/>
                <a:ext cx="9570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6434" y="2572504"/>
                <a:ext cx="957064" cy="400110"/>
              </a:xfrm>
              <a:prstGeom prst="rect">
                <a:avLst/>
              </a:prstGeom>
              <a:blipFill rotWithShape="0">
                <a:blip r:embed="rId8"/>
                <a:stretch>
                  <a:fillRect r="-2548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4421845" y="1505975"/>
                <a:ext cx="9570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1845" y="1505975"/>
                <a:ext cx="957064" cy="400110"/>
              </a:xfrm>
              <a:prstGeom prst="rect">
                <a:avLst/>
              </a:prstGeom>
              <a:blipFill rotWithShape="0">
                <a:blip r:embed="rId9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/>
          <p:cNvCxnSpPr/>
          <p:nvPr/>
        </p:nvCxnSpPr>
        <p:spPr>
          <a:xfrm flipH="1">
            <a:off x="2013984" y="3460677"/>
            <a:ext cx="0" cy="17373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747111" y="1412971"/>
            <a:ext cx="0" cy="3795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47112" y="5195831"/>
            <a:ext cx="475488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60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2" grpId="0"/>
      <p:bldP spid="13" grpId="0"/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 startAt="3"/>
                </a:pPr>
                <a14:m>
                  <m:oMath xmlns:m="http://schemas.openxmlformats.org/officeDocument/2006/math"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𝛉</m:t>
                    </m:r>
                  </m:oMath>
                </a14:m>
                <a:r>
                  <a:rPr lang="en-US" dirty="0"/>
                  <a:t>-Notation (Theta notation) (Same order) 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t="-9402" b="-188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notation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i="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i="0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dirty="0"/>
                  <a:t>is the formal way </a:t>
                </a:r>
                <a:r>
                  <a:rPr lang="en-US" dirty="0">
                    <a:solidFill>
                      <a:srgbClr val="A71160"/>
                    </a:solidFill>
                  </a:rPr>
                  <a:t>to </a:t>
                </a:r>
                <a:r>
                  <a:rPr lang="en-US" dirty="0" smtClean="0">
                    <a:solidFill>
                      <a:srgbClr val="A71160"/>
                    </a:solidFill>
                  </a:rPr>
                  <a:t>enclose </a:t>
                </a:r>
                <a:r>
                  <a:rPr lang="en-US" dirty="0"/>
                  <a:t>both the lower bound and the upper bound of an algorithm's running time</a:t>
                </a:r>
                <a:r>
                  <a:rPr lang="en-US" dirty="0" smtClean="0"/>
                  <a:t>.</a:t>
                </a:r>
              </a:p>
              <a:p>
                <a:r>
                  <a:rPr lang="en-US" dirty="0"/>
                  <a:t>Since it represents the upper and the lower bound of the running time of an algorithm, it is used for analyzing </a:t>
                </a:r>
                <a:r>
                  <a:rPr lang="en-US" dirty="0">
                    <a:solidFill>
                      <a:srgbClr val="A71160"/>
                    </a:solidFill>
                  </a:rPr>
                  <a:t>the average case complexity </a:t>
                </a:r>
                <a:r>
                  <a:rPr lang="en-US" dirty="0"/>
                  <a:t>of an algorithm.</a:t>
                </a:r>
              </a:p>
              <a:p>
                <a:r>
                  <a:rPr lang="en-US" dirty="0" smtClean="0"/>
                  <a:t>The </a:t>
                </a:r>
                <a:r>
                  <a:rPr lang="en-US" dirty="0"/>
                  <a:t>time </a:t>
                </a:r>
                <a:r>
                  <a:rPr lang="en-US" dirty="0" smtClean="0"/>
                  <a:t>complexity </a:t>
                </a:r>
                <a:r>
                  <a:rPr lang="en-US" dirty="0"/>
                  <a:t>represented by the 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en-US" dirty="0"/>
                  <a:t>notation is </a:t>
                </a:r>
                <a:r>
                  <a:rPr lang="en-US" dirty="0" smtClean="0"/>
                  <a:t>the range </a:t>
                </a:r>
                <a:r>
                  <a:rPr lang="en-US" dirty="0"/>
                  <a:t>within which </a:t>
                </a:r>
                <a:r>
                  <a:rPr lang="en-US" dirty="0">
                    <a:solidFill>
                      <a:srgbClr val="A71160"/>
                    </a:solidFill>
                  </a:rPr>
                  <a:t>the actual </a:t>
                </a:r>
                <a:r>
                  <a:rPr lang="en-US" dirty="0" smtClean="0">
                    <a:solidFill>
                      <a:srgbClr val="A71160"/>
                    </a:solidFill>
                  </a:rPr>
                  <a:t>running time </a:t>
                </a:r>
                <a:r>
                  <a:rPr lang="en-US" dirty="0"/>
                  <a:t>of </a:t>
                </a:r>
                <a:r>
                  <a:rPr lang="en-US" dirty="0" smtClean="0"/>
                  <a:t>the </a:t>
                </a:r>
                <a:r>
                  <a:rPr lang="en-US" dirty="0"/>
                  <a:t>algorithm will be</a:t>
                </a:r>
                <a:r>
                  <a:rPr lang="en-US" dirty="0" smtClean="0"/>
                  <a:t>.</a:t>
                </a:r>
              </a:p>
              <a:p>
                <a:r>
                  <a:rPr lang="en-US" dirty="0" smtClean="0"/>
                  <a:t>So, </a:t>
                </a:r>
                <a:r>
                  <a:rPr lang="en-US" dirty="0"/>
                  <a:t>it defines </a:t>
                </a:r>
                <a:r>
                  <a:rPr lang="en-US" dirty="0" smtClean="0">
                    <a:solidFill>
                      <a:srgbClr val="A71160"/>
                    </a:solidFill>
                  </a:rPr>
                  <a:t>the exact </a:t>
                </a:r>
                <a:r>
                  <a:rPr lang="en-US" dirty="0" smtClean="0"/>
                  <a:t>Asymptotic behavior of an algorithm.</a:t>
                </a:r>
              </a:p>
              <a:p>
                <a:r>
                  <a:rPr lang="en-US" dirty="0"/>
                  <a:t>For a given function 𝑔(𝑛), we denote by θ(𝑔(𝑛)) the set of functions,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81000" y="4305757"/>
                <a:ext cx="11521440" cy="640080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900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))</m:t>
                    </m:r>
                    <m:r>
                      <m:rPr>
                        <m:nor/>
                      </m:rPr>
                      <a:rPr lang="en-US" sz="1900" i="1" dirty="0">
                        <a:solidFill>
                          <a:srgbClr val="002060"/>
                        </a:solidFill>
                      </a:rPr>
                      <m:t> = {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en-US" sz="1900" i="1" dirty="0">
                        <a:solidFill>
                          <a:srgbClr val="002060"/>
                        </a:solidFill>
                      </a:rPr>
                      <m:t> : </m:t>
                    </m:r>
                  </m:oMath>
                </a14:m>
                <a:r>
                  <a:rPr lang="en-US" sz="1900" i="0" dirty="0" smtClean="0">
                    <a:solidFill>
                      <a:srgbClr val="002060"/>
                    </a:solidFill>
                    <a:latin typeface="+mj-lt"/>
                  </a:rPr>
                  <a:t>there exist positive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900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sz="1900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en-US" sz="1900" dirty="0">
                        <a:solidFill>
                          <a:srgbClr val="002060"/>
                        </a:solidFill>
                      </a:rPr>
                      <m:t>, </m:t>
                    </m:r>
                    <m:sSub>
                      <m:sSubPr>
                        <m:ctrlP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900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sz="1900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sz="1900" i="1" dirty="0">
                        <a:solidFill>
                          <a:srgbClr val="002060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sz="1900" dirty="0">
                        <a:solidFill>
                          <a:srgbClr val="002060"/>
                        </a:solidFill>
                      </a:rPr>
                      <m:t>and</m:t>
                    </m:r>
                    <m:r>
                      <m:rPr>
                        <m:nor/>
                      </m:rPr>
                      <a:rPr lang="en-US" sz="1900" i="1" dirty="0">
                        <a:solidFill>
                          <a:srgbClr val="002060"/>
                        </a:solidFill>
                      </a:rPr>
                      <m:t> </m:t>
                    </m:r>
                    <m:r>
                      <m:rPr>
                        <m:sty m:val="p"/>
                      </m:rPr>
                      <a:rPr lang="en-US" sz="1900" b="0" i="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1900" b="0" i="0" baseline="-250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m:rPr>
                        <m:nor/>
                      </m:rPr>
                      <a:rPr lang="en-US" sz="1900" i="1" dirty="0">
                        <a:solidFill>
                          <a:srgbClr val="002060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sz="1900" dirty="0">
                        <a:solidFill>
                          <a:srgbClr val="002060"/>
                        </a:solidFill>
                      </a:rPr>
                      <m:t>such</m:t>
                    </m:r>
                    <m:r>
                      <m:rPr>
                        <m:nor/>
                      </m:rPr>
                      <a:rPr lang="en-US" sz="1900" dirty="0">
                        <a:solidFill>
                          <a:srgbClr val="002060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sz="1900" dirty="0">
                        <a:solidFill>
                          <a:srgbClr val="002060"/>
                        </a:solidFill>
                      </a:rPr>
                      <m:t>that</m:t>
                    </m:r>
                    <m:r>
                      <m:rPr>
                        <m:nor/>
                      </m:rPr>
                      <a:rPr lang="en-US" sz="1900" dirty="0">
                        <a:solidFill>
                          <a:srgbClr val="002060"/>
                        </a:solidFill>
                      </a:rPr>
                      <m:t> 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0≤</m:t>
                    </m:r>
                    <m:sSub>
                      <m:sSubPr>
                        <m:ctrlP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m:rPr>
                        <m:nor/>
                      </m:rPr>
                      <a:rPr lang="en-US" sz="1900" i="1" dirty="0">
                        <a:solidFill>
                          <a:srgbClr val="002060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sz="1900" dirty="0">
                        <a:solidFill>
                          <a:srgbClr val="002060"/>
                        </a:solidFill>
                      </a:rPr>
                      <m:t>for</m:t>
                    </m:r>
                    <m:r>
                      <m:rPr>
                        <m:nor/>
                      </m:rPr>
                      <a:rPr lang="en-US" sz="1900" i="1" dirty="0">
                        <a:solidFill>
                          <a:srgbClr val="002060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sz="1900" dirty="0">
                        <a:solidFill>
                          <a:srgbClr val="002060"/>
                        </a:solidFill>
                      </a:rPr>
                      <m:t>all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900" i="1" baseline="-250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19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m:rPr>
                        <m:nor/>
                      </m:rPr>
                      <a:rPr lang="en-US" sz="1900" i="1" dirty="0">
                        <a:solidFill>
                          <a:srgbClr val="002060"/>
                        </a:solidFill>
                      </a:rPr>
                      <m:t>}</m:t>
                    </m:r>
                  </m:oMath>
                </a14:m>
                <a:endParaRPr lang="en-US" sz="1900" i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4305757"/>
                <a:ext cx="11521440" cy="640080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367937" y="4292694"/>
            <a:ext cx="11521440" cy="640080"/>
          </a:xfrm>
          <a:prstGeom prst="roundRect">
            <a:avLst/>
          </a:prstGeom>
          <a:noFill/>
          <a:ln w="19050">
            <a:solidFill>
              <a:srgbClr val="A71160"/>
            </a:solidFill>
          </a:ln>
        </p:spPr>
        <p:txBody>
          <a:bodyPr wrap="square" rtlCol="0">
            <a:spAutoFit/>
          </a:bodyPr>
          <a:lstStyle/>
          <a:p>
            <a:endParaRPr lang="en-US" sz="2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27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xmlns="" id="{54B20E2A-F2D8-419C-9FD1-95D26342647C}"/>
                  </a:ext>
                </a:extLst>
              </p:cNvPr>
              <p:cNvSpPr/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gradFill flip="none" rotWithShape="1">
                <a:gsLst>
                  <a:gs pos="55000">
                    <a:srgbClr val="B21266"/>
                  </a:gs>
                  <a:gs pos="30000">
                    <a:srgbClr val="A3115D">
                      <a:lumMod val="100000"/>
                    </a:srgbClr>
                  </a:gs>
                  <a:gs pos="100000">
                    <a:srgbClr val="ED6D9B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is a set, we can write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to indicate that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is a member of </a:t>
                </a:r>
                <a14:m>
                  <m:oMath xmlns:m="http://schemas.openxmlformats.org/officeDocument/2006/math"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)).</m:t>
                    </m:r>
                  </m:oMath>
                </a14:m>
                <a:endParaRPr lang="el-GR" sz="2400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l-GR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l-GR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is an asymptotically tight bound for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).</m:t>
                    </m:r>
                  </m:oMath>
                </a14:m>
                <a:endParaRPr lang="en-US" sz="2400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implies: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)“=” 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4B20E2A-F2D8-419C-9FD1-95D2634264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blipFill rotWithShape="0">
                <a:blip r:embed="rId2"/>
                <a:stretch>
                  <a:fillRect l="-1300" r="-15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0" y="41196"/>
                <a:ext cx="6096000" cy="748603"/>
              </a:xfrm>
              <a:prstGeom prst="rect">
                <a:avLst/>
              </a:prstGeom>
              <a:noFill/>
            </p:spPr>
            <p:txBody>
              <a:bodyPr wrap="square" lIns="274320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3200" b="1" dirty="0" smtClean="0">
                        <a:latin typeface="Cambria Math" panose="02040503050406030204" pitchFamily="18" charset="0"/>
                      </a:rPr>
                      <m:t>𝛉</m:t>
                    </m:r>
                  </m:oMath>
                </a14:m>
                <a:r>
                  <a:rPr lang="en-US" sz="3200" dirty="0" smtClean="0"/>
                  <a:t>-</a:t>
                </a:r>
                <a:r>
                  <a:rPr lang="en-US" sz="3200" b="1" dirty="0" smtClean="0">
                    <a:solidFill>
                      <a:srgbClr val="424242"/>
                    </a:solidFill>
                  </a:rPr>
                  <a:t>Notation</a:t>
                </a:r>
                <a:endParaRPr lang="en-US" sz="32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1196"/>
                <a:ext cx="6096000" cy="748603"/>
              </a:xfrm>
              <a:prstGeom prst="rect">
                <a:avLst/>
              </a:prstGeom>
              <a:blipFill>
                <a:blip r:embed="rId3"/>
                <a:stretch>
                  <a:fillRect b="-211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523323" y="5226325"/>
                <a:ext cx="250767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l-GR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𝜽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3323" y="5226325"/>
                <a:ext cx="2507672" cy="461665"/>
              </a:xfrm>
              <a:prstGeom prst="rect">
                <a:avLst/>
              </a:prstGeom>
              <a:blipFill>
                <a:blip r:embed="rId4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509638" y="5163093"/>
                <a:ext cx="5701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  <m:sub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9638" y="5163093"/>
                <a:ext cx="570116" cy="400110"/>
              </a:xfrm>
              <a:prstGeom prst="rect">
                <a:avLst/>
              </a:prstGeom>
              <a:blipFill rotWithShape="0">
                <a:blip r:embed="rId5"/>
                <a:stretch>
                  <a:fillRect b="-1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466087" y="4963446"/>
                <a:ext cx="5701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6087" y="4963446"/>
                <a:ext cx="570116" cy="40011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5916" y="1149424"/>
            <a:ext cx="4333875" cy="40576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4788281" y="2782880"/>
                <a:ext cx="9570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8281" y="2782880"/>
                <a:ext cx="957064" cy="400110"/>
              </a:xfrm>
              <a:prstGeom prst="rect">
                <a:avLst/>
              </a:prstGeom>
              <a:blipFill rotWithShape="0">
                <a:blip r:embed="rId8"/>
                <a:stretch>
                  <a:fillRect r="-15287" b="-16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4788281" y="1923473"/>
                <a:ext cx="9570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8281" y="1923473"/>
                <a:ext cx="957064" cy="400110"/>
              </a:xfrm>
              <a:prstGeom prst="rect">
                <a:avLst/>
              </a:prstGeom>
              <a:blipFill rotWithShape="0">
                <a:blip r:embed="rId9"/>
                <a:stretch>
                  <a:fillRect b="-16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Connector 21"/>
          <p:cNvCxnSpPr/>
          <p:nvPr/>
        </p:nvCxnSpPr>
        <p:spPr>
          <a:xfrm flipH="1">
            <a:off x="747111" y="1412971"/>
            <a:ext cx="0" cy="3795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47112" y="5195831"/>
            <a:ext cx="475488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1832238" y="3346566"/>
            <a:ext cx="0" cy="182880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788281" y="917053"/>
                <a:ext cx="9570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000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b="1" i="1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8281" y="917053"/>
                <a:ext cx="957064" cy="400110"/>
              </a:xfrm>
              <a:prstGeom prst="rect">
                <a:avLst/>
              </a:prstGeom>
              <a:blipFill rotWithShape="0">
                <a:blip r:embed="rId10"/>
                <a:stretch>
                  <a:fillRect r="-15287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2841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2" grpId="0"/>
      <p:bldP spid="13" grpId="0"/>
      <p:bldP spid="14" grpId="0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O-Notation (Big O notation) (Upper Bound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Ω-Notation </a:t>
            </a:r>
            <a:r>
              <a:rPr lang="en-US" dirty="0"/>
              <a:t>(Omega notation) (Lower Bound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l-GR" dirty="0" smtClean="0"/>
              <a:t>θ-</a:t>
            </a:r>
            <a:r>
              <a:rPr lang="en-US" dirty="0"/>
              <a:t>Notation (Theta notation) (Same order)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692875" y="1534886"/>
                <a:ext cx="8138160" cy="76944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dirty="0" smtClean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Ο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= {</a:t>
                </a:r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 : there exist positive constants </a:t>
                </a:r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 and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solidFill>
                              <a:srgbClr val="42424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dirty="0" smtClean="0">
                            <a:solidFill>
                              <a:srgbClr val="424242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i="1" dirty="0">
                            <a:solidFill>
                              <a:srgbClr val="42424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200" i="1" dirty="0">
                            <a:solidFill>
                              <a:srgbClr val="42424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200" dirty="0" smtClean="0">
                    <a:solidFill>
                      <a:srgbClr val="424242"/>
                    </a:solidFill>
                  </a:rPr>
                  <a:t> such </a:t>
                </a:r>
                <a:r>
                  <a:rPr lang="en-US" sz="2200" dirty="0">
                    <a:solidFill>
                      <a:srgbClr val="424242"/>
                    </a:solidFill>
                  </a:rPr>
                  <a:t>that</a:t>
                </a:r>
                <a14:m>
                  <m:oMath xmlns:m="http://schemas.openxmlformats.org/officeDocument/2006/math">
                    <m:r>
                      <a:rPr lang="en-US" sz="2200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𝒇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)≤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𝒈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for all</a:t>
                </a:r>
                <a14:m>
                  <m:oMath xmlns:m="http://schemas.openxmlformats.org/officeDocument/2006/math">
                    <m:r>
                      <a:rPr lang="en-US" sz="2000" b="0" i="0" dirty="0" smtClean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i="1" dirty="0" smtClean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 baseline="-25000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0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0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}</a:t>
                </a: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75" y="1534886"/>
                <a:ext cx="8138160" cy="769441"/>
              </a:xfrm>
              <a:prstGeom prst="rect">
                <a:avLst/>
              </a:prstGeom>
              <a:blipFill>
                <a:blip r:embed="rId2"/>
                <a:stretch>
                  <a:fillRect t="-3906" b="-14844"/>
                </a:stretch>
              </a:blip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92875" y="3381104"/>
                <a:ext cx="8138160" cy="76944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2200">
                    <a:solidFill>
                      <a:srgbClr val="424242"/>
                    </a:solidFill>
                    <a:latin typeface="Cambria Math" panose="02040503050406030204" pitchFamily="18" charset="0"/>
                  </a:defRPr>
                </a:lvl1pPr>
              </a:lstStyle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 smtClean="0"/>
                      <m:t>Ω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dirty="0"/>
                  <a:t>= {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: </a:t>
                </a:r>
                <a:r>
                  <a:rPr lang="en-US" dirty="0">
                    <a:latin typeface="+mn-lt"/>
                  </a:rPr>
                  <a:t>there exist positive constants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>
                    <a:latin typeface="+mn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b="1" i="1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dirty="0">
                        <a:latin typeface="Cambria Math" panose="02040503050406030204" pitchFamily="18" charset="0"/>
                      </a:rPr>
                      <m:t>𝒄𝒈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</m:d>
                    <m:r>
                      <a:rPr lang="en-US" b="1" i="1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dirty="0">
                        <a:latin typeface="Cambria Math" panose="02040503050406030204" pitchFamily="18" charset="0"/>
                      </a:rPr>
                      <m:t>𝒇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</m:d>
                    <m:r>
                      <a:rPr lang="en-US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latin typeface="+mn-lt"/>
                  </a:rPr>
                  <a:t>for </a:t>
                </a:r>
                <a:r>
                  <a:rPr lang="en-US" dirty="0" smtClean="0">
                    <a:latin typeface="+mn-lt"/>
                  </a:rPr>
                  <a:t>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}</a:t>
                </a: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75" y="3381104"/>
                <a:ext cx="8138160" cy="769441"/>
              </a:xfrm>
              <a:prstGeom prst="rect">
                <a:avLst/>
              </a:prstGeom>
              <a:blipFill>
                <a:blip r:embed="rId3"/>
                <a:stretch>
                  <a:fillRect t="-5469" b="-14844"/>
                </a:stretch>
              </a:blip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92875" y="5227321"/>
                <a:ext cx="8138160" cy="768096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2200">
                    <a:solidFill>
                      <a:srgbClr val="424242"/>
                    </a:solidFill>
                    <a:latin typeface="Cambria Math" panose="02040503050406030204" pitchFamily="18" charset="0"/>
                  </a:defRPr>
                </a:lvl1pPr>
              </a:lstStyle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dirty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dirty="0"/>
                  <a:t> = {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: </a:t>
                </a:r>
                <a:r>
                  <a:rPr lang="en-US" dirty="0">
                    <a:latin typeface="+mn-lt"/>
                  </a:rPr>
                  <a:t>there exist positive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dirty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dirty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>
                    <a:latin typeface="+mn-lt"/>
                  </a:rPr>
                  <a:t>and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latin typeface="+mn-lt"/>
                  </a:rPr>
                  <a:t>such that 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b="1" dirty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𝐜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b="1" i="1" dirty="0">
                        <a:latin typeface="Cambria Math" panose="02040503050406030204" pitchFamily="18" charset="0"/>
                      </a:rPr>
                      <m:t>𝐠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𝐧</m:t>
                        </m:r>
                      </m:e>
                    </m:d>
                    <m:r>
                      <a:rPr lang="en-US" b="1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dirty="0">
                        <a:latin typeface="Cambria Math" panose="02040503050406030204" pitchFamily="18" charset="0"/>
                      </a:rPr>
                      <m:t>𝐟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𝐧</m:t>
                        </m:r>
                      </m:e>
                    </m:d>
                    <m:r>
                      <a:rPr lang="en-US" b="1" dirty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𝐜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b="1" i="1" dirty="0">
                        <a:latin typeface="Cambria Math" panose="02040503050406030204" pitchFamily="18" charset="0"/>
                      </a:rPr>
                      <m:t>𝐠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𝐧</m:t>
                        </m:r>
                      </m:e>
                    </m:d>
                  </m:oMath>
                </a14:m>
                <a:r>
                  <a:rPr lang="en-US" dirty="0"/>
                  <a:t>  for </a:t>
                </a:r>
                <a:r>
                  <a:rPr lang="en-US" dirty="0" smtClean="0"/>
                  <a:t>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}</a:t>
                </a: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75" y="5227321"/>
                <a:ext cx="8138160" cy="768096"/>
              </a:xfrm>
              <a:prstGeom prst="rect">
                <a:avLst/>
              </a:prstGeom>
              <a:blipFill>
                <a:blip r:embed="rId4"/>
                <a:stretch>
                  <a:fillRect t="-5469" r="-1346" b="-14063"/>
                </a:stretch>
              </a:blip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9300753" y="1585840"/>
                <a:ext cx="2468880" cy="512064"/>
              </a:xfrm>
              <a:prstGeom prst="wedgeRoundRectCallout">
                <a:avLst>
                  <a:gd name="adj1" fmla="val -68749"/>
                  <a:gd name="adj2" fmla="val 3679"/>
                  <a:gd name="adj3" fmla="val 16667"/>
                </a:avLst>
              </a:prstGeom>
              <a:noFill/>
              <a:ln w="9525">
                <a:solidFill>
                  <a:schemeClr val="accent5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𝐟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𝐎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𝐠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753" y="1585840"/>
                <a:ext cx="2468880" cy="512064"/>
              </a:xfrm>
              <a:prstGeom prst="wedgeRoundRectCallout">
                <a:avLst>
                  <a:gd name="adj1" fmla="val -68749"/>
                  <a:gd name="adj2" fmla="val 3679"/>
                  <a:gd name="adj3" fmla="val 16667"/>
                </a:avLst>
              </a:prstGeom>
              <a:blipFill>
                <a:blip r:embed="rId5"/>
                <a:stretch>
                  <a:fillRect b="-10465"/>
                </a:stretch>
              </a:blipFill>
              <a:ln w="9525">
                <a:solidFill>
                  <a:schemeClr val="accent5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9300753" y="3413111"/>
                <a:ext cx="2468880" cy="512064"/>
              </a:xfrm>
              <a:prstGeom prst="wedgeRoundRectCallout">
                <a:avLst>
                  <a:gd name="adj1" fmla="val -68537"/>
                  <a:gd name="adj2" fmla="val 6793"/>
                  <a:gd name="adj3" fmla="val 16667"/>
                </a:avLst>
              </a:prstGeom>
              <a:noFill/>
              <a:ln w="9525">
                <a:solidFill>
                  <a:schemeClr val="accent5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2400" b="1" i="1">
                    <a:solidFill>
                      <a:srgbClr val="A71160"/>
                    </a:solidFill>
                    <a:latin typeface="Cambria Math" panose="02040503050406030204" pitchFamily="18" charset="0"/>
                  </a:defRPr>
                </a:lvl1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𝐟</m:t>
                      </m:r>
                      <m:d>
                        <m:dPr>
                          <m:ctrlPr>
                            <a:rPr lang="en-US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𝐧</m:t>
                          </m:r>
                        </m:e>
                      </m:d>
                      <m:r>
                        <a:rPr lang="en-US" b="1" i="0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l-GR" i="0" dirty="0"/>
                        <m:t>Ω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𝐠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i="0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753" y="3413111"/>
                <a:ext cx="2468880" cy="512064"/>
              </a:xfrm>
              <a:prstGeom prst="wedgeRoundRectCallout">
                <a:avLst>
                  <a:gd name="adj1" fmla="val -68537"/>
                  <a:gd name="adj2" fmla="val 6793"/>
                  <a:gd name="adj3" fmla="val 16667"/>
                </a:avLst>
              </a:prstGeom>
              <a:blipFill>
                <a:blip r:embed="rId6"/>
                <a:stretch>
                  <a:fillRect b="-11628"/>
                </a:stretch>
              </a:blipFill>
              <a:ln w="9525">
                <a:solidFill>
                  <a:schemeClr val="accent5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9300753" y="5240383"/>
                <a:ext cx="2468880" cy="510778"/>
              </a:xfrm>
              <a:prstGeom prst="wedgeRoundRectCallout">
                <a:avLst>
                  <a:gd name="adj1" fmla="val -69151"/>
                  <a:gd name="adj2" fmla="val 11694"/>
                  <a:gd name="adj3" fmla="val 16667"/>
                </a:avLst>
              </a:prstGeom>
              <a:noFill/>
              <a:ln w="9525">
                <a:solidFill>
                  <a:schemeClr val="accent5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2400" b="1" i="1">
                    <a:solidFill>
                      <a:srgbClr val="A71160"/>
                    </a:solidFill>
                    <a:latin typeface="Cambria Math" panose="02040503050406030204" pitchFamily="18" charset="0"/>
                  </a:defRPr>
                </a:lvl1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𝐟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𝛉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𝐠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i="0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753" y="5240383"/>
                <a:ext cx="2468880" cy="510778"/>
              </a:xfrm>
              <a:prstGeom prst="wedgeRoundRectCallout">
                <a:avLst>
                  <a:gd name="adj1" fmla="val -69151"/>
                  <a:gd name="adj2" fmla="val 11694"/>
                  <a:gd name="adj3" fmla="val 16667"/>
                </a:avLst>
              </a:prstGeom>
              <a:blipFill>
                <a:blip r:embed="rId7"/>
                <a:stretch>
                  <a:fillRect b="-12941"/>
                </a:stretch>
              </a:blipFill>
              <a:ln w="9525">
                <a:solidFill>
                  <a:schemeClr val="accent5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2793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</a:t>
            </a:r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89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</a:t>
            </a:r>
            <a:r>
              <a:rPr lang="en-US" dirty="0" smtClean="0"/>
              <a:t>Notations – Examples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71182" y="990600"/>
                <a:ext cx="4152900" cy="2334226"/>
              </a:xfrm>
            </p:spPr>
            <p:txBody>
              <a:bodyPr/>
              <a:lstStyle/>
              <a:p>
                <a:pPr algn="l"/>
                <a:r>
                  <a:rPr lang="en-US" dirty="0" smtClean="0"/>
                  <a:t>Example 1:</a:t>
                </a:r>
                <a:endParaRPr lang="en-US" dirty="0"/>
              </a:p>
              <a:p>
                <a:pPr marL="457200" lvl="1" indent="0" algn="l">
                  <a:buNone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i="1" dirty="0" smtClean="0"/>
                  <a:t>  </a:t>
                </a:r>
                <a:r>
                  <a:rPr lang="en-US" sz="2400" dirty="0" smtClean="0"/>
                  <a:t>and</a:t>
                </a:r>
                <a:r>
                  <a:rPr lang="en-US" sz="2400" i="1" dirty="0" smtClean="0"/>
                  <a:t> 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400" i="1" dirty="0" smtClean="0">
                  <a:latin typeface="Cambria Math" panose="02040503050406030204" pitchFamily="18" charset="0"/>
                </a:endParaRPr>
              </a:p>
              <a:p>
                <a:pPr marL="457200" lvl="1" indent="0" algn="l">
                  <a:buNone/>
                </a:pPr>
                <a:endParaRPr lang="en-US" dirty="0" smtClean="0"/>
              </a:p>
              <a:p>
                <a:pPr marL="914400" lvl="2" indent="0" algn="l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4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71182" y="990600"/>
                <a:ext cx="4152900" cy="2334226"/>
              </a:xfrm>
              <a:blipFill>
                <a:blip r:embed="rId2"/>
                <a:stretch>
                  <a:fillRect l="-2053" t="-34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26397" y="3126917"/>
                <a:ext cx="4480560" cy="46166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6350">
                <a:solidFill>
                  <a:srgbClr val="424242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sz="2400" b="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1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sz="2400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l-GR" sz="2400" dirty="0" smtClean="0">
                          <a:solidFill>
                            <a:srgbClr val="A71160"/>
                          </a:solidFill>
                        </a:rPr>
                        <m:t>Ω</m:t>
                      </m:r>
                      <m:r>
                        <a:rPr lang="el-GR" sz="2400" b="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b="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397" y="3126917"/>
                <a:ext cx="4480560" cy="461665"/>
              </a:xfrm>
              <a:prstGeom prst="rect">
                <a:avLst/>
              </a:prstGeom>
              <a:blipFill>
                <a:blip r:embed="rId3"/>
                <a:stretch>
                  <a:fillRect l="-1223" b="-16883"/>
                </a:stretch>
              </a:blipFill>
              <a:ln w="6350">
                <a:solidFill>
                  <a:srgbClr val="42424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6804212" y="3126917"/>
                <a:ext cx="4480560" cy="4616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6350">
                <a:solidFill>
                  <a:srgbClr val="A7116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1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⟹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sz="2400" i="1" dirty="0">
                          <a:solidFill>
                            <a:srgbClr val="424242"/>
                          </a:solidFill>
                        </a:rPr>
                        <m:t>O</m:t>
                      </m:r>
                      <m:r>
                        <a:rPr lang="el-GR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i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4212" y="3126917"/>
                <a:ext cx="4480560" cy="461665"/>
              </a:xfrm>
              <a:prstGeom prst="rect">
                <a:avLst/>
              </a:prstGeom>
              <a:blipFill>
                <a:blip r:embed="rId4"/>
                <a:stretch>
                  <a:fillRect l="-1087" b="-16883"/>
                </a:stretch>
              </a:blipFill>
              <a:ln w="6350">
                <a:solidFill>
                  <a:srgbClr val="A7116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ular Callout 6"/>
          <p:cNvSpPr/>
          <p:nvPr/>
        </p:nvSpPr>
        <p:spPr>
          <a:xfrm>
            <a:off x="633676" y="2066273"/>
            <a:ext cx="1799369" cy="705448"/>
          </a:xfrm>
          <a:prstGeom prst="wedgeRoundRectCallout">
            <a:avLst>
              <a:gd name="adj1" fmla="val -28803"/>
              <a:gd name="adj2" fmla="val -93786"/>
              <a:gd name="adj3" fmla="val 16667"/>
            </a:avLst>
          </a:prstGeom>
          <a:noFill/>
          <a:ln w="95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rgbClr val="424242"/>
                </a:solidFill>
              </a:rPr>
              <a:t>Algo</a:t>
            </a:r>
            <a:r>
              <a:rPr lang="en-US" sz="2000" dirty="0" smtClean="0">
                <a:solidFill>
                  <a:srgbClr val="424242"/>
                </a:solidFill>
              </a:rPr>
              <a:t>. 1 running time</a:t>
            </a:r>
            <a:endParaRPr lang="en-US" sz="2000" dirty="0">
              <a:solidFill>
                <a:srgbClr val="424242"/>
              </a:solidFill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2770000" y="2050576"/>
            <a:ext cx="1799369" cy="705448"/>
          </a:xfrm>
          <a:prstGeom prst="wedgeRoundRectCallout">
            <a:avLst>
              <a:gd name="adj1" fmla="val -34206"/>
              <a:gd name="adj2" fmla="val -86108"/>
              <a:gd name="adj3" fmla="val 16667"/>
            </a:avLst>
          </a:prstGeom>
          <a:noFill/>
          <a:ln w="952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rgbClr val="424242"/>
                </a:solidFill>
              </a:rPr>
              <a:t>Algo</a:t>
            </a:r>
            <a:r>
              <a:rPr lang="en-US" sz="2000" dirty="0" smtClean="0">
                <a:solidFill>
                  <a:srgbClr val="424242"/>
                </a:solidFill>
              </a:rPr>
              <a:t>. 2 running time</a:t>
            </a:r>
            <a:endParaRPr lang="en-US" sz="2000" dirty="0">
              <a:solidFill>
                <a:srgbClr val="424242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6893033" y="2050576"/>
            <a:ext cx="1799369" cy="705448"/>
          </a:xfrm>
          <a:prstGeom prst="wedgeRoundRectCallout">
            <a:avLst>
              <a:gd name="adj1" fmla="val -16483"/>
              <a:gd name="adj2" fmla="val -88123"/>
              <a:gd name="adj3" fmla="val 16667"/>
            </a:avLst>
          </a:prstGeom>
          <a:noFill/>
          <a:ln w="95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rgbClr val="424242"/>
                </a:solidFill>
              </a:rPr>
              <a:t>Algo</a:t>
            </a:r>
            <a:r>
              <a:rPr lang="en-US" sz="2000" dirty="0" smtClean="0">
                <a:solidFill>
                  <a:srgbClr val="424242"/>
                </a:solidFill>
              </a:rPr>
              <a:t>. 1 running time</a:t>
            </a:r>
            <a:endParaRPr lang="en-US" sz="2000" dirty="0">
              <a:solidFill>
                <a:srgbClr val="424242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9015528" y="2050576"/>
            <a:ext cx="1799369" cy="705448"/>
          </a:xfrm>
          <a:prstGeom prst="wedgeRoundRectCallout">
            <a:avLst>
              <a:gd name="adj1" fmla="val -29188"/>
              <a:gd name="adj2" fmla="val -90029"/>
              <a:gd name="adj3" fmla="val 16667"/>
            </a:avLst>
          </a:prstGeom>
          <a:noFill/>
          <a:ln w="952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rgbClr val="424242"/>
                </a:solidFill>
              </a:rPr>
              <a:t>Algo</a:t>
            </a:r>
            <a:r>
              <a:rPr lang="en-US" sz="2000" dirty="0" smtClean="0">
                <a:solidFill>
                  <a:srgbClr val="424242"/>
                </a:solidFill>
              </a:rPr>
              <a:t>. 2 running time</a:t>
            </a:r>
            <a:endParaRPr lang="en-US" sz="2000" dirty="0">
              <a:solidFill>
                <a:srgbClr val="424242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67061079"/>
                  </p:ext>
                </p:extLst>
              </p:nvPr>
            </p:nvGraphicFramePr>
            <p:xfrm>
              <a:off x="1196787" y="3990601"/>
              <a:ext cx="3966885" cy="23698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322295">
                      <a:extLst>
                        <a:ext uri="{9D8B030D-6E8A-4147-A177-3AD203B41FA5}">
                          <a16:colId xmlns:a16="http://schemas.microsoft.com/office/drawing/2014/main" xmlns="" val="2362693975"/>
                        </a:ext>
                      </a:extLst>
                    </a:gridCol>
                    <a:gridCol w="1322295">
                      <a:extLst>
                        <a:ext uri="{9D8B030D-6E8A-4147-A177-3AD203B41FA5}">
                          <a16:colId xmlns:a16="http://schemas.microsoft.com/office/drawing/2014/main" xmlns="" val="1636308206"/>
                        </a:ext>
                      </a:extLst>
                    </a:gridCol>
                    <a:gridCol w="1322295">
                      <a:extLst>
                        <a:ext uri="{9D8B030D-6E8A-4147-A177-3AD203B41FA5}">
                          <a16:colId xmlns:a16="http://schemas.microsoft.com/office/drawing/2014/main" xmlns="" val="348058032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rgbClr val="424242"/>
                            </a:solidFill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000" b="1" i="1" baseline="30000" dirty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rgbClr val="424242"/>
                            </a:solidFill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𝒈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rgbClr val="424242"/>
                            </a:solidFill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89487340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37018893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847849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138514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34329379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59758582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67061079"/>
                  </p:ext>
                </p:extLst>
              </p:nvPr>
            </p:nvGraphicFramePr>
            <p:xfrm>
              <a:off x="1196787" y="3990601"/>
              <a:ext cx="3966885" cy="23698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322295">
                      <a:extLst>
                        <a:ext uri="{9D8B030D-6E8A-4147-A177-3AD203B41FA5}">
                          <a16:colId xmlns:a16="http://schemas.microsoft.com/office/drawing/2014/main" val="2362693975"/>
                        </a:ext>
                      </a:extLst>
                    </a:gridCol>
                    <a:gridCol w="1322295">
                      <a:extLst>
                        <a:ext uri="{9D8B030D-6E8A-4147-A177-3AD203B41FA5}">
                          <a16:colId xmlns:a16="http://schemas.microsoft.com/office/drawing/2014/main" val="1636308206"/>
                        </a:ext>
                      </a:extLst>
                    </a:gridCol>
                    <a:gridCol w="1322295">
                      <a:extLst>
                        <a:ext uri="{9D8B030D-6E8A-4147-A177-3AD203B41FA5}">
                          <a16:colId xmlns:a16="http://schemas.microsoft.com/office/drawing/2014/main" val="3480580320"/>
                        </a:ext>
                      </a:extLst>
                    </a:gridCol>
                  </a:tblGrid>
                  <a:tr h="3886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t="-1563" r="-200922" b="-5109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99541" t="-1563" r="-100000" b="-5109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00461" t="-1563" r="-461" b="-5109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94873409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70188930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847849752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13851473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432937983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9758582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2" name="TextBox 11"/>
          <p:cNvSpPr txBox="1"/>
          <p:nvPr/>
        </p:nvSpPr>
        <p:spPr>
          <a:xfrm>
            <a:off x="1671917" y="4424082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671917" y="4801720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671917" y="5179358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671917" y="5556996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671917" y="5934635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298572" y="4424082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298572" y="4801720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298572" y="5179358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298572" y="5556996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298572" y="5934635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846289" y="4424082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846289" y="4801720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846289" y="5179358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765606" y="5556996"/>
            <a:ext cx="457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2779053" y="5934634"/>
            <a:ext cx="457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25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6045708" y="882567"/>
            <a:ext cx="100584" cy="5531399"/>
            <a:chOff x="4406940" y="815332"/>
            <a:chExt cx="100584" cy="5531399"/>
          </a:xfrm>
        </p:grpSpPr>
        <p:cxnSp>
          <p:nvCxnSpPr>
            <p:cNvPr id="28" name="Straight Connector 27"/>
            <p:cNvCxnSpPr/>
            <p:nvPr/>
          </p:nvCxnSpPr>
          <p:spPr>
            <a:xfrm flipH="1">
              <a:off x="4457031" y="860331"/>
              <a:ext cx="0" cy="5486400"/>
            </a:xfrm>
            <a:prstGeom prst="line">
              <a:avLst/>
            </a:prstGeom>
            <a:solidFill>
              <a:srgbClr val="F19D19"/>
            </a:solidFill>
            <a:ln w="28575">
              <a:solidFill>
                <a:srgbClr val="F19D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4406940" y="815332"/>
              <a:ext cx="100584" cy="91440"/>
            </a:xfrm>
            <a:prstGeom prst="ellipse">
              <a:avLst/>
            </a:prstGeom>
            <a:solidFill>
              <a:srgbClr val="F19D19"/>
            </a:solidFill>
            <a:ln>
              <a:solidFill>
                <a:srgbClr val="F19D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Content Placeholder 2"/>
              <p:cNvSpPr txBox="1">
                <a:spLocks/>
              </p:cNvSpPr>
              <p:nvPr/>
            </p:nvSpPr>
            <p:spPr>
              <a:xfrm>
                <a:off x="6797488" y="990600"/>
                <a:ext cx="4152900" cy="233422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65113" indent="-265113" algn="just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Clr>
                    <a:schemeClr val="accent6"/>
                  </a:buClr>
                  <a:buFont typeface="Wingdings 3" panose="05040102010807070707" pitchFamily="18" charset="2"/>
                  <a:buChar char="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809625" indent="-352425" algn="just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Clr>
                    <a:schemeClr val="accent6"/>
                  </a:buClr>
                  <a:buFont typeface="Wingdings 3" panose="05040102010807070707" pitchFamily="18" charset="2"/>
                  <a:buChar char="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just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Clr>
                    <a:schemeClr val="accent6"/>
                  </a:buClr>
                  <a:buFont typeface="Wingdings" panose="05000000000000000000" pitchFamily="2" charset="2"/>
                  <a:buChar char="§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just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Clr>
                    <a:schemeClr val="accent6"/>
                  </a:buClr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just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Clr>
                    <a:schemeClr val="accent6"/>
                  </a:buClr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dirty="0" smtClean="0"/>
                  <a:t>Example 2:</a:t>
                </a:r>
                <a:endParaRPr lang="en-US" dirty="0"/>
              </a:p>
              <a:p>
                <a:pPr marL="457200" lvl="1" indent="0" algn="l">
                  <a:buNone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 smtClean="0"/>
                  <a:t> and</a:t>
                </a:r>
                <a:r>
                  <a:rPr lang="en-US" sz="2400" i="1" dirty="0" smtClean="0"/>
                  <a:t> 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 smtClean="0"/>
              </a:p>
            </p:txBody>
          </p:sp>
        </mc:Choice>
        <mc:Fallback xmlns="">
          <p:sp>
            <p:nvSpPr>
              <p:cNvPr id="30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7488" y="990600"/>
                <a:ext cx="4152900" cy="2334226"/>
              </a:xfrm>
              <a:prstGeom prst="rect">
                <a:avLst/>
              </a:prstGeom>
              <a:blipFill>
                <a:blip r:embed="rId6"/>
                <a:stretch>
                  <a:fillRect l="-2056" t="-34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86484675"/>
                  </p:ext>
                </p:extLst>
              </p:nvPr>
            </p:nvGraphicFramePr>
            <p:xfrm>
              <a:off x="7064191" y="3995084"/>
              <a:ext cx="3966885" cy="23698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322295">
                      <a:extLst>
                        <a:ext uri="{9D8B030D-6E8A-4147-A177-3AD203B41FA5}">
                          <a16:colId xmlns:a16="http://schemas.microsoft.com/office/drawing/2014/main" xmlns="" val="2362693975"/>
                        </a:ext>
                      </a:extLst>
                    </a:gridCol>
                    <a:gridCol w="1322295">
                      <a:extLst>
                        <a:ext uri="{9D8B030D-6E8A-4147-A177-3AD203B41FA5}">
                          <a16:colId xmlns:a16="http://schemas.microsoft.com/office/drawing/2014/main" xmlns="" val="1636308206"/>
                        </a:ext>
                      </a:extLst>
                    </a:gridCol>
                    <a:gridCol w="1322295">
                      <a:extLst>
                        <a:ext uri="{9D8B030D-6E8A-4147-A177-3AD203B41FA5}">
                          <a16:colId xmlns:a16="http://schemas.microsoft.com/office/drawing/2014/main" xmlns="" val="348058032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rgbClr val="424242"/>
                            </a:solidFill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rgbClr val="424242"/>
                            </a:solidFill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𝒈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000" b="1" i="1" baseline="30000" dirty="0">
                                    <a:solidFill>
                                      <a:srgbClr val="42424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000" b="1" kern="1200" dirty="0">
                            <a:solidFill>
                              <a:srgbClr val="424242"/>
                            </a:solidFill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89487340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37018893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847849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138514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34329379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59758582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86484675"/>
                  </p:ext>
                </p:extLst>
              </p:nvPr>
            </p:nvGraphicFramePr>
            <p:xfrm>
              <a:off x="7064191" y="3995084"/>
              <a:ext cx="3966885" cy="23698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322295">
                      <a:extLst>
                        <a:ext uri="{9D8B030D-6E8A-4147-A177-3AD203B41FA5}">
                          <a16:colId xmlns:a16="http://schemas.microsoft.com/office/drawing/2014/main" val="2362693975"/>
                        </a:ext>
                      </a:extLst>
                    </a:gridCol>
                    <a:gridCol w="1322295">
                      <a:extLst>
                        <a:ext uri="{9D8B030D-6E8A-4147-A177-3AD203B41FA5}">
                          <a16:colId xmlns:a16="http://schemas.microsoft.com/office/drawing/2014/main" val="1636308206"/>
                        </a:ext>
                      </a:extLst>
                    </a:gridCol>
                    <a:gridCol w="1322295">
                      <a:extLst>
                        <a:ext uri="{9D8B030D-6E8A-4147-A177-3AD203B41FA5}">
                          <a16:colId xmlns:a16="http://schemas.microsoft.com/office/drawing/2014/main" val="3480580320"/>
                        </a:ext>
                      </a:extLst>
                    </a:gridCol>
                  </a:tblGrid>
                  <a:tr h="3886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t="-1563" r="-200922" b="-5109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99541" t="-1563" r="-100000" b="-5109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200461" t="-1563" r="-461" b="-5109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94873409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T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70188930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847849752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solidFill>
                          <a:srgbClr val="F9BBD0">
                            <a:alpha val="2000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13851473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432937983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lang="en-US" sz="2000" dirty="0">
                            <a:latin typeface="+mn-lt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n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B w="12700" cap="flat" cmpd="sng" algn="ctr">
                          <a:solidFill>
                            <a:srgbClr val="A0144D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9758582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2" name="TextBox 31"/>
          <p:cNvSpPr txBox="1"/>
          <p:nvPr/>
        </p:nvSpPr>
        <p:spPr>
          <a:xfrm>
            <a:off x="7539321" y="4428565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539321" y="4806203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7539321" y="5183841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7539321" y="5561479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7539321" y="5939118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0165976" y="4428565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0165976" y="4806203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0165976" y="5183841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0085293" y="5561479"/>
            <a:ext cx="457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0085293" y="5939117"/>
            <a:ext cx="457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25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8713693" y="4428565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8713693" y="4806203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8713693" y="5183841"/>
            <a:ext cx="26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713692" y="5561479"/>
            <a:ext cx="27432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727139" y="5939117"/>
            <a:ext cx="27432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016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Notations – Examples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Example 3: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i="1" dirty="0"/>
                  <a:t> </a:t>
                </a:r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3" name="Table 4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68155421"/>
                  </p:ext>
                </p:extLst>
              </p:nvPr>
            </p:nvGraphicFramePr>
            <p:xfrm>
              <a:off x="1592537" y="2240282"/>
              <a:ext cx="7657117" cy="3566159"/>
            </p:xfrm>
            <a:graphic>
              <a:graphicData uri="http://schemas.openxmlformats.org/drawingml/2006/table">
                <a:tbl>
                  <a:tblPr firstRow="1" firstCol="1" bandRow="1">
                    <a:tableStyleId>{8A107856-5554-42FB-B03E-39F5DBC370BA}</a:tableStyleId>
                  </a:tblPr>
                  <a:tblGrid>
                    <a:gridCol w="454994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1364983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138368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1838212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2615240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42346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rgbClr val="A71160"/>
                            </a:solidFill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000" b="1" i="1" baseline="30000" dirty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rgbClr val="A71160"/>
                            </a:solidFill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𝒈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en-US" sz="2000" b="1" i="1" dirty="0" smtClean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  <m:r>
                                  <a:rPr lang="en-US" sz="2000" b="1" i="1" baseline="30000" dirty="0">
                                    <a:solidFill>
                                      <a:srgbClr val="A7116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rgbClr val="A71160"/>
                            </a:solidFill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 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 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1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 &lt; 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7"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>
                              <a:effectLst/>
                            </a:rPr>
                            <a:t>2</a:t>
                          </a:r>
                          <a:endParaRPr lang="en-US" sz="2000" b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 = 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>
                              <a:effectLst/>
                            </a:rPr>
                            <a:t>3</a:t>
                          </a:r>
                          <a:endParaRPr lang="en-US" sz="2000" b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 &gt; 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4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 = 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>
                              <a:effectLst/>
                            </a:rPr>
                            <a:t>5</a:t>
                          </a:r>
                          <a:endParaRPr lang="en-US" sz="2000" b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 &lt; 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6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 &lt; 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7</a:t>
                          </a:r>
                          <a:endParaRPr lang="en-US" sz="2000" b="0" dirty="0">
                            <a:effectLst/>
                            <a:latin typeface="Calibri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Calibri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Calibri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 &lt; 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000" b="0" i="1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000" b="0" dirty="0">
                            <a:effectLst/>
                            <a:latin typeface="Calibri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3" name="Table 4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68155421"/>
                  </p:ext>
                </p:extLst>
              </p:nvPr>
            </p:nvGraphicFramePr>
            <p:xfrm>
              <a:off x="1592537" y="2240282"/>
              <a:ext cx="7657117" cy="3566159"/>
            </p:xfrm>
            <a:graphic>
              <a:graphicData uri="http://schemas.openxmlformats.org/drawingml/2006/table">
                <a:tbl>
                  <a:tblPr firstRow="1" firstCol="1" bandRow="1">
                    <a:tableStyleId>{8A107856-5554-42FB-B03E-39F5DBC370BA}</a:tableStyleId>
                  </a:tblPr>
                  <a:tblGrid>
                    <a:gridCol w="454994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4983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8368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838212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261524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4234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333" t="-1429" r="-1578667" b="-74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3929" t="-1429" r="-428571" b="-74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32159" t="-1429" r="-322907" b="-74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 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 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1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4503" t="-97260" r="-142715" b="-613699"/>
                          </a:stretch>
                        </a:blipFill>
                      </a:tcPr>
                    </a:tc>
                    <a:tc rowSpan="7"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>
                              <a:effectLst/>
                            </a:rPr>
                            <a:t>2</a:t>
                          </a:r>
                          <a:endParaRPr lang="en-US" sz="2000" b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4503" t="-194595" r="-142715" b="-505405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>
                              <a:effectLst/>
                            </a:rPr>
                            <a:t>3</a:t>
                          </a:r>
                          <a:endParaRPr lang="en-US" sz="2000" b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4503" t="-294595" r="-142715" b="-405405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4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4503" t="-394595" r="-142715" b="-305405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>
                              <a:effectLst/>
                            </a:rPr>
                            <a:t>5</a:t>
                          </a:r>
                          <a:endParaRPr lang="en-US" sz="2000" b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4503" t="-501370" r="-142715" b="-209589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6</a:t>
                          </a: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+mj-lt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4503" t="-593243" r="-142715" b="-106757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44895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r>
                            <a:rPr lang="en-US" sz="2000" b="0" dirty="0">
                              <a:effectLst/>
                            </a:rPr>
                            <a:t>7</a:t>
                          </a:r>
                          <a:endParaRPr lang="en-US" sz="2000" b="0" dirty="0">
                            <a:effectLst/>
                            <a:latin typeface="Calibri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Calibri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300"/>
                            </a:spcBef>
                            <a:spcAft>
                              <a:spcPts val="300"/>
                            </a:spcAft>
                          </a:pPr>
                          <a:endParaRPr lang="en-US" sz="2000" b="0" dirty="0">
                            <a:effectLst/>
                            <a:latin typeface="Calibri"/>
                            <a:ea typeface="Calibri"/>
                            <a:cs typeface="Times New Roman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4503" t="-693243" r="-142715" b="-6757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/>
              <p:cNvSpPr txBox="1"/>
              <p:nvPr/>
            </p:nvSpPr>
            <p:spPr>
              <a:xfrm>
                <a:off x="6975522" y="4134369"/>
                <a:ext cx="2119252" cy="14434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15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en-US" sz="2400" dirty="0" smtClean="0"/>
                  <a:t>Here </a:t>
                </a:r>
                <a:r>
                  <a:rPr lang="en-US" sz="2400" dirty="0"/>
                  <a:t>for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en-US" sz="2400" dirty="0"/>
                  <a:t>,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algn="ctr">
                  <a:lnSpc>
                    <a:spcPct val="115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𝑠𝑜</m:t>
                      </m:r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baseline="-25000" dirty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=4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4" name="TextBox 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5522" y="4134369"/>
                <a:ext cx="2119252" cy="1443472"/>
              </a:xfrm>
              <a:prstGeom prst="rect">
                <a:avLst/>
              </a:prstGeom>
              <a:blipFill>
                <a:blip r:embed="rId4"/>
                <a:stretch>
                  <a:fillRect l="-2586" t="-1266" r="-54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Straight Arrow Connector 44"/>
          <p:cNvCxnSpPr/>
          <p:nvPr/>
        </p:nvCxnSpPr>
        <p:spPr>
          <a:xfrm>
            <a:off x="6792695" y="3989035"/>
            <a:ext cx="0" cy="1740932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505929" y="267452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</a:t>
            </a:r>
            <a:endParaRPr lang="en-US" sz="2000" dirty="0"/>
          </a:p>
        </p:txBody>
      </p:sp>
      <p:sp>
        <p:nvSpPr>
          <p:cNvPr id="47" name="TextBox 46"/>
          <p:cNvSpPr txBox="1"/>
          <p:nvPr/>
        </p:nvSpPr>
        <p:spPr>
          <a:xfrm>
            <a:off x="2486361" y="313172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4</a:t>
            </a:r>
            <a:endParaRPr lang="en-US" sz="2000" dirty="0"/>
          </a:p>
        </p:txBody>
      </p:sp>
      <p:sp>
        <p:nvSpPr>
          <p:cNvPr id="48" name="TextBox 47"/>
          <p:cNvSpPr txBox="1"/>
          <p:nvPr/>
        </p:nvSpPr>
        <p:spPr>
          <a:xfrm>
            <a:off x="2486361" y="358892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9</a:t>
            </a:r>
            <a:endParaRPr lang="en-US" sz="2000" dirty="0"/>
          </a:p>
        </p:txBody>
      </p:sp>
      <p:sp>
        <p:nvSpPr>
          <p:cNvPr id="49" name="TextBox 48"/>
          <p:cNvSpPr txBox="1"/>
          <p:nvPr/>
        </p:nvSpPr>
        <p:spPr>
          <a:xfrm>
            <a:off x="2427657" y="398903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16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2447225" y="444623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25</a:t>
            </a:r>
            <a:endParaRPr lang="en-US" sz="2000" dirty="0"/>
          </a:p>
        </p:txBody>
      </p:sp>
      <p:sp>
        <p:nvSpPr>
          <p:cNvPr id="51" name="TextBox 50"/>
          <p:cNvSpPr txBox="1"/>
          <p:nvPr/>
        </p:nvSpPr>
        <p:spPr>
          <a:xfrm>
            <a:off x="2466793" y="490343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36</a:t>
            </a:r>
            <a:endParaRPr lang="en-US" sz="2000" dirty="0"/>
          </a:p>
        </p:txBody>
      </p:sp>
      <p:sp>
        <p:nvSpPr>
          <p:cNvPr id="52" name="TextBox 51"/>
          <p:cNvSpPr txBox="1"/>
          <p:nvPr/>
        </p:nvSpPr>
        <p:spPr>
          <a:xfrm>
            <a:off x="2466793" y="536063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49</a:t>
            </a:r>
            <a:endParaRPr lang="en-US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3974472" y="267452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2</a:t>
            </a:r>
            <a:endParaRPr lang="en-US" sz="2000" dirty="0"/>
          </a:p>
        </p:txBody>
      </p:sp>
      <p:sp>
        <p:nvSpPr>
          <p:cNvPr id="54" name="TextBox 53"/>
          <p:cNvSpPr txBox="1"/>
          <p:nvPr/>
        </p:nvSpPr>
        <p:spPr>
          <a:xfrm>
            <a:off x="3973295" y="315083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4</a:t>
            </a:r>
            <a:endParaRPr lang="en-US" sz="2000" dirty="0"/>
          </a:p>
        </p:txBody>
      </p:sp>
      <p:sp>
        <p:nvSpPr>
          <p:cNvPr id="55" name="TextBox 54"/>
          <p:cNvSpPr txBox="1"/>
          <p:nvPr/>
        </p:nvSpPr>
        <p:spPr>
          <a:xfrm>
            <a:off x="3975648" y="358892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8</a:t>
            </a:r>
            <a:endParaRPr lang="en-US" sz="2000" dirty="0"/>
          </a:p>
        </p:txBody>
      </p:sp>
      <p:sp>
        <p:nvSpPr>
          <p:cNvPr id="56" name="TextBox 55"/>
          <p:cNvSpPr txBox="1"/>
          <p:nvPr/>
        </p:nvSpPr>
        <p:spPr>
          <a:xfrm>
            <a:off x="3862948" y="398903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16</a:t>
            </a:r>
            <a:endParaRPr lang="en-US" sz="2000" dirty="0"/>
          </a:p>
        </p:txBody>
      </p:sp>
      <p:sp>
        <p:nvSpPr>
          <p:cNvPr id="57" name="TextBox 56"/>
          <p:cNvSpPr txBox="1"/>
          <p:nvPr/>
        </p:nvSpPr>
        <p:spPr>
          <a:xfrm>
            <a:off x="3861771" y="442712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32</a:t>
            </a:r>
            <a:endParaRPr lang="en-US" sz="2000" dirty="0"/>
          </a:p>
        </p:txBody>
      </p:sp>
      <p:sp>
        <p:nvSpPr>
          <p:cNvPr id="58" name="TextBox 57"/>
          <p:cNvSpPr txBox="1"/>
          <p:nvPr/>
        </p:nvSpPr>
        <p:spPr>
          <a:xfrm>
            <a:off x="3860594" y="4884325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64</a:t>
            </a:r>
            <a:endParaRPr lang="en-US" sz="2000" dirty="0"/>
          </a:p>
        </p:txBody>
      </p:sp>
      <p:sp>
        <p:nvSpPr>
          <p:cNvPr id="59" name="TextBox 58"/>
          <p:cNvSpPr txBox="1"/>
          <p:nvPr/>
        </p:nvSpPr>
        <p:spPr>
          <a:xfrm>
            <a:off x="3734907" y="5341525"/>
            <a:ext cx="574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128</a:t>
            </a:r>
            <a:endParaRPr lang="en-US" sz="2000" dirty="0"/>
          </a:p>
        </p:txBody>
      </p:sp>
      <p:sp>
        <p:nvSpPr>
          <p:cNvPr id="60" name="TextBox 59"/>
          <p:cNvSpPr txBox="1"/>
          <p:nvPr/>
        </p:nvSpPr>
        <p:spPr>
          <a:xfrm>
            <a:off x="4963895" y="2693635"/>
            <a:ext cx="1524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963895" y="3162503"/>
            <a:ext cx="1524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4963895" y="3619703"/>
            <a:ext cx="1524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4963895" y="4076903"/>
            <a:ext cx="1524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4963895" y="4501491"/>
            <a:ext cx="1524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4913162" y="4947023"/>
            <a:ext cx="1524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4963895" y="5360635"/>
            <a:ext cx="1524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1687295" y="2998435"/>
            <a:ext cx="228600" cy="0"/>
          </a:xfrm>
          <a:prstGeom prst="line">
            <a:avLst/>
          </a:prstGeom>
          <a:ln w="28575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1687295" y="3455635"/>
            <a:ext cx="228600" cy="0"/>
          </a:xfrm>
          <a:prstGeom prst="line">
            <a:avLst/>
          </a:prstGeom>
          <a:ln w="28575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1687295" y="3912835"/>
            <a:ext cx="228600" cy="0"/>
          </a:xfrm>
          <a:prstGeom prst="line">
            <a:avLst/>
          </a:prstGeom>
          <a:ln w="28575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687295" y="4370035"/>
            <a:ext cx="228600" cy="0"/>
          </a:xfrm>
          <a:prstGeom prst="line">
            <a:avLst/>
          </a:prstGeom>
          <a:ln w="28575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1687295" y="4827235"/>
            <a:ext cx="228600" cy="0"/>
          </a:xfrm>
          <a:prstGeom prst="line">
            <a:avLst/>
          </a:prstGeom>
          <a:ln w="28575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1687295" y="5284435"/>
            <a:ext cx="228600" cy="0"/>
          </a:xfrm>
          <a:prstGeom prst="line">
            <a:avLst/>
          </a:prstGeom>
          <a:ln w="28575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1687295" y="5741635"/>
            <a:ext cx="228600" cy="0"/>
          </a:xfrm>
          <a:prstGeom prst="line">
            <a:avLst/>
          </a:prstGeom>
          <a:ln w="28575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75"/>
          <p:cNvSpPr/>
          <p:nvPr/>
        </p:nvSpPr>
        <p:spPr>
          <a:xfrm>
            <a:off x="4811495" y="2661022"/>
            <a:ext cx="1828800" cy="1793411"/>
          </a:xfrm>
          <a:prstGeom prst="roundRect">
            <a:avLst/>
          </a:prstGeom>
          <a:noFill/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/>
          <p:cNvSpPr txBox="1"/>
          <p:nvPr/>
        </p:nvSpPr>
        <p:spPr>
          <a:xfrm>
            <a:off x="1592537" y="4008199"/>
            <a:ext cx="5047758" cy="458895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/>
              <p:cNvSpPr txBox="1"/>
              <p:nvPr/>
            </p:nvSpPr>
            <p:spPr>
              <a:xfrm>
                <a:off x="4744004" y="1428746"/>
                <a:ext cx="4480560" cy="4616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6350">
                <a:solidFill>
                  <a:srgbClr val="A7116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1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⟹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424242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sz="2400" i="1" dirty="0">
                          <a:solidFill>
                            <a:srgbClr val="424242"/>
                          </a:solidFill>
                        </a:rPr>
                        <m:t>O</m:t>
                      </m:r>
                      <m:r>
                        <a:rPr lang="el-GR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dirty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i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82" name="TextBox 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4004" y="1428746"/>
                <a:ext cx="4480560" cy="461665"/>
              </a:xfrm>
              <a:prstGeom prst="rect">
                <a:avLst/>
              </a:prstGeom>
              <a:blipFill>
                <a:blip r:embed="rId5"/>
                <a:stretch>
                  <a:fillRect l="-1087" b="-16883"/>
                </a:stretch>
              </a:blipFill>
              <a:ln w="6350">
                <a:solidFill>
                  <a:srgbClr val="A7116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0673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4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0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76" grpId="0" animBg="1"/>
      <p:bldP spid="80" grpId="0" animBg="1"/>
      <p:bldP spid="8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xmlns="" id="{54B20E2A-F2D8-419C-9FD1-95D26342647C}"/>
                  </a:ext>
                </a:extLst>
              </p:cNvPr>
              <p:cNvSpPr/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gradFill flip="none" rotWithShape="1">
                <a:gsLst>
                  <a:gs pos="55000">
                    <a:srgbClr val="B21266"/>
                  </a:gs>
                  <a:gs pos="30000">
                    <a:srgbClr val="A3115D">
                      <a:lumMod val="100000"/>
                    </a:srgbClr>
                  </a:gs>
                  <a:gs pos="100000">
                    <a:srgbClr val="ED6D9B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 smtClean="0">
                    <a:solidFill>
                      <a:schemeClr val="bg1"/>
                    </a:solidFill>
                  </a:rPr>
                  <a:t>Example 4:</a:t>
                </a:r>
              </a:p>
              <a:p>
                <a:pPr lvl="1" algn="just"/>
                <a14:m>
                  <m:oMath xmlns:m="http://schemas.openxmlformats.org/officeDocument/2006/math"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𝐟</m:t>
                    </m:r>
                    <m:r>
                      <a:rPr lang="en-US" sz="2400" b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𝐧</m:t>
                    </m:r>
                    <m:r>
                      <a:rPr lang="en-US" sz="2400" b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𝟑𝟎𝐧</m:t>
                    </m:r>
                    <m:r>
                      <a:rPr lang="en-US" sz="2400" b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𝟖</m:t>
                    </m:r>
                    <m:r>
                      <a:rPr lang="en-US" sz="2400" b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is in the order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,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sz="24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4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chemeClr val="bg1"/>
                  </a:solidFill>
                </a:endParaRPr>
              </a:p>
              <a:p>
                <a:pPr lvl="1" algn="just"/>
                <a14:m>
                  <m:oMath xmlns:m="http://schemas.openxmlformats.org/officeDocument/2006/math"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𝐠</m:t>
                    </m:r>
                    <m:r>
                      <a:rPr lang="en-US" sz="2400" b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𝐧</m:t>
                    </m:r>
                    <m:r>
                      <a:rPr lang="en-US" sz="2400" b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sz="2400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p>
                        <m:r>
                          <a:rPr lang="en-US" sz="2400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sz="2400" b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1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2400" b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is order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4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,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sz="24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4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chemeClr val="bg1"/>
                  </a:solidFill>
                </a:endParaRPr>
              </a:p>
              <a:p>
                <a:pPr algn="just"/>
                <a:endParaRPr lang="en-US" sz="2400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 smtClean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>
                  <a:solidFill>
                    <a:schemeClr val="bg1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 smtClean="0">
                    <a:solidFill>
                      <a:schemeClr val="bg1"/>
                    </a:solidFill>
                  </a:rPr>
                  <a:t>In </a:t>
                </a:r>
                <a:r>
                  <a:rPr lang="en-US" sz="2400" dirty="0">
                    <a:solidFill>
                      <a:schemeClr val="bg1"/>
                    </a:solidFill>
                  </a:rPr>
                  <a:t>general, any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function is faster-growing than any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function.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 smtClean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B20E2A-F2D8-419C-9FD1-95D2634264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0"/>
                <a:ext cx="6096000" cy="6588000"/>
              </a:xfrm>
              <a:prstGeom prst="rect">
                <a:avLst/>
              </a:prstGeom>
              <a:blipFill>
                <a:blip r:embed="rId2"/>
                <a:stretch>
                  <a:fillRect l="-1198" t="-554" r="-1397"/>
                </a:stretch>
              </a:blipFill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0" y="41036"/>
            <a:ext cx="6096000" cy="748923"/>
          </a:xfrm>
          <a:prstGeom prst="rect">
            <a:avLst/>
          </a:prstGeom>
          <a:noFill/>
        </p:spPr>
        <p:txBody>
          <a:bodyPr wrap="square" lIns="27432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Asymptotic Notations – Examples </a:t>
            </a:r>
            <a:endParaRPr lang="en-US" sz="3200" b="1" dirty="0">
              <a:solidFill>
                <a:srgbClr val="424242"/>
              </a:solidFill>
            </a:endParaRPr>
          </a:p>
        </p:txBody>
      </p:sp>
      <p:sp>
        <p:nvSpPr>
          <p:cNvPr id="17" name="Line 4"/>
          <p:cNvSpPr>
            <a:spLocks noChangeShapeType="1"/>
          </p:cNvSpPr>
          <p:nvPr/>
        </p:nvSpPr>
        <p:spPr bwMode="auto">
          <a:xfrm flipV="1">
            <a:off x="1801936" y="1702525"/>
            <a:ext cx="0" cy="3048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5"/>
          <p:cNvSpPr>
            <a:spLocks noChangeShapeType="1"/>
          </p:cNvSpPr>
          <p:nvPr/>
        </p:nvSpPr>
        <p:spPr bwMode="auto">
          <a:xfrm>
            <a:off x="1801936" y="4750525"/>
            <a:ext cx="2971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Line 6"/>
          <p:cNvSpPr>
            <a:spLocks noChangeShapeType="1"/>
          </p:cNvSpPr>
          <p:nvPr/>
        </p:nvSpPr>
        <p:spPr bwMode="auto">
          <a:xfrm flipV="1">
            <a:off x="1801936" y="2058913"/>
            <a:ext cx="2586891" cy="2234412"/>
          </a:xfrm>
          <a:prstGeom prst="line">
            <a:avLst/>
          </a:prstGeom>
          <a:noFill/>
          <a:ln w="38100">
            <a:solidFill>
              <a:srgbClr val="00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7"/>
          <p:cNvSpPr>
            <a:spLocks/>
          </p:cNvSpPr>
          <p:nvPr/>
        </p:nvSpPr>
        <p:spPr bwMode="auto">
          <a:xfrm>
            <a:off x="1801937" y="1854925"/>
            <a:ext cx="1371598" cy="2729238"/>
          </a:xfrm>
          <a:custGeom>
            <a:avLst/>
            <a:gdLst>
              <a:gd name="T0" fmla="*/ 0 w 1104"/>
              <a:gd name="T1" fmla="*/ 3048000 h 1920"/>
              <a:gd name="T2" fmla="*/ 1066800 w 1104"/>
              <a:gd name="T3" fmla="*/ 2286000 h 1920"/>
              <a:gd name="T4" fmla="*/ 1752600 w 1104"/>
              <a:gd name="T5" fmla="*/ 0 h 192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104" h="1920">
                <a:moveTo>
                  <a:pt x="0" y="1920"/>
                </a:moveTo>
                <a:cubicBezTo>
                  <a:pt x="244" y="1840"/>
                  <a:pt x="488" y="1760"/>
                  <a:pt x="672" y="1440"/>
                </a:cubicBezTo>
                <a:cubicBezTo>
                  <a:pt x="856" y="1120"/>
                  <a:pt x="980" y="560"/>
                  <a:pt x="1104" y="0"/>
                </a:cubicBezTo>
              </a:path>
            </a:pathLst>
          </a:custGeom>
          <a:noFill/>
          <a:ln w="38100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Text Box 8"/>
          <p:cNvSpPr txBox="1">
            <a:spLocks noChangeArrowheads="1"/>
          </p:cNvSpPr>
          <p:nvPr/>
        </p:nvSpPr>
        <p:spPr bwMode="auto">
          <a:xfrm>
            <a:off x="4007443" y="2316059"/>
            <a:ext cx="135485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ko-KR" sz="2000" i="1" dirty="0" smtClean="0">
                <a:solidFill>
                  <a:srgbClr val="0066FF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f</a:t>
            </a:r>
            <a:r>
              <a:rPr lang="en-US" altLang="ko-KR" sz="2000" dirty="0" smtClean="0">
                <a:solidFill>
                  <a:srgbClr val="0066FF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(</a:t>
            </a:r>
            <a:r>
              <a:rPr lang="en-US" altLang="ko-KR" sz="2000" i="1" dirty="0" smtClean="0">
                <a:solidFill>
                  <a:srgbClr val="0066FF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n</a:t>
            </a:r>
            <a:r>
              <a:rPr lang="en-US" altLang="ko-KR" sz="2000" dirty="0">
                <a:solidFill>
                  <a:srgbClr val="0066FF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)=30</a:t>
            </a:r>
            <a:r>
              <a:rPr lang="en-US" altLang="ko-KR" sz="2000" i="1" dirty="0">
                <a:solidFill>
                  <a:srgbClr val="0066FF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n</a:t>
            </a:r>
            <a:r>
              <a:rPr lang="en-US" altLang="ko-KR" sz="2000" dirty="0">
                <a:solidFill>
                  <a:srgbClr val="0066FF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+8</a:t>
            </a:r>
            <a:endParaRPr lang="en-US" altLang="ko-KR" sz="2000" i="1" dirty="0">
              <a:solidFill>
                <a:srgbClr val="0066FF"/>
              </a:solidFill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  <p:sp>
        <p:nvSpPr>
          <p:cNvPr id="24" name="Text Box 9"/>
          <p:cNvSpPr txBox="1">
            <a:spLocks noChangeArrowheads="1"/>
          </p:cNvSpPr>
          <p:nvPr/>
        </p:nvSpPr>
        <p:spPr bwMode="auto">
          <a:xfrm>
            <a:off x="2560027" y="4731415"/>
            <a:ext cx="176041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ko-KR" sz="2000" dirty="0">
                <a:latin typeface="Times New Roman" panose="02020603050405020304" pitchFamily="18" charset="0"/>
                <a:ea typeface="굴림" panose="020B0600000101010101" pitchFamily="34" charset="-127"/>
              </a:rPr>
              <a:t>Increasing </a:t>
            </a:r>
            <a:r>
              <a:rPr lang="en-US" altLang="ko-KR" sz="2000" i="1" dirty="0">
                <a:latin typeface="Times New Roman" panose="02020603050405020304" pitchFamily="18" charset="0"/>
                <a:ea typeface="굴림" panose="020B0600000101010101" pitchFamily="34" charset="-127"/>
              </a:rPr>
              <a:t>n </a:t>
            </a:r>
            <a:r>
              <a:rPr lang="en-US" altLang="ko-KR" sz="2000" dirty="0">
                <a:latin typeface="Times New Roman" panose="02020603050405020304" pitchFamily="18" charset="0"/>
                <a:ea typeface="굴림" panose="020B0600000101010101" pitchFamily="34" charset="-127"/>
                <a:sym typeface="Symbol" panose="05050102010706020507" pitchFamily="18" charset="2"/>
              </a:rPr>
              <a:t></a:t>
            </a:r>
            <a:endParaRPr lang="en-US" altLang="ko-KR" sz="200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  <p:sp>
        <p:nvSpPr>
          <p:cNvPr id="25" name="Text Box 10"/>
          <p:cNvSpPr txBox="1">
            <a:spLocks noChangeArrowheads="1"/>
          </p:cNvSpPr>
          <p:nvPr/>
        </p:nvSpPr>
        <p:spPr bwMode="auto">
          <a:xfrm>
            <a:off x="1854692" y="1959384"/>
            <a:ext cx="128432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ko-KR" sz="2000" i="1" dirty="0">
                <a:solidFill>
                  <a:srgbClr val="C00000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g</a:t>
            </a:r>
            <a:r>
              <a:rPr lang="en-US" altLang="ko-KR" sz="2000" baseline="-25000" dirty="0" smtClean="0">
                <a:solidFill>
                  <a:srgbClr val="C00000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 </a:t>
            </a:r>
            <a:r>
              <a:rPr lang="en-US" altLang="ko-KR" sz="2000" dirty="0" smtClean="0">
                <a:solidFill>
                  <a:srgbClr val="C00000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(</a:t>
            </a:r>
            <a:r>
              <a:rPr lang="en-US" altLang="ko-KR" sz="2000" i="1" dirty="0">
                <a:solidFill>
                  <a:srgbClr val="C00000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n</a:t>
            </a:r>
            <a:r>
              <a:rPr lang="en-US" altLang="ko-KR" sz="2000" dirty="0">
                <a:solidFill>
                  <a:srgbClr val="C00000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)=</a:t>
            </a:r>
            <a:r>
              <a:rPr lang="en-US" altLang="ko-KR" sz="2000" i="1" dirty="0">
                <a:solidFill>
                  <a:srgbClr val="C00000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n</a:t>
            </a:r>
            <a:r>
              <a:rPr lang="en-US" altLang="ko-KR" sz="2000" baseline="30000" dirty="0">
                <a:solidFill>
                  <a:srgbClr val="C00000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2</a:t>
            </a:r>
            <a:r>
              <a:rPr lang="en-US" altLang="ko-KR" sz="2000" dirty="0">
                <a:solidFill>
                  <a:srgbClr val="C00000"/>
                </a:solidFill>
                <a:latin typeface="Times New Roman" panose="02020603050405020304" pitchFamily="18" charset="0"/>
                <a:ea typeface="굴림" panose="020B0600000101010101" pitchFamily="34" charset="-127"/>
              </a:rPr>
              <a:t>+1</a:t>
            </a:r>
            <a:endParaRPr lang="en-US" altLang="ko-KR" sz="2000" i="1" dirty="0">
              <a:solidFill>
                <a:srgbClr val="C00000"/>
              </a:solidFill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  <p:sp>
        <p:nvSpPr>
          <p:cNvPr id="26" name="Text Box 11"/>
          <p:cNvSpPr txBox="1">
            <a:spLocks noChangeArrowheads="1"/>
          </p:cNvSpPr>
          <p:nvPr/>
        </p:nvSpPr>
        <p:spPr bwMode="auto">
          <a:xfrm rot="16200000">
            <a:off x="433215" y="3085208"/>
            <a:ext cx="228024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ko-KR" sz="2000" dirty="0">
                <a:latin typeface="Times New Roman" panose="02020603050405020304" pitchFamily="18" charset="0"/>
                <a:ea typeface="굴림" panose="020B0600000101010101" pitchFamily="34" charset="-127"/>
              </a:rPr>
              <a:t>Value of function </a:t>
            </a:r>
            <a:r>
              <a:rPr lang="en-US" altLang="ko-KR" sz="2000" dirty="0">
                <a:latin typeface="Times New Roman" panose="02020603050405020304" pitchFamily="18" charset="0"/>
                <a:ea typeface="굴림" panose="020B0600000101010101" pitchFamily="34" charset="-127"/>
                <a:sym typeface="Symbol" panose="05050102010706020507" pitchFamily="18" charset="2"/>
              </a:rPr>
              <a:t></a:t>
            </a:r>
            <a:endParaRPr lang="en-US" altLang="ko-KR" sz="200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ounded Rectangular Callout 26"/>
              <p:cNvSpPr/>
              <p:nvPr/>
            </p:nvSpPr>
            <p:spPr>
              <a:xfrm>
                <a:off x="3274746" y="4310744"/>
                <a:ext cx="1689141" cy="365760"/>
              </a:xfrm>
              <a:prstGeom prst="wedgeRoundRectCallout">
                <a:avLst>
                  <a:gd name="adj1" fmla="val -72548"/>
                  <a:gd name="adj2" fmla="val 60323"/>
                  <a:gd name="adj3" fmla="val 16667"/>
                </a:avLst>
              </a:prstGeom>
              <a:noFill/>
              <a:ln w="95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smtClean="0">
                    <a:solidFill>
                      <a:srgbClr val="C00000"/>
                    </a:solidFill>
                  </a:rPr>
                  <a:t>Base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b="0" i="1" dirty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27" name="Rounded Rectangular Callout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4746" y="4310744"/>
                <a:ext cx="1689141" cy="365760"/>
              </a:xfrm>
              <a:prstGeom prst="wedgeRoundRectCallout">
                <a:avLst>
                  <a:gd name="adj1" fmla="val -72548"/>
                  <a:gd name="adj2" fmla="val 60323"/>
                  <a:gd name="adj3" fmla="val 16667"/>
                </a:avLst>
              </a:prstGeom>
              <a:blipFill>
                <a:blip r:embed="rId3"/>
                <a:stretch>
                  <a:fillRect t="-8451" b="-16901"/>
                </a:stretch>
              </a:blipFill>
              <a:ln w="9525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Connector 27"/>
          <p:cNvCxnSpPr/>
          <p:nvPr/>
        </p:nvCxnSpPr>
        <p:spPr>
          <a:xfrm>
            <a:off x="2855856" y="3419708"/>
            <a:ext cx="12879" cy="1311707"/>
          </a:xfrm>
          <a:prstGeom prst="line">
            <a:avLst/>
          </a:prstGeom>
          <a:ln w="28575">
            <a:solidFill>
              <a:srgbClr val="42424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7746274" y="1593669"/>
                <a:ext cx="2521131" cy="535577"/>
              </a:xfrm>
              <a:prstGeom prst="rect">
                <a:avLst/>
              </a:prstGeom>
              <a:noFill/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lvl="2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) = 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b="1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6274" y="1593669"/>
                <a:ext cx="2521131" cy="535577"/>
              </a:xfrm>
              <a:prstGeom prst="rect">
                <a:avLst/>
              </a:prstGeom>
              <a:blipFill>
                <a:blip r:embed="rId4"/>
                <a:stretch>
                  <a:fillRect l="-2169" b="-8889"/>
                </a:stretch>
              </a:blipFill>
              <a:ln>
                <a:solidFill>
                  <a:schemeClr val="accent5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5547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/>
      <p:bldP spid="24" grpId="0"/>
      <p:bldP spid="25" grpId="0"/>
      <p:bldP spid="26" grpId="0"/>
      <p:bldP spid="2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Orders of Magnitude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63439503"/>
                  </p:ext>
                </p:extLst>
              </p:nvPr>
            </p:nvGraphicFramePr>
            <p:xfrm>
              <a:off x="877389" y="1714500"/>
              <a:ext cx="10437222" cy="3429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49907">
                      <a:extLst>
                        <a:ext uri="{9D8B030D-6E8A-4147-A177-3AD203B41FA5}">
                          <a16:colId xmlns:a16="http://schemas.microsoft.com/office/drawing/2014/main" xmlns="" val="4290887919"/>
                        </a:ext>
                      </a:extLst>
                    </a:gridCol>
                    <a:gridCol w="1099892">
                      <a:extLst>
                        <a:ext uri="{9D8B030D-6E8A-4147-A177-3AD203B41FA5}">
                          <a16:colId xmlns:a16="http://schemas.microsoft.com/office/drawing/2014/main" xmlns="" val="1575911806"/>
                        </a:ext>
                      </a:extLst>
                    </a:gridCol>
                    <a:gridCol w="1376226">
                      <a:extLst>
                        <a:ext uri="{9D8B030D-6E8A-4147-A177-3AD203B41FA5}">
                          <a16:colId xmlns:a16="http://schemas.microsoft.com/office/drawing/2014/main" xmlns="" val="2769260205"/>
                        </a:ext>
                      </a:extLst>
                    </a:gridCol>
                    <a:gridCol w="1547927">
                      <a:extLst>
                        <a:ext uri="{9D8B030D-6E8A-4147-A177-3AD203B41FA5}">
                          <a16:colId xmlns:a16="http://schemas.microsoft.com/office/drawing/2014/main" xmlns="" val="2024315581"/>
                        </a:ext>
                      </a:extLst>
                    </a:gridCol>
                    <a:gridCol w="1912147">
                      <a:extLst>
                        <a:ext uri="{9D8B030D-6E8A-4147-A177-3AD203B41FA5}">
                          <a16:colId xmlns:a16="http://schemas.microsoft.com/office/drawing/2014/main" xmlns="" val="1293002562"/>
                        </a:ext>
                      </a:extLst>
                    </a:gridCol>
                    <a:gridCol w="1886201">
                      <a:extLst>
                        <a:ext uri="{9D8B030D-6E8A-4147-A177-3AD203B41FA5}">
                          <a16:colId xmlns:a16="http://schemas.microsoft.com/office/drawing/2014/main" xmlns="" val="959502218"/>
                        </a:ext>
                      </a:extLst>
                    </a:gridCol>
                    <a:gridCol w="1664922">
                      <a:extLst>
                        <a:ext uri="{9D8B030D-6E8A-4147-A177-3AD203B41FA5}">
                          <a16:colId xmlns:a16="http://schemas.microsoft.com/office/drawing/2014/main" xmlns="" val="3111579742"/>
                        </a:ext>
                      </a:extLst>
                    </a:gridCol>
                  </a:tblGrid>
                  <a:tr h="68580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400" b="1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sz="2400" b="1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en-US" sz="2400" b="1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𝒍𝒐𝒈</m:t>
                                    </m:r>
                                  </m:fName>
                                  <m:e>
                                    <m:r>
                                      <a:rPr lang="en-US" sz="2400" b="1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𝒏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US" sz="2400" b="1" i="1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𝒏𝒍𝒐𝒈</m:t>
                                </m:r>
                                <m:r>
                                  <a:rPr lang="en-US" sz="2400" b="1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400" b="1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400" b="1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400" b="1" i="1" baseline="30000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400" b="1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400" b="1" i="1" baseline="30000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oMath>
                            </m:oMathPara>
                          </a14:m>
                          <a:endParaRPr lang="en-US" sz="2400" b="1" baseline="30000" dirty="0" smtClean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  <m:r>
                                  <a:rPr lang="en-US" sz="2400" b="1" i="1" baseline="30000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oMath>
                            </m:oMathPara>
                          </a14:m>
                          <a:endParaRPr lang="en-US" sz="2400" b="1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2400" b="1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!</m:t>
                                </m:r>
                              </m:oMath>
                            </m:oMathPara>
                          </a14:m>
                          <a:endParaRPr lang="en-US" sz="2400" b="1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971377043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8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385070683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256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4096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65536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2.09 x 10</a:t>
                          </a:r>
                          <a:r>
                            <a:rPr lang="en-US" sz="2400" b="0" i="0" baseline="3000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13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378618943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384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4096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262144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1.84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19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baseline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1.26 x 10</a:t>
                          </a:r>
                          <a:r>
                            <a:rPr lang="en-US" sz="2400" b="0" i="0" baseline="3000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29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408735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256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8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2048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65536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16777216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1.15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77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0" baseline="0" smtClean="0">
                                    <a:solidFill>
                                      <a:srgbClr val="42424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∞</m:t>
                                </m:r>
                              </m:oMath>
                            </m:oMathPara>
                          </a14:m>
                          <a:endParaRPr lang="en-US" sz="2400" b="0" i="0" baseline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5831908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1024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10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10240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1048576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1.07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1.79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308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0" baseline="0" smtClean="0">
                                    <a:solidFill>
                                      <a:srgbClr val="42424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∞</m:t>
                                </m:r>
                              </m:oMath>
                            </m:oMathPara>
                          </a14:m>
                          <a:endParaRPr lang="en-US" sz="2400" b="0" i="0" baseline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820578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4096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12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49152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16777216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6.87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1233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0" baseline="0" smtClean="0">
                                    <a:solidFill>
                                      <a:srgbClr val="42424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∞</m:t>
                                </m:r>
                              </m:oMath>
                            </m:oMathPara>
                          </a14:m>
                          <a:endParaRPr lang="en-US" sz="2400" b="0" i="0" baseline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918449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63439503"/>
                  </p:ext>
                </p:extLst>
              </p:nvPr>
            </p:nvGraphicFramePr>
            <p:xfrm>
              <a:off x="877389" y="1714500"/>
              <a:ext cx="10437222" cy="3429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49907">
                      <a:extLst>
                        <a:ext uri="{9D8B030D-6E8A-4147-A177-3AD203B41FA5}">
                          <a16:colId xmlns:a16="http://schemas.microsoft.com/office/drawing/2014/main" val="4290887919"/>
                        </a:ext>
                      </a:extLst>
                    </a:gridCol>
                    <a:gridCol w="1099892">
                      <a:extLst>
                        <a:ext uri="{9D8B030D-6E8A-4147-A177-3AD203B41FA5}">
                          <a16:colId xmlns:a16="http://schemas.microsoft.com/office/drawing/2014/main" val="1575911806"/>
                        </a:ext>
                      </a:extLst>
                    </a:gridCol>
                    <a:gridCol w="1376226">
                      <a:extLst>
                        <a:ext uri="{9D8B030D-6E8A-4147-A177-3AD203B41FA5}">
                          <a16:colId xmlns:a16="http://schemas.microsoft.com/office/drawing/2014/main" val="2769260205"/>
                        </a:ext>
                      </a:extLst>
                    </a:gridCol>
                    <a:gridCol w="1547927">
                      <a:extLst>
                        <a:ext uri="{9D8B030D-6E8A-4147-A177-3AD203B41FA5}">
                          <a16:colId xmlns:a16="http://schemas.microsoft.com/office/drawing/2014/main" val="2024315581"/>
                        </a:ext>
                      </a:extLst>
                    </a:gridCol>
                    <a:gridCol w="1912147">
                      <a:extLst>
                        <a:ext uri="{9D8B030D-6E8A-4147-A177-3AD203B41FA5}">
                          <a16:colId xmlns:a16="http://schemas.microsoft.com/office/drawing/2014/main" val="1293002562"/>
                        </a:ext>
                      </a:extLst>
                    </a:gridCol>
                    <a:gridCol w="1886201">
                      <a:extLst>
                        <a:ext uri="{9D8B030D-6E8A-4147-A177-3AD203B41FA5}">
                          <a16:colId xmlns:a16="http://schemas.microsoft.com/office/drawing/2014/main" val="959502218"/>
                        </a:ext>
                      </a:extLst>
                    </a:gridCol>
                    <a:gridCol w="1664922">
                      <a:extLst>
                        <a:ext uri="{9D8B030D-6E8A-4147-A177-3AD203B41FA5}">
                          <a16:colId xmlns:a16="http://schemas.microsoft.com/office/drawing/2014/main" val="3111579742"/>
                        </a:ext>
                      </a:extLst>
                    </a:gridCol>
                  </a:tblGrid>
                  <a:tr h="6858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41" t="-885" r="-1000000" b="-4194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86740" t="-885" r="-761878" b="-4194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49558" t="-885" r="-510177" b="-4194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22047" t="-885" r="-353937" b="-4194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60510" t="-885" r="-186306" b="-4194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365161" t="-885" r="-88710" b="-4194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28205" t="-885" r="-733" b="-41946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7137704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8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5070683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256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4096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65536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2.09 x 10</a:t>
                          </a:r>
                          <a:r>
                            <a:rPr lang="en-US" sz="2400" b="0" i="0" baseline="3000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13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86189439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384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4096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262144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1.84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19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baseline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1.26 x 10</a:t>
                          </a:r>
                          <a:r>
                            <a:rPr lang="en-US" sz="2400" b="0" i="0" baseline="3000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29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9408735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256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8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2048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65536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16777216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1.15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77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28205" t="-452000" r="-733" b="-23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31908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1024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10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10240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1048576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1.07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1.79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308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28205" t="-552000" r="-733" b="-13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20578997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4096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12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dirty="0" smtClean="0">
                              <a:solidFill>
                                <a:srgbClr val="424242"/>
                              </a:solidFill>
                              <a:latin typeface="+mn-lt"/>
                            </a:rPr>
                            <a:t>49152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16777216</a:t>
                          </a:r>
                          <a:endParaRPr lang="en-US" sz="2400" b="0" i="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6.87 × 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i="0" u="none" strike="noStrike" kern="1200" baseline="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lang="en-US" sz="2400" b="0" i="0" u="none" strike="noStrike" kern="1200" baseline="30000" dirty="0" smtClean="0">
                              <a:solidFill>
                                <a:srgbClr val="424242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1233</a:t>
                          </a:r>
                          <a:endParaRPr lang="en-US" sz="2400" b="0" i="0" baseline="30000" dirty="0">
                            <a:solidFill>
                              <a:srgbClr val="424242"/>
                            </a:solidFill>
                            <a:latin typeface="+mn-lt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28205" t="-652000" r="-733" b="-3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9184490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ounded Rectangle 5"/>
          <p:cNvSpPr/>
          <p:nvPr/>
        </p:nvSpPr>
        <p:spPr>
          <a:xfrm>
            <a:off x="955767" y="2898947"/>
            <a:ext cx="10278289" cy="381000"/>
          </a:xfrm>
          <a:prstGeom prst="roundRect">
            <a:avLst/>
          </a:prstGeom>
          <a:solidFill>
            <a:schemeClr val="accent2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2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Growth of Function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1180" y="1719783"/>
                <a:ext cx="11929641" cy="5590565"/>
              </a:xfrm>
            </p:spPr>
            <p:txBody>
              <a:bodyPr/>
              <a:lstStyle/>
              <a:p>
                <a:r>
                  <a:rPr lang="en-US" dirty="0"/>
                  <a:t>Arrange the given notations in the increasing order of their </a:t>
                </a:r>
                <a:r>
                  <a:rPr lang="en-US" dirty="0" smtClean="0"/>
                  <a:t>values.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For </a:t>
                </a:r>
                <a:r>
                  <a:rPr lang="en-US" dirty="0"/>
                  <a:t>each of the following pairs of functions, either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Ω(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dirty="0"/>
                  <a:t>, or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 =</m:t>
                    </m:r>
                    <m:r>
                      <m:rPr>
                        <m:sty m:val="p"/>
                      </m:rPr>
                      <a:rPr lang="el-GR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dirty="0"/>
                  <a:t>. Determine which relationship is correct.</a:t>
                </a:r>
              </a:p>
              <a:p>
                <a:endParaRPr lang="en-US" dirty="0" smtClean="0"/>
              </a:p>
              <a:p>
                <a:pPr marL="457200" indent="-457200">
                  <a:buFont typeface="+mj-lt"/>
                  <a:buAutoNum type="arabicPeriod"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1180" y="1719783"/>
                <a:ext cx="11929641" cy="5590565"/>
              </a:xfrm>
              <a:blipFill rotWithShape="0">
                <a:blip r:embed="rId2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60840386"/>
                  </p:ext>
                </p:extLst>
              </p:nvPr>
            </p:nvGraphicFramePr>
            <p:xfrm>
              <a:off x="434922" y="2293252"/>
              <a:ext cx="11204085" cy="46126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78662">
                      <a:extLst>
                        <a:ext uri="{9D8B030D-6E8A-4147-A177-3AD203B41FA5}">
                          <a16:colId xmlns:a16="http://schemas.microsoft.com/office/drawing/2014/main" xmlns="" val="3352586213"/>
                        </a:ext>
                      </a:extLst>
                    </a:gridCol>
                    <a:gridCol w="678662">
                      <a:extLst>
                        <a:ext uri="{9D8B030D-6E8A-4147-A177-3AD203B41FA5}">
                          <a16:colId xmlns:a16="http://schemas.microsoft.com/office/drawing/2014/main" xmlns="" val="2709402537"/>
                        </a:ext>
                      </a:extLst>
                    </a:gridCol>
                    <a:gridCol w="1007575">
                      <a:extLst>
                        <a:ext uri="{9D8B030D-6E8A-4147-A177-3AD203B41FA5}">
                          <a16:colId xmlns:a16="http://schemas.microsoft.com/office/drawing/2014/main" xmlns="" val="3252694521"/>
                        </a:ext>
                      </a:extLst>
                    </a:gridCol>
                    <a:gridCol w="641185">
                      <a:extLst>
                        <a:ext uri="{9D8B030D-6E8A-4147-A177-3AD203B41FA5}">
                          <a16:colId xmlns:a16="http://schemas.microsoft.com/office/drawing/2014/main" xmlns="" val="3776547894"/>
                        </a:ext>
                      </a:extLst>
                    </a:gridCol>
                    <a:gridCol w="824379">
                      <a:extLst>
                        <a:ext uri="{9D8B030D-6E8A-4147-A177-3AD203B41FA5}">
                          <a16:colId xmlns:a16="http://schemas.microsoft.com/office/drawing/2014/main" xmlns="" val="3777864780"/>
                        </a:ext>
                      </a:extLst>
                    </a:gridCol>
                    <a:gridCol w="1233792">
                      <a:extLst>
                        <a:ext uri="{9D8B030D-6E8A-4147-A177-3AD203B41FA5}">
                          <a16:colId xmlns:a16="http://schemas.microsoft.com/office/drawing/2014/main" xmlns="" val="1140023161"/>
                        </a:ext>
                      </a:extLst>
                    </a:gridCol>
                    <a:gridCol w="506567">
                      <a:extLst>
                        <a:ext uri="{9D8B030D-6E8A-4147-A177-3AD203B41FA5}">
                          <a16:colId xmlns:a16="http://schemas.microsoft.com/office/drawing/2014/main" xmlns="" val="1292681857"/>
                        </a:ext>
                      </a:extLst>
                    </a:gridCol>
                    <a:gridCol w="1570020">
                      <a:extLst>
                        <a:ext uri="{9D8B030D-6E8A-4147-A177-3AD203B41FA5}">
                          <a16:colId xmlns:a16="http://schemas.microsoft.com/office/drawing/2014/main" xmlns="" val="3091747945"/>
                        </a:ext>
                      </a:extLst>
                    </a:gridCol>
                    <a:gridCol w="554769">
                      <a:extLst>
                        <a:ext uri="{9D8B030D-6E8A-4147-A177-3AD203B41FA5}">
                          <a16:colId xmlns:a16="http://schemas.microsoft.com/office/drawing/2014/main" xmlns="" val="2450183584"/>
                        </a:ext>
                      </a:extLst>
                    </a:gridCol>
                    <a:gridCol w="1081134">
                      <a:extLst>
                        <a:ext uri="{9D8B030D-6E8A-4147-A177-3AD203B41FA5}">
                          <a16:colId xmlns:a16="http://schemas.microsoft.com/office/drawing/2014/main" xmlns="" val="2584789204"/>
                        </a:ext>
                      </a:extLst>
                    </a:gridCol>
                    <a:gridCol w="732783">
                      <a:extLst>
                        <a:ext uri="{9D8B030D-6E8A-4147-A177-3AD203B41FA5}">
                          <a16:colId xmlns:a16="http://schemas.microsoft.com/office/drawing/2014/main" xmlns="" val="4265400761"/>
                        </a:ext>
                      </a:extLst>
                    </a:gridCol>
                    <a:gridCol w="1099173">
                      <a:extLst>
                        <a:ext uri="{9D8B030D-6E8A-4147-A177-3AD203B41FA5}">
                          <a16:colId xmlns:a16="http://schemas.microsoft.com/office/drawing/2014/main" xmlns="" val="3390434344"/>
                        </a:ext>
                      </a:extLst>
                    </a:gridCol>
                    <a:gridCol w="595384">
                      <a:extLst>
                        <a:ext uri="{9D8B030D-6E8A-4147-A177-3AD203B41FA5}">
                          <a16:colId xmlns:a16="http://schemas.microsoft.com/office/drawing/2014/main" xmlns="" val="333079099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</a:rPr>
                            <a:t>1.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𝑛𝑙𝑜𝑔𝑛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2400" b="0" i="1" baseline="300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𝑙𝑜𝑔𝑛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rad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sz="2400" b="0" i="1" baseline="30000" dirty="0" err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baseline="300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2400" b="0" i="1" baseline="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400" b="0" i="1" baseline="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𝑙𝑜𝑔𝑛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baseline="300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2 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𝑙𝑜𝑔𝑙𝑜𝑔𝑛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baseline="300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dirty="0" err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𝑙𝑜𝑔𝑛</m:t>
                                </m:r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  <m:r>
                                  <a:rPr lang="en-US" sz="2400" b="0" i="1" baseline="300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!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40898474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60840386"/>
                  </p:ext>
                </p:extLst>
              </p:nvPr>
            </p:nvGraphicFramePr>
            <p:xfrm>
              <a:off x="434922" y="2293252"/>
              <a:ext cx="11204085" cy="46126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78662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352586213"/>
                        </a:ext>
                      </a:extLst>
                    </a:gridCol>
                    <a:gridCol w="678662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2709402537"/>
                        </a:ext>
                      </a:extLst>
                    </a:gridCol>
                    <a:gridCol w="1007575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252694521"/>
                        </a:ext>
                      </a:extLst>
                    </a:gridCol>
                    <a:gridCol w="641185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776547894"/>
                        </a:ext>
                      </a:extLst>
                    </a:gridCol>
                    <a:gridCol w="824379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777864780"/>
                        </a:ext>
                      </a:extLst>
                    </a:gridCol>
                    <a:gridCol w="1233792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1140023161"/>
                        </a:ext>
                      </a:extLst>
                    </a:gridCol>
                    <a:gridCol w="506567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1292681857"/>
                        </a:ext>
                      </a:extLst>
                    </a:gridCol>
                    <a:gridCol w="1570020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091747945"/>
                        </a:ext>
                      </a:extLst>
                    </a:gridCol>
                    <a:gridCol w="554769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2450183584"/>
                        </a:ext>
                      </a:extLst>
                    </a:gridCol>
                    <a:gridCol w="1081134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2584789204"/>
                        </a:ext>
                      </a:extLst>
                    </a:gridCol>
                    <a:gridCol w="732783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4265400761"/>
                        </a:ext>
                      </a:extLst>
                    </a:gridCol>
                    <a:gridCol w="1099173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390434344"/>
                        </a:ext>
                      </a:extLst>
                    </a:gridCol>
                    <a:gridCol w="595384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330790999"/>
                        </a:ext>
                      </a:extLst>
                    </a:gridCol>
                  </a:tblGrid>
                  <a:tr h="461264"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</a:rPr>
                            <a:t>1.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100000" t="-9211" r="-1444643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135758" t="-9211" r="-880606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370476" t="-9211" r="-1283810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363235" t="-9211" r="-891176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311881" t="-9211" r="-500000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1002410" t="-9211" r="-1116867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354651" t="-9211" r="-259302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1289011" t="-9211" r="-635165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710112" t="-9211" r="-224719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1201667" t="-9211" r="-233333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867778" t="-9211" r="-55556" b="-30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1777551" t="-9211" r="-2041" b="-302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408984743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47788029"/>
                  </p:ext>
                </p:extLst>
              </p:nvPr>
            </p:nvGraphicFramePr>
            <p:xfrm>
              <a:off x="434919" y="2843236"/>
              <a:ext cx="11204087" cy="47237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4365">
                      <a:extLst>
                        <a:ext uri="{9D8B030D-6E8A-4147-A177-3AD203B41FA5}">
                          <a16:colId xmlns:a16="http://schemas.microsoft.com/office/drawing/2014/main" xmlns="" val="1884753345"/>
                        </a:ext>
                      </a:extLst>
                    </a:gridCol>
                    <a:gridCol w="999426">
                      <a:extLst>
                        <a:ext uri="{9D8B030D-6E8A-4147-A177-3AD203B41FA5}">
                          <a16:colId xmlns:a16="http://schemas.microsoft.com/office/drawing/2014/main" xmlns="" val="2709402537"/>
                        </a:ext>
                      </a:extLst>
                    </a:gridCol>
                    <a:gridCol w="2485414">
                      <a:extLst>
                        <a:ext uri="{9D8B030D-6E8A-4147-A177-3AD203B41FA5}">
                          <a16:colId xmlns:a16="http://schemas.microsoft.com/office/drawing/2014/main" xmlns="" val="3252694521"/>
                        </a:ext>
                      </a:extLst>
                    </a:gridCol>
                    <a:gridCol w="736419">
                      <a:extLst>
                        <a:ext uri="{9D8B030D-6E8A-4147-A177-3AD203B41FA5}">
                          <a16:colId xmlns:a16="http://schemas.microsoft.com/office/drawing/2014/main" xmlns="" val="3776547894"/>
                        </a:ext>
                      </a:extLst>
                    </a:gridCol>
                    <a:gridCol w="1128414">
                      <a:extLst>
                        <a:ext uri="{9D8B030D-6E8A-4147-A177-3AD203B41FA5}">
                          <a16:colId xmlns:a16="http://schemas.microsoft.com/office/drawing/2014/main" xmlns="" val="3777864780"/>
                        </a:ext>
                      </a:extLst>
                    </a:gridCol>
                    <a:gridCol w="1553549">
                      <a:extLst>
                        <a:ext uri="{9D8B030D-6E8A-4147-A177-3AD203B41FA5}">
                          <a16:colId xmlns:a16="http://schemas.microsoft.com/office/drawing/2014/main" xmlns="" val="1140023161"/>
                        </a:ext>
                      </a:extLst>
                    </a:gridCol>
                    <a:gridCol w="1828250">
                      <a:extLst>
                        <a:ext uri="{9D8B030D-6E8A-4147-A177-3AD203B41FA5}">
                          <a16:colId xmlns:a16="http://schemas.microsoft.com/office/drawing/2014/main" xmlns="" val="3091747945"/>
                        </a:ext>
                      </a:extLst>
                    </a:gridCol>
                    <a:gridCol w="1828250">
                      <a:extLst>
                        <a:ext uri="{9D8B030D-6E8A-4147-A177-3AD203B41FA5}">
                          <a16:colId xmlns:a16="http://schemas.microsoft.com/office/drawing/2014/main" xmlns="" val="3759191163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</a:rPr>
                            <a:t>2. 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baseline="300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8 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p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+1)4</m:t>
                                </m:r>
                                <m:sSup>
                                  <m:sSupPr>
                                    <m:ctrlPr>
                                      <a:rPr lang="en-US" sz="2400" b="0" i="1" baseline="30000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/>
                                  <m:sup/>
                                </m:sSup>
                                <m:r>
                                  <a:rPr lang="en-US" sz="2400" b="0" i="1" baseline="300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baseline="300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p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(1+</m:t>
                                    </m:r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(1+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2400" b="0" dirty="0">
                                        <a:solidFill>
                                          <a:schemeClr val="tx1"/>
                                        </a:solidFill>
                                      </a:rPr>
                                      <m:t> 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type m:val="lin"/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  <m:sup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𝑙𝑜𝑔𝑛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𝑛𝑙𝑜𝑔𝑛</m:t>
                                </m:r>
                                <m:r>
                                  <a:rPr lang="en-US" sz="2400" b="0" i="1" baseline="300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40898474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47788029"/>
                  </p:ext>
                </p:extLst>
              </p:nvPr>
            </p:nvGraphicFramePr>
            <p:xfrm>
              <a:off x="434919" y="2843236"/>
              <a:ext cx="11204087" cy="47237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4365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1884753345"/>
                        </a:ext>
                      </a:extLst>
                    </a:gridCol>
                    <a:gridCol w="999426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2709402537"/>
                        </a:ext>
                      </a:extLst>
                    </a:gridCol>
                    <a:gridCol w="2485414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252694521"/>
                        </a:ext>
                      </a:extLst>
                    </a:gridCol>
                    <a:gridCol w="736419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776547894"/>
                        </a:ext>
                      </a:extLst>
                    </a:gridCol>
                    <a:gridCol w="1128414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777864780"/>
                        </a:ext>
                      </a:extLst>
                    </a:gridCol>
                    <a:gridCol w="1553549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1140023161"/>
                        </a:ext>
                      </a:extLst>
                    </a:gridCol>
                    <a:gridCol w="1828250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091747945"/>
                        </a:ext>
                      </a:extLst>
                    </a:gridCol>
                    <a:gridCol w="1828250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759191163"/>
                        </a:ext>
                      </a:extLst>
                    </a:gridCol>
                  </a:tblGrid>
                  <a:tr h="472377"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 smtClean="0">
                              <a:solidFill>
                                <a:schemeClr val="tx1"/>
                              </a:solidFill>
                            </a:rPr>
                            <a:t>2. </a:t>
                          </a:r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4"/>
                          <a:stretch>
                            <a:fillRect l="-65244" t="-119231" r="-957927" b="-185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4"/>
                          <a:stretch>
                            <a:fillRect l="-66422" t="-119231" r="-285049" b="-185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4"/>
                          <a:stretch>
                            <a:fillRect l="-561157" t="-119231" r="-861157" b="-185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4"/>
                          <a:stretch>
                            <a:fillRect l="-432432" t="-119231" r="-463243" b="-185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4"/>
                          <a:stretch>
                            <a:fillRect l="-386275" t="-119231" r="-236078" b="-185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4"/>
                          <a:stretch>
                            <a:fillRect l="-413333" t="-119231" r="-100667" b="-185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4"/>
                          <a:stretch>
                            <a:fillRect l="-513333" t="-119231" r="-667" b="-18589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408984743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53757203"/>
                  </p:ext>
                </p:extLst>
              </p:nvPr>
            </p:nvGraphicFramePr>
            <p:xfrm>
              <a:off x="514357" y="4539791"/>
              <a:ext cx="8245929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472105">
                      <a:extLst>
                        <a:ext uri="{9D8B030D-6E8A-4147-A177-3AD203B41FA5}">
                          <a16:colId xmlns:a16="http://schemas.microsoft.com/office/drawing/2014/main" xmlns="" val="2967920881"/>
                        </a:ext>
                      </a:extLst>
                    </a:gridCol>
                    <a:gridCol w="3773824">
                      <a:extLst>
                        <a:ext uri="{9D8B030D-6E8A-4147-A177-3AD203B41FA5}">
                          <a16:colId xmlns:a16="http://schemas.microsoft.com/office/drawing/2014/main" xmlns="" val="1766353713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marR="0" lvl="0" indent="-4572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;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sSup>
                                  <m:sSupPr>
                                    <m:ctrlPr>
                                      <a:rPr lang="pt-BR" sz="220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200" b="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p>
                                    <m:r>
                                      <a:rPr lang="en-US" sz="2200" b="1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pt-BR" sz="2200" b="0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1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)=10;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m:rPr>
                                    <m:sty m:val="p"/>
                                  </m:rP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⁡10</m:t>
                                </m:r>
                              </m:oMath>
                            </m:oMathPara>
                          </a14:m>
                          <a:endParaRPr lang="pt-BR" sz="2200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470139382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marL="0" marR="0" lvl="1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m:rPr>
                                    <m:sty m:val="p"/>
                                  </m:rP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⁡</m:t>
                                </m:r>
                                <m:r>
                                  <m:rPr>
                                    <m:sty m:val="p"/>
                                  </m:rP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⁡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;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m:rPr>
                                    <m:sty m:val="p"/>
                                  </m:rP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⁡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pt-BR" sz="2200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sSup>
                                  <m:sSupPr>
                                    <m:ctrlPr>
                                      <a:rPr lang="pt-BR" sz="220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200" b="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sz="2200" b="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;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)=10</m:t>
                                </m:r>
                                <m:sSup>
                                  <m:sSupPr>
                                    <m:ctrlPr>
                                      <a:rPr lang="pt-BR" sz="2200" i="1" dirty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200" i="1" dirty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p>
                                    <m:r>
                                      <a:rPr lang="en-US" sz="2200" i="1" dirty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200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3015485995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marL="0" marR="0" lvl="1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;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sSup>
                                  <m:sSupPr>
                                    <m:ctrlPr>
                                      <a:rPr lang="pt-BR" sz="220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200" b="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𝑙𝑜𝑔</m:t>
                                    </m:r>
                                  </m:e>
                                  <m:sup>
                                    <m:r>
                                      <a:rPr lang="en-US" sz="2200" b="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pt-BR" sz="2200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1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pt-BR" sz="220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pt-BR" sz="2200" i="1" dirty="0" smtClean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d>
                                <m:r>
                                  <a:rPr lang="en-US" sz="2200" b="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;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)=3</m:t>
                                </m:r>
                                <m:r>
                                  <a:rPr lang="pt-BR" sz="2200" i="1" baseline="30000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pt-BR" sz="2200" baseline="30000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692361798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marL="0" marR="0" lvl="1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sty m:val="p"/>
                                  </m:rP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⁡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 +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;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m:rPr>
                                    <m:sty m:val="p"/>
                                  </m:rP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⁡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pt-BR" sz="2200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; 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)=</m:t>
                                </m:r>
                                <m:r>
                                  <m:rPr>
                                    <m:sty m:val="p"/>
                                  </m:rP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  <m:r>
                                  <a:rPr lang="pt-BR" sz="2200" i="1" dirty="0" smtClean="0">
                                    <a:solidFill>
                                      <a:srgbClr val="A71160"/>
                                    </a:solidFill>
                                    <a:latin typeface="Cambria Math" panose="02040503050406030204" pitchFamily="18" charset="0"/>
                                  </a:rPr>
                                  <m:t>⁡</m:t>
                                </m:r>
                                <m:sSup>
                                  <m:sSupPr>
                                    <m:ctrlPr>
                                      <a:rPr lang="pt-BR" sz="2200" i="1" dirty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200" i="1" dirty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p>
                                    <m:r>
                                      <a:rPr lang="en-US" sz="2200" i="1" dirty="0">
                                        <a:solidFill>
                                          <a:srgbClr val="A711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200" dirty="0">
                            <a:solidFill>
                              <a:srgbClr val="A71160"/>
                            </a:solidFill>
                          </a:endParaRPr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72215532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53757203"/>
                  </p:ext>
                </p:extLst>
              </p:nvPr>
            </p:nvGraphicFramePr>
            <p:xfrm>
              <a:off x="514357" y="4539791"/>
              <a:ext cx="8245929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472105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2967920881"/>
                        </a:ext>
                      </a:extLst>
                    </a:gridCol>
                    <a:gridCol w="3773824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1766353713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5"/>
                          <a:stretch>
                            <a:fillRect l="-136" t="-1333" r="-84741" b="-314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5"/>
                          <a:stretch>
                            <a:fillRect l="-118548" t="-1333" r="-323" b="-314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2470139382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5"/>
                          <a:stretch>
                            <a:fillRect l="-136" t="-100000" r="-84741" b="-2105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5"/>
                          <a:stretch>
                            <a:fillRect l="-118548" t="-100000" r="-323" b="-2105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3015485995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5"/>
                          <a:stretch>
                            <a:fillRect l="-136" t="-202667" r="-84741" b="-11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5"/>
                          <a:stretch>
                            <a:fillRect l="-118548" t="-202667" r="-323" b="-11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2692361798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5"/>
                          <a:stretch>
                            <a:fillRect l="-136" t="-302667" r="-84741" b="-1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 anchorCtr="1">
                        <a:lnL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5"/>
                          <a:stretch>
                            <a:fillRect l="-118548" t="-302667" r="-323" b="-1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272215532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63288053"/>
                  </p:ext>
                </p:extLst>
              </p:nvPr>
            </p:nvGraphicFramePr>
            <p:xfrm>
              <a:off x="2174241" y="982610"/>
              <a:ext cx="7843519" cy="461264"/>
            </p:xfrm>
            <a:graphic>
              <a:graphicData uri="http://schemas.openxmlformats.org/drawingml/2006/table">
                <a:tbl>
                  <a:tblPr firstRow="1" bandRow="1">
                    <a:tableStyleId>{68D230F3-CF80-4859-8CE7-A43EE81993B5}</a:tableStyleId>
                  </a:tblPr>
                  <a:tblGrid>
                    <a:gridCol w="624155">
                      <a:extLst>
                        <a:ext uri="{9D8B030D-6E8A-4147-A177-3AD203B41FA5}">
                          <a16:colId xmlns:a16="http://schemas.microsoft.com/office/drawing/2014/main" xmlns="" val="3352586213"/>
                        </a:ext>
                      </a:extLst>
                    </a:gridCol>
                    <a:gridCol w="624155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624155">
                      <a:extLst>
                        <a:ext uri="{9D8B030D-6E8A-4147-A177-3AD203B41FA5}">
                          <a16:colId xmlns:a16="http://schemas.microsoft.com/office/drawing/2014/main" xmlns="" val="2709402537"/>
                        </a:ext>
                      </a:extLst>
                    </a:gridCol>
                    <a:gridCol w="926651">
                      <a:extLst>
                        <a:ext uri="{9D8B030D-6E8A-4147-A177-3AD203B41FA5}">
                          <a16:colId xmlns:a16="http://schemas.microsoft.com/office/drawing/2014/main" xmlns="" val="3252694521"/>
                        </a:ext>
                      </a:extLst>
                    </a:gridCol>
                    <a:gridCol w="589688">
                      <a:extLst>
                        <a:ext uri="{9D8B030D-6E8A-4147-A177-3AD203B41FA5}">
                          <a16:colId xmlns:a16="http://schemas.microsoft.com/office/drawing/2014/main" xmlns="" val="3776547894"/>
                        </a:ext>
                      </a:extLst>
                    </a:gridCol>
                    <a:gridCol w="900000">
                      <a:extLst>
                        <a:ext uri="{9D8B030D-6E8A-4147-A177-3AD203B41FA5}">
                          <a16:colId xmlns:a16="http://schemas.microsoft.com/office/drawing/2014/main" xmlns="" val="3777864780"/>
                        </a:ext>
                      </a:extLst>
                    </a:gridCol>
                    <a:gridCol w="1134699">
                      <a:extLst>
                        <a:ext uri="{9D8B030D-6E8A-4147-A177-3AD203B41FA5}">
                          <a16:colId xmlns:a16="http://schemas.microsoft.com/office/drawing/2014/main" xmlns="" val="1140023161"/>
                        </a:ext>
                      </a:extLst>
                    </a:gridCol>
                    <a:gridCol w="465882">
                      <a:extLst>
                        <a:ext uri="{9D8B030D-6E8A-4147-A177-3AD203B41FA5}">
                          <a16:colId xmlns:a16="http://schemas.microsoft.com/office/drawing/2014/main" xmlns="" val="1292681857"/>
                        </a:ext>
                      </a:extLst>
                    </a:gridCol>
                    <a:gridCol w="1443922">
                      <a:extLst>
                        <a:ext uri="{9D8B030D-6E8A-4147-A177-3AD203B41FA5}">
                          <a16:colId xmlns:a16="http://schemas.microsoft.com/office/drawing/2014/main" xmlns="" val="3091747945"/>
                        </a:ext>
                      </a:extLst>
                    </a:gridCol>
                    <a:gridCol w="510212">
                      <a:extLst>
                        <a:ext uri="{9D8B030D-6E8A-4147-A177-3AD203B41FA5}">
                          <a16:colId xmlns:a16="http://schemas.microsoft.com/office/drawing/2014/main" xmlns="" val="24501835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dirty="0" smtClean="0">
                                    <a:latin typeface="Cambria Math" panose="02040503050406030204" pitchFamily="18" charset="0"/>
                                  </a:rPr>
                                  <m:t>!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dirty="0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sz="2400" baseline="30000" dirty="0" err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2400" baseline="30000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aseline="30000" dirty="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IN" sz="2400" baseline="30000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dirty="0" smtClean="0">
                                    <a:latin typeface="Cambria Math" panose="02040503050406030204" pitchFamily="18" charset="0"/>
                                  </a:rPr>
                                  <m:t>𝑙𝑜𝑔𝑛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n-US" sz="240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2400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rad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aseline="0" dirty="0" smtClean="0">
                                    <a:latin typeface="Cambria Math" panose="02040503050406030204" pitchFamily="18" charset="0"/>
                                  </a:rPr>
                                  <m:t>𝑙𝑜𝑔𝑛</m:t>
                                </m:r>
                              </m:oMath>
                            </m:oMathPara>
                          </a14:m>
                          <a:endParaRPr lang="en-US" sz="2400" b="0" baseline="30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2400" baseline="30000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40898474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63288053"/>
                  </p:ext>
                </p:extLst>
              </p:nvPr>
            </p:nvGraphicFramePr>
            <p:xfrm>
              <a:off x="2174241" y="982610"/>
              <a:ext cx="7843519" cy="461264"/>
            </p:xfrm>
            <a:graphic>
              <a:graphicData uri="http://schemas.openxmlformats.org/drawingml/2006/table">
                <a:tbl>
                  <a:tblPr firstRow="1" bandRow="1">
                    <a:tableStyleId>{68D230F3-CF80-4859-8CE7-A43EE81993B5}</a:tableStyleId>
                  </a:tblPr>
                  <a:tblGrid>
                    <a:gridCol w="624155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352586213"/>
                        </a:ext>
                      </a:extLst>
                    </a:gridCol>
                    <a:gridCol w="624155"/>
                    <a:gridCol w="624155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2709402537"/>
                        </a:ext>
                      </a:extLst>
                    </a:gridCol>
                    <a:gridCol w="926651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252694521"/>
                        </a:ext>
                      </a:extLst>
                    </a:gridCol>
                    <a:gridCol w="589688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776547894"/>
                        </a:ext>
                      </a:extLst>
                    </a:gridCol>
                    <a:gridCol w="900000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777864780"/>
                        </a:ext>
                      </a:extLst>
                    </a:gridCol>
                    <a:gridCol w="1134699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1140023161"/>
                        </a:ext>
                      </a:extLst>
                    </a:gridCol>
                    <a:gridCol w="465882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1292681857"/>
                        </a:ext>
                      </a:extLst>
                    </a:gridCol>
                    <a:gridCol w="1443922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3091747945"/>
                        </a:ext>
                      </a:extLst>
                    </a:gridCol>
                    <a:gridCol w="510212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2450183584"/>
                        </a:ext>
                      </a:extLst>
                    </a:gridCol>
                  </a:tblGrid>
                  <a:tr h="4612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t="-1316" r="-1163725" b="-184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l="-99029" t="-1316" r="-1052427" b="-184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l="-200980" t="-1316" r="-962745" b="-184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l="-200654" t="-1316" r="-541830" b="-184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l="-479167" t="-1316" r="-763542" b="-184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l="-375676" t="-1316" r="-395270" b="-184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l="-376471" t="-1316" r="-212834" b="-184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l="-1172368" t="-1316" r="-423684" b="-184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l="-408017" t="-1316" r="-35865" b="-184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6"/>
                          <a:stretch>
                            <a:fillRect l="-1433333" t="-1316" r="-1190" b="-1842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408984743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20818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Notations in Equations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Consider an </a:t>
                </a:r>
                <a:r>
                  <a:rPr lang="en-US" dirty="0"/>
                  <a:t>example of buying elephants and goldfish:</a:t>
                </a:r>
              </a:p>
              <a:p>
                <a:pPr marL="0" indent="0" algn="ctr">
                  <a:buNone/>
                </a:pPr>
                <a:r>
                  <a:rPr lang="en-US" dirty="0"/>
                  <a:t>Cost = </a:t>
                </a:r>
                <a:r>
                  <a:rPr lang="en-US" dirty="0" err="1"/>
                  <a:t>cost_of_elephants</a:t>
                </a:r>
                <a:r>
                  <a:rPr lang="en-US" dirty="0"/>
                  <a:t> + </a:t>
                </a:r>
                <a:r>
                  <a:rPr lang="en-US" dirty="0" err="1"/>
                  <a:t>cost_of_goldfish</a:t>
                </a:r>
                <a:r>
                  <a:rPr lang="en-US" dirty="0"/>
                  <a:t> </a:t>
                </a:r>
              </a:p>
              <a:p>
                <a:pPr marL="0" indent="0" algn="ctr">
                  <a:buNone/>
                </a:pPr>
                <a:r>
                  <a:rPr lang="en-US" dirty="0"/>
                  <a:t>Cost ≈ </a:t>
                </a:r>
                <a:r>
                  <a:rPr lang="en-US" dirty="0" err="1"/>
                  <a:t>cost_of_elephants</a:t>
                </a:r>
                <a:r>
                  <a:rPr lang="en-US" dirty="0"/>
                  <a:t> (approximation)</a:t>
                </a:r>
              </a:p>
              <a:p>
                <a:endParaRPr lang="en-US" dirty="0"/>
              </a:p>
              <a:p>
                <a:r>
                  <a:rPr lang="en-US" b="1" dirty="0" smtClean="0"/>
                  <a:t>Maximum </a:t>
                </a:r>
                <a:r>
                  <a:rPr lang="en-US" b="1" dirty="0"/>
                  <a:t>Rule</a:t>
                </a:r>
                <a:r>
                  <a:rPr lang="en-US" dirty="0"/>
                  <a:t>: Let,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→ 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r>
                  <a:rPr lang="en-US" dirty="0" smtClean="0"/>
                  <a:t>  the </a:t>
                </a:r>
                <a:r>
                  <a:rPr lang="en-US" dirty="0"/>
                  <a:t>max rule says that: </a:t>
                </a:r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  <a:p>
                <a:pPr marL="857250" lvl="1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pt-BR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200" i="0" dirty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200" i="0" dirty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sz="2200" i="0" dirty="0">
                        <a:latin typeface="Cambria Math" panose="02040503050406030204" pitchFamily="18" charset="0"/>
                      </a:rPr>
                      <m:t> + 100</m:t>
                    </m:r>
                    <m:sSup>
                      <m:sSupPr>
                        <m:ctrlPr>
                          <a:rPr lang="pt-BR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200" i="0" dirty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200" i="0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2200" i="0" dirty="0">
                        <a:latin typeface="Cambria Math" panose="02040503050406030204" pitchFamily="18" charset="0"/>
                      </a:rPr>
                      <m:t> + 10</m:t>
                    </m:r>
                    <m:r>
                      <m:rPr>
                        <m:sty m:val="p"/>
                      </m:rPr>
                      <a:rPr lang="pt-BR" sz="2200" i="0" dirty="0">
                        <a:latin typeface="Cambria Math" panose="02040503050406030204" pitchFamily="18" charset="0"/>
                      </a:rPr>
                      <m:t>n</m:t>
                    </m:r>
                    <m:r>
                      <a:rPr lang="pt-BR" sz="2200" i="0" dirty="0">
                        <a:latin typeface="Cambria Math" panose="02040503050406030204" pitchFamily="18" charset="0"/>
                      </a:rPr>
                      <m:t> + 50 </m:t>
                    </m:r>
                    <m:r>
                      <m:rPr>
                        <m:sty m:val="p"/>
                      </m:rPr>
                      <a:rPr lang="pt-BR" sz="2200" i="0" dirty="0">
                        <a:latin typeface="Cambria Math" panose="02040503050406030204" pitchFamily="18" charset="0"/>
                      </a:rPr>
                      <m:t>is</m:t>
                    </m:r>
                    <m:r>
                      <a:rPr lang="pt-BR" sz="2200" i="0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sz="2200" b="1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𝐎</m:t>
                    </m:r>
                    <m:r>
                      <a:rPr lang="pt-BR" sz="2200" b="1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pt-BR" sz="2200" b="1" i="1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1" i="0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𝐧</m:t>
                        </m:r>
                      </m:e>
                      <m:sup>
                        <m:r>
                          <a:rPr lang="en-US" sz="2200" b="1" i="0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𝟒</m:t>
                        </m:r>
                      </m:sup>
                    </m:sSup>
                    <m:r>
                      <a:rPr lang="pt-BR" sz="2200" b="1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pt-BR" sz="2200" b="1" dirty="0">
                  <a:solidFill>
                    <a:srgbClr val="A71160"/>
                  </a:solidFill>
                </a:endParaRPr>
              </a:p>
              <a:p>
                <a:pPr marL="857250" lvl="1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pt-BR" sz="2200" i="0" dirty="0">
                        <a:latin typeface="Cambria Math" panose="02040503050406030204" pitchFamily="18" charset="0"/>
                      </a:rPr>
                      <m:t>10</m:t>
                    </m:r>
                    <m:sSup>
                      <m:sSupPr>
                        <m:ctrlPr>
                          <a:rPr lang="pt-BR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200" i="0" dirty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200" i="0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sz="2200" i="0" dirty="0">
                        <a:latin typeface="Cambria Math" panose="02040503050406030204" pitchFamily="18" charset="0"/>
                      </a:rPr>
                      <m:t> + 2</m:t>
                    </m:r>
                    <m:sSup>
                      <m:sSupPr>
                        <m:ctrlPr>
                          <a:rPr lang="pt-BR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200" i="0" dirty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200" i="0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2200" i="0" dirty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 sz="2200" i="0" dirty="0">
                        <a:latin typeface="Cambria Math" panose="02040503050406030204" pitchFamily="18" charset="0"/>
                      </a:rPr>
                      <m:t>is</m:t>
                    </m:r>
                    <m:r>
                      <a:rPr lang="pt-BR" sz="2200" i="0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sz="2200" b="1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𝐎</m:t>
                    </m:r>
                    <m:r>
                      <a:rPr lang="pt-BR" sz="2200" b="1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pt-BR" sz="2200" b="1" i="1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1" i="0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𝐧</m:t>
                        </m:r>
                      </m:e>
                      <m:sup>
                        <m:r>
                          <a:rPr lang="en-US" sz="2200" b="1" i="0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pt-BR" sz="2200" b="1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    </m:t>
                    </m:r>
                  </m:oMath>
                </a14:m>
                <a:endParaRPr lang="pt-BR" sz="2200" b="1" dirty="0"/>
              </a:p>
              <a:p>
                <a:pPr marL="857250" lvl="1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pt-BR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200" i="0" dirty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200" i="0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pt-BR" sz="2200" dirty="0"/>
                  <a:t> -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200" i="0" dirty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200" i="0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pt-BR" sz="2200" dirty="0"/>
                  <a:t> is </a:t>
                </a:r>
                <a14:m>
                  <m:oMath xmlns:m="http://schemas.openxmlformats.org/officeDocument/2006/math">
                    <m:r>
                      <a:rPr lang="pt-BR" sz="2200" b="1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𝐎</m:t>
                    </m:r>
                    <m:r>
                      <a:rPr lang="pt-BR" sz="2200" b="1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pt-BR" sz="2200" b="1" i="1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1" i="0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𝐧</m:t>
                        </m:r>
                      </m:e>
                      <m:sup>
                        <m:r>
                          <a:rPr lang="en-US" sz="2200" b="1" i="0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pt-BR" sz="2200" b="1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pt-BR" sz="2200" b="1" dirty="0"/>
              </a:p>
              <a:p>
                <a:endParaRPr lang="en-US" dirty="0" smtClean="0"/>
              </a:p>
              <a:p>
                <a:r>
                  <a:rPr lang="en-US" dirty="0" smtClean="0"/>
                  <a:t>The </a:t>
                </a:r>
                <a:r>
                  <a:rPr lang="en-US" dirty="0"/>
                  <a:t>low order terms in a function are relatively insignificant for large 𝒏</a:t>
                </a:r>
              </a:p>
              <a:p>
                <a:pPr marL="0" indent="0">
                  <a:buNone/>
                </a:pPr>
                <a:r>
                  <a:rPr lang="en-US" dirty="0"/>
                  <a:t>		     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i="1" dirty="0">
                        <a:latin typeface="Cambria Math" panose="02040503050406030204" pitchFamily="18" charset="0"/>
                      </a:rPr>
                      <m:t> + 100</m:t>
                    </m:r>
                    <m:sSup>
                      <m:sSupPr>
                        <m:ctrlPr>
                          <a:rPr lang="pt-BR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 dirty="0">
                        <a:latin typeface="Cambria Math" panose="02040503050406030204" pitchFamily="18" charset="0"/>
                      </a:rPr>
                      <m:t> + 10</m:t>
                    </m:r>
                    <m:r>
                      <a:rPr lang="pt-BR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i="1" dirty="0">
                        <a:latin typeface="Cambria Math" panose="02040503050406030204" pitchFamily="18" charset="0"/>
                      </a:rPr>
                      <m:t> + 50≈ 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 b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ounded Rectangular Callout 3"/>
          <p:cNvSpPr/>
          <p:nvPr/>
        </p:nvSpPr>
        <p:spPr>
          <a:xfrm>
            <a:off x="8958944" y="1680754"/>
            <a:ext cx="1188720" cy="365760"/>
          </a:xfrm>
          <a:prstGeom prst="wedgeRoundRectCallout">
            <a:avLst>
              <a:gd name="adj1" fmla="val -71944"/>
              <a:gd name="adj2" fmla="val -52651"/>
              <a:gd name="adj3" fmla="val 16667"/>
            </a:avLst>
          </a:prstGeom>
          <a:solidFill>
            <a:schemeClr val="bg2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A71160"/>
                </a:solidFill>
              </a:rPr>
              <a:t>Negligible </a:t>
            </a:r>
            <a:endParaRPr lang="en-US" dirty="0">
              <a:solidFill>
                <a:srgbClr val="A71160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879668" y="3135085"/>
            <a:ext cx="4389120" cy="54864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𝑂( 𝑓(𝑛)+𝑔(𝑛))=𝑂(max⁡(𝑓(𝑛),𝑔(𝑛)))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875315" y="3143795"/>
            <a:ext cx="4389120" cy="548640"/>
          </a:xfrm>
          <a:prstGeom prst="roundRect">
            <a:avLst/>
          </a:prstGeom>
          <a:noFill/>
          <a:ln w="19050">
            <a:solidFill>
              <a:srgbClr val="890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45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O-Notation (Big O notation) (Upper Bound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Ω-Notation </a:t>
            </a:r>
            <a:r>
              <a:rPr lang="en-US" dirty="0"/>
              <a:t>(Omega notation) (Lower Bound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l-GR" dirty="0" smtClean="0"/>
              <a:t>θ-</a:t>
            </a:r>
            <a:r>
              <a:rPr lang="en-US" dirty="0"/>
              <a:t>Notation (Theta notation) (Same order)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692875" y="1534886"/>
                <a:ext cx="8138160" cy="76944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dirty="0" smtClean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Ο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= {</a:t>
                </a:r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 : there exist positive constants </a:t>
                </a:r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 and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solidFill>
                              <a:srgbClr val="42424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dirty="0" smtClean="0">
                            <a:solidFill>
                              <a:srgbClr val="424242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i="1" dirty="0">
                            <a:solidFill>
                              <a:srgbClr val="42424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200" i="1" dirty="0">
                            <a:solidFill>
                              <a:srgbClr val="42424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200" dirty="0" smtClean="0">
                    <a:solidFill>
                      <a:srgbClr val="424242"/>
                    </a:solidFill>
                  </a:rPr>
                  <a:t> such </a:t>
                </a:r>
                <a:r>
                  <a:rPr lang="en-US" sz="2200" dirty="0">
                    <a:solidFill>
                      <a:srgbClr val="424242"/>
                    </a:solidFill>
                  </a:rPr>
                  <a:t>that</a:t>
                </a:r>
                <a14:m>
                  <m:oMath xmlns:m="http://schemas.openxmlformats.org/officeDocument/2006/math">
                    <m:r>
                      <a:rPr lang="en-US" sz="2200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𝒇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)≤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𝒈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2200" b="1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for all</a:t>
                </a:r>
                <a14:m>
                  <m:oMath xmlns:m="http://schemas.openxmlformats.org/officeDocument/2006/math">
                    <m:r>
                      <a:rPr lang="en-US" sz="2000" b="0" i="0" dirty="0" smtClean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i="1" dirty="0" smtClean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 baseline="-25000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0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000" i="1" dirty="0">
                        <a:solidFill>
                          <a:srgbClr val="424242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>
                    <a:solidFill>
                      <a:srgbClr val="424242"/>
                    </a:solidFill>
                  </a:rPr>
                  <a:t>}</a:t>
                </a: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75" y="1534886"/>
                <a:ext cx="8138160" cy="769441"/>
              </a:xfrm>
              <a:prstGeom prst="rect">
                <a:avLst/>
              </a:prstGeom>
              <a:blipFill>
                <a:blip r:embed="rId2"/>
                <a:stretch>
                  <a:fillRect t="-3906" b="-14844"/>
                </a:stretch>
              </a:blip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92875" y="3381104"/>
                <a:ext cx="8138160" cy="76944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2200">
                    <a:solidFill>
                      <a:srgbClr val="424242"/>
                    </a:solidFill>
                    <a:latin typeface="Cambria Math" panose="02040503050406030204" pitchFamily="18" charset="0"/>
                  </a:defRPr>
                </a:lvl1pPr>
              </a:lstStyle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 smtClean="0"/>
                      <m:t>Ω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)) </m:t>
                    </m:r>
                  </m:oMath>
                </a14:m>
                <a:r>
                  <a:rPr lang="en-US" dirty="0"/>
                  <a:t>= {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: </a:t>
                </a:r>
                <a:r>
                  <a:rPr lang="en-US" dirty="0">
                    <a:latin typeface="+mn-lt"/>
                  </a:rPr>
                  <a:t>there exist positive constants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>
                    <a:latin typeface="+mn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b="1" i="1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dirty="0">
                        <a:latin typeface="Cambria Math" panose="02040503050406030204" pitchFamily="18" charset="0"/>
                      </a:rPr>
                      <m:t>𝒄𝒈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</m:d>
                    <m:r>
                      <a:rPr lang="en-US" b="1" i="1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dirty="0">
                        <a:latin typeface="Cambria Math" panose="02040503050406030204" pitchFamily="18" charset="0"/>
                      </a:rPr>
                      <m:t>𝒇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</m:d>
                    <m:r>
                      <a:rPr lang="en-US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latin typeface="+mn-lt"/>
                  </a:rPr>
                  <a:t>for </a:t>
                </a:r>
                <a:r>
                  <a:rPr lang="en-US" dirty="0" smtClean="0">
                    <a:latin typeface="+mn-lt"/>
                  </a:rPr>
                  <a:t>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}</a:t>
                </a: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75" y="3381104"/>
                <a:ext cx="8138160" cy="769441"/>
              </a:xfrm>
              <a:prstGeom prst="rect">
                <a:avLst/>
              </a:prstGeom>
              <a:blipFill>
                <a:blip r:embed="rId3"/>
                <a:stretch>
                  <a:fillRect t="-5469" b="-14844"/>
                </a:stretch>
              </a:blip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92875" y="5227321"/>
                <a:ext cx="8138160" cy="768096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2200">
                    <a:solidFill>
                      <a:srgbClr val="424242"/>
                    </a:solidFill>
                    <a:latin typeface="Cambria Math" panose="02040503050406030204" pitchFamily="18" charset="0"/>
                  </a:defRPr>
                </a:lvl1pPr>
              </a:lstStyle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dirty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dirty="0"/>
                  <a:t> = {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: </a:t>
                </a:r>
                <a:r>
                  <a:rPr lang="en-US" dirty="0">
                    <a:latin typeface="+mn-lt"/>
                  </a:rPr>
                  <a:t>there exist positive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dirty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dirty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>
                    <a:latin typeface="+mn-lt"/>
                  </a:rPr>
                  <a:t>and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latin typeface="+mn-lt"/>
                  </a:rPr>
                  <a:t>such that 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b="1" dirty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𝐜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b="1" i="1" dirty="0">
                        <a:latin typeface="Cambria Math" panose="02040503050406030204" pitchFamily="18" charset="0"/>
                      </a:rPr>
                      <m:t>𝐠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𝐧</m:t>
                        </m:r>
                      </m:e>
                    </m:d>
                    <m:r>
                      <a:rPr lang="en-US" b="1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dirty="0">
                        <a:latin typeface="Cambria Math" panose="02040503050406030204" pitchFamily="18" charset="0"/>
                      </a:rPr>
                      <m:t>𝐟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𝐧</m:t>
                        </m:r>
                      </m:e>
                    </m:d>
                    <m:r>
                      <a:rPr lang="en-US" b="1" dirty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𝐜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b="1" i="1" dirty="0">
                        <a:latin typeface="Cambria Math" panose="02040503050406030204" pitchFamily="18" charset="0"/>
                      </a:rPr>
                      <m:t>𝐠</m:t>
                    </m:r>
                    <m:d>
                      <m:d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𝐧</m:t>
                        </m:r>
                      </m:e>
                    </m:d>
                  </m:oMath>
                </a14:m>
                <a:r>
                  <a:rPr lang="en-US" dirty="0"/>
                  <a:t>  for </a:t>
                </a:r>
                <a:r>
                  <a:rPr lang="en-US" dirty="0" smtClean="0"/>
                  <a:t>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}</a:t>
                </a: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875" y="5227321"/>
                <a:ext cx="8138160" cy="768096"/>
              </a:xfrm>
              <a:prstGeom prst="rect">
                <a:avLst/>
              </a:prstGeom>
              <a:blipFill>
                <a:blip r:embed="rId4"/>
                <a:stretch>
                  <a:fillRect t="-5469" r="-1346" b="-14063"/>
                </a:stretch>
              </a:blip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9300753" y="1585840"/>
                <a:ext cx="2468880" cy="512064"/>
              </a:xfrm>
              <a:prstGeom prst="wedgeRoundRectCallout">
                <a:avLst>
                  <a:gd name="adj1" fmla="val -68749"/>
                  <a:gd name="adj2" fmla="val 3679"/>
                  <a:gd name="adj3" fmla="val 16667"/>
                </a:avLst>
              </a:prstGeom>
              <a:noFill/>
              <a:ln w="9525">
                <a:solidFill>
                  <a:schemeClr val="accent5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𝐟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𝐎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𝐠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753" y="1585840"/>
                <a:ext cx="2468880" cy="512064"/>
              </a:xfrm>
              <a:prstGeom prst="wedgeRoundRectCallout">
                <a:avLst>
                  <a:gd name="adj1" fmla="val -68749"/>
                  <a:gd name="adj2" fmla="val 3679"/>
                  <a:gd name="adj3" fmla="val 16667"/>
                </a:avLst>
              </a:prstGeom>
              <a:blipFill>
                <a:blip r:embed="rId5"/>
                <a:stretch>
                  <a:fillRect b="-10465"/>
                </a:stretch>
              </a:blipFill>
              <a:ln w="9525">
                <a:solidFill>
                  <a:schemeClr val="accent5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9300753" y="3413111"/>
                <a:ext cx="2468880" cy="512064"/>
              </a:xfrm>
              <a:prstGeom prst="wedgeRoundRectCallout">
                <a:avLst>
                  <a:gd name="adj1" fmla="val -68537"/>
                  <a:gd name="adj2" fmla="val 6793"/>
                  <a:gd name="adj3" fmla="val 16667"/>
                </a:avLst>
              </a:prstGeom>
              <a:noFill/>
              <a:ln w="9525">
                <a:solidFill>
                  <a:schemeClr val="accent5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2400" b="1" i="1">
                    <a:solidFill>
                      <a:srgbClr val="A71160"/>
                    </a:solidFill>
                    <a:latin typeface="Cambria Math" panose="02040503050406030204" pitchFamily="18" charset="0"/>
                  </a:defRPr>
                </a:lvl1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𝐟</m:t>
                      </m:r>
                      <m:d>
                        <m:dPr>
                          <m:ctrlPr>
                            <a:rPr lang="en-US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𝐧</m:t>
                          </m:r>
                        </m:e>
                      </m:d>
                      <m:r>
                        <a:rPr lang="en-US" b="1" i="0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l-GR" i="0" dirty="0"/>
                        <m:t>Ω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𝐠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i="0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753" y="3413111"/>
                <a:ext cx="2468880" cy="512064"/>
              </a:xfrm>
              <a:prstGeom prst="wedgeRoundRectCallout">
                <a:avLst>
                  <a:gd name="adj1" fmla="val -68537"/>
                  <a:gd name="adj2" fmla="val 6793"/>
                  <a:gd name="adj3" fmla="val 16667"/>
                </a:avLst>
              </a:prstGeom>
              <a:blipFill>
                <a:blip r:embed="rId6"/>
                <a:stretch>
                  <a:fillRect b="-11628"/>
                </a:stretch>
              </a:blipFill>
              <a:ln w="9525">
                <a:solidFill>
                  <a:schemeClr val="accent5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9300753" y="5240383"/>
                <a:ext cx="2468880" cy="510778"/>
              </a:xfrm>
              <a:prstGeom prst="wedgeRoundRectCallout">
                <a:avLst>
                  <a:gd name="adj1" fmla="val -69151"/>
                  <a:gd name="adj2" fmla="val 11694"/>
                  <a:gd name="adj3" fmla="val 16667"/>
                </a:avLst>
              </a:prstGeom>
              <a:noFill/>
              <a:ln w="9525">
                <a:solidFill>
                  <a:schemeClr val="accent5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2400" b="1" i="1">
                    <a:solidFill>
                      <a:srgbClr val="A71160"/>
                    </a:solidFill>
                    <a:latin typeface="Cambria Math" panose="02040503050406030204" pitchFamily="18" charset="0"/>
                  </a:defRPr>
                </a:lvl1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𝐟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𝛉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𝐠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𝐧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i="0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753" y="5240383"/>
                <a:ext cx="2468880" cy="510778"/>
              </a:xfrm>
              <a:prstGeom prst="wedgeRoundRectCallout">
                <a:avLst>
                  <a:gd name="adj1" fmla="val -69151"/>
                  <a:gd name="adj2" fmla="val 11694"/>
                  <a:gd name="adj3" fmla="val 16667"/>
                </a:avLst>
              </a:prstGeom>
              <a:blipFill>
                <a:blip r:embed="rId7"/>
                <a:stretch>
                  <a:fillRect b="-12941"/>
                </a:stretch>
              </a:blipFill>
              <a:ln w="9525">
                <a:solidFill>
                  <a:schemeClr val="accent5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915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IN" dirty="0" smtClean="0"/>
                  <a:t>Expressing Function in terms of </a:t>
                </a:r>
                <a:r>
                  <a:rPr lang="en-US" sz="3600" dirty="0" smtClean="0">
                    <a:solidFill>
                      <a:srgbClr val="002060"/>
                    </a:solidFill>
                  </a:rPr>
                  <a:t>𝑂,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sz="3600" i="1" dirty="0">
                        <a:solidFill>
                          <a:srgbClr val="002060"/>
                        </a:solidFill>
                      </a:rPr>
                      <m:t>Ω</m:t>
                    </m:r>
                  </m:oMath>
                </a14:m>
                <a:r>
                  <a:rPr lang="en-US" sz="3600" dirty="0" smtClean="0">
                    <a:solidFill>
                      <a:srgbClr val="002060"/>
                    </a:solidFill>
                  </a:rPr>
                  <a:t>, </a:t>
                </a:r>
                <a:r>
                  <a:rPr lang="el-GR" sz="3600" i="1" dirty="0" smtClean="0">
                    <a:solidFill>
                      <a:srgbClr val="002060"/>
                    </a:solidFill>
                  </a:rPr>
                  <a:t>θ</a:t>
                </a:r>
                <a:r>
                  <a:rPr lang="en-IN" sz="3600" i="1" dirty="0" smtClean="0">
                    <a:solidFill>
                      <a:srgbClr val="002060"/>
                    </a:solidFill>
                  </a:rPr>
                  <a:t> </a:t>
                </a:r>
                <a:r>
                  <a:rPr lang="en-IN" dirty="0"/>
                  <a:t>notation</a:t>
                </a:r>
                <a:r>
                  <a:rPr lang="en-US" dirty="0"/>
                  <a:t> </a:t>
                </a:r>
                <a:r>
                  <a:rPr lang="en-US" sz="3600" dirty="0" smtClean="0">
                    <a:solidFill>
                      <a:srgbClr val="002060"/>
                    </a:solidFill>
                  </a:rPr>
                  <a:t> </a:t>
                </a:r>
                <a:r>
                  <a:rPr lang="en-IN" dirty="0" smtClean="0"/>
                  <a:t> </a:t>
                </a:r>
                <a:endParaRPr lang="en-IN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400" t="-12821" b="-2307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IN" dirty="0" smtClean="0"/>
                  <a:t>Find  Big O notation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b="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en-IN" b="0" i="1" dirty="0" smtClean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IN" b="0" i="0" dirty="0" smtClean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IN" b="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=2</m:t>
                    </m:r>
                    <m:r>
                      <a:rPr lang="en-IN" b="0" i="1" baseline="3000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IN" b="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+6</m:t>
                    </m:r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IN" b="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+3</m:t>
                    </m:r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IN" dirty="0" smtClean="0"/>
              </a:p>
              <a:p>
                <a:endParaRPr lang="en-IN" dirty="0" smtClean="0"/>
              </a:p>
              <a:p>
                <a:pPr marL="304800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+6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+3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+6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IN" baseline="30000" dirty="0" smtClean="0">
                  <a:solidFill>
                    <a:srgbClr val="A71160"/>
                  </a:solidFill>
                </a:endParaRPr>
              </a:p>
              <a:p>
                <a:pPr marL="304800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7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IN" dirty="0" smtClean="0"/>
              </a:p>
              <a:p>
                <a:pPr marL="304800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N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IN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IN" baseline="30000" dirty="0" smtClean="0">
                  <a:solidFill>
                    <a:srgbClr val="A71160"/>
                  </a:solidFill>
                </a:endParaRPr>
              </a:p>
              <a:p>
                <a:pPr marL="304800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N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C</m:t>
                      </m:r>
                      <m:r>
                        <a:rPr lang="en-IN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=2, </m:t>
                      </m:r>
                      <m:r>
                        <a:rPr lang="en-IN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IN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en-IN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IN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IN" baseline="30000" dirty="0">
                  <a:solidFill>
                    <a:srgbClr val="A71160"/>
                  </a:solidFill>
                </a:endParaRPr>
              </a:p>
              <a:p>
                <a:pPr marL="304800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IN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en-IN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IN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lang="en-IN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(2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baseline="30000" dirty="0">
                  <a:solidFill>
                    <a:srgbClr val="A71160"/>
                  </a:solidFill>
                </a:endParaRPr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16" t="-141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0295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1180" y="863444"/>
                <a:ext cx="11929641" cy="3416197"/>
              </a:xfrm>
            </p:spPr>
            <p:txBody>
              <a:bodyPr/>
              <a:lstStyle/>
              <a:p>
                <a:r>
                  <a:rPr lang="en-IN" dirty="0" smtClean="0"/>
                  <a:t>Find  Big O, Omega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/>
                      <m:t>Ω</m:t>
                    </m:r>
                    <m:r>
                      <a:rPr lang="en-IN" b="0" i="0" dirty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IN" dirty="0" smtClean="0"/>
                  <a:t>Theta </a:t>
                </a:r>
                <a:r>
                  <a:rPr lang="el-GR" dirty="0" smtClean="0"/>
                  <a:t>θ</a:t>
                </a:r>
                <a:r>
                  <a:rPr lang="el-GR" i="1" dirty="0" smtClean="0">
                    <a:solidFill>
                      <a:srgbClr val="002060"/>
                    </a:solidFill>
                  </a:rPr>
                  <a:t> </a:t>
                </a:r>
                <a:r>
                  <a:rPr lang="en-IN" dirty="0" smtClean="0"/>
                  <a:t>notation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b="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en-IN" b="0" i="1" dirty="0" smtClean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IN" b="0" i="0" dirty="0" smtClean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IN" b="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sty m:val="p"/>
                      </m:rPr>
                      <a:rPr lang="en-IN" b="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IN" b="0" i="1" baseline="3000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IN" b="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+7</m:t>
                    </m:r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IN" b="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IN" b="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+7</m:t>
                    </m:r>
                  </m:oMath>
                </a14:m>
                <a:endParaRPr lang="en-IN" dirty="0" smtClean="0"/>
              </a:p>
              <a:p>
                <a:endParaRPr lang="en-IN" dirty="0" smtClean="0"/>
              </a:p>
              <a:p>
                <a:pPr marL="3048000" indent="-3048000" algn="l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m:rPr>
                          <m:sty m:val="p"/>
                        </m:rP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+7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+7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m:rPr>
                          <m:sty m:val="p"/>
                        </m:rP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+7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IN" b="0" dirty="0" smtClean="0">
                  <a:solidFill>
                    <a:srgbClr val="A71160"/>
                  </a:solidFill>
                </a:endParaRPr>
              </a:p>
              <a:p>
                <a:pPr marL="5467350" indent="-5467350" algn="l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m:rPr>
                          <m:sty m:val="p"/>
                        </m:rP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+7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IN" dirty="0" smtClean="0">
                  <a:solidFill>
                    <a:srgbClr val="A71160"/>
                  </a:solidFill>
                </a:endParaRPr>
              </a:p>
              <a:p>
                <a:pPr marL="5467350" indent="-5467350" algn="l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m:rPr>
                          <m:sty m:val="p"/>
                        </m:rP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+7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IN" dirty="0" smtClean="0"/>
              </a:p>
              <a:p>
                <a:pPr marL="5467350" indent="-5467350" algn="l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m:rPr>
                          <m:sty m:val="p"/>
                        </m:rP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b="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IN" baseline="30000" dirty="0" smtClean="0">
                  <a:solidFill>
                    <a:srgbClr val="A71160"/>
                  </a:solidFill>
                </a:endParaRPr>
              </a:p>
              <a:p>
                <a:pPr marL="5467350" indent="-5467350" algn="l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m:rPr>
                          <m:sty m:val="p"/>
                        </m:rP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IN" baseline="30000" dirty="0" smtClean="0">
                  <a:solidFill>
                    <a:srgbClr val="A71160"/>
                  </a:solidFill>
                </a:endParaRPr>
              </a:p>
              <a:p>
                <a:pPr marL="5467350" indent="-5467350" algn="l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m:rPr>
                          <m:sty m:val="p"/>
                        </m:rPr>
                        <a:rPr lang="en-IN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IN" dirty="0" smtClean="0"/>
              </a:p>
              <a:p>
                <a:pPr marL="3048000" indent="-3048000" algn="l">
                  <a:buNone/>
                </a:pPr>
                <a:r>
                  <a:rPr lang="en-IN" dirty="0" smtClean="0"/>
                  <a:t>	Thus,</a:t>
                </a:r>
                <a:r>
                  <a:rPr lang="en-IN" dirty="0" smtClean="0">
                    <a:solidFill>
                      <a:srgbClr val="A711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C</m:t>
                    </m:r>
                    <m:r>
                      <a:rPr lang="en-IN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=3, </m:t>
                    </m:r>
                    <m:r>
                      <a:rPr lang="en-IN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IN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IN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IN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IN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IN" b="0" i="1" baseline="3000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IN" dirty="0" smtClean="0"/>
              </a:p>
              <a:p>
                <a:pPr marL="0" indent="0">
                  <a:buNone/>
                </a:pPr>
                <a:endParaRPr lang="en-IN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1180" y="863444"/>
                <a:ext cx="11929641" cy="3416197"/>
              </a:xfrm>
              <a:blipFill>
                <a:blip r:embed="rId2"/>
                <a:stretch>
                  <a:fillRect l="-716" t="-2321" b="-71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IN" dirty="0" smtClean="0"/>
                  <a:t>Expressing Function in terms of </a:t>
                </a:r>
                <a:r>
                  <a:rPr lang="en-US" sz="3600" dirty="0" smtClean="0">
                    <a:solidFill>
                      <a:srgbClr val="002060"/>
                    </a:solidFill>
                  </a:rPr>
                  <a:t>𝑂,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sz="3600" i="1" dirty="0">
                        <a:solidFill>
                          <a:srgbClr val="002060"/>
                        </a:solidFill>
                      </a:rPr>
                      <m:t>Ω</m:t>
                    </m:r>
                  </m:oMath>
                </a14:m>
                <a:r>
                  <a:rPr lang="en-US" sz="3600" dirty="0" smtClean="0">
                    <a:solidFill>
                      <a:srgbClr val="002060"/>
                    </a:solidFill>
                  </a:rPr>
                  <a:t>, </a:t>
                </a:r>
                <a:r>
                  <a:rPr lang="el-GR" sz="3600" i="1" dirty="0" smtClean="0">
                    <a:solidFill>
                      <a:srgbClr val="002060"/>
                    </a:solidFill>
                  </a:rPr>
                  <a:t>θ</a:t>
                </a:r>
                <a:r>
                  <a:rPr lang="en-IN" sz="3600" i="1" dirty="0" smtClean="0">
                    <a:solidFill>
                      <a:srgbClr val="002060"/>
                    </a:solidFill>
                  </a:rPr>
                  <a:t> </a:t>
                </a:r>
                <a:r>
                  <a:rPr lang="en-IN" dirty="0"/>
                  <a:t>notation</a:t>
                </a:r>
                <a:r>
                  <a:rPr lang="en-US" dirty="0"/>
                  <a:t> </a:t>
                </a:r>
                <a:r>
                  <a:rPr lang="en-US" sz="3600" dirty="0" smtClean="0">
                    <a:solidFill>
                      <a:srgbClr val="002060"/>
                    </a:solidFill>
                  </a:rPr>
                  <a:t> </a:t>
                </a:r>
                <a:r>
                  <a:rPr lang="en-IN" dirty="0" smtClean="0"/>
                  <a:t> </a:t>
                </a:r>
                <a:endParaRPr lang="en-IN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400" t="-12821" b="-2307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222124" y="4488203"/>
                <a:ext cx="2340000" cy="1875275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indent="-457200" algn="just"/>
                <a:r>
                  <a:rPr lang="en-IN" sz="2400" dirty="0" smtClean="0">
                    <a:solidFill>
                      <a:schemeClr val="tx1"/>
                    </a:solidFill>
                  </a:rPr>
                  <a:t>Big O Notation</a:t>
                </a:r>
                <a:r>
                  <a:rPr lang="en-US" sz="2200" b="1" dirty="0" smtClean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:</a:t>
                </a:r>
              </a:p>
              <a:p>
                <a:pPr indent="-457200" algn="ju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IN" sz="2400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sz="2400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en-IN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IN" sz="2400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</m:t>
                      </m:r>
                      <m:r>
                        <a:rPr lang="en-IN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sz="2400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2400" baseline="30000" dirty="0">
                  <a:solidFill>
                    <a:srgbClr val="A71160"/>
                  </a:solidFill>
                </a:endParaRPr>
              </a:p>
              <a:p>
                <a:pPr indent="-457200" algn="ju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IN" sz="2400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sz="2400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IN" sz="2400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sz="2400" b="0" i="1" baseline="3000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2400" baseline="30000" dirty="0">
                  <a:solidFill>
                    <a:srgbClr val="A71160"/>
                  </a:solidFill>
                </a:endParaRPr>
              </a:p>
              <a:p>
                <a:pPr indent="-457200" algn="just"/>
                <a:endParaRPr lang="en-US" sz="2200" b="1" dirty="0" smtClean="0">
                  <a:solidFill>
                    <a:schemeClr val="tx1">
                      <a:lumMod val="90000"/>
                      <a:lumOff val="10000"/>
                    </a:schemeClr>
                  </a:solidFill>
                </a:endParaRPr>
              </a:p>
              <a:p>
                <a:pPr indent="-457200" algn="just"/>
                <a:endParaRPr lang="en-US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124" y="4488203"/>
                <a:ext cx="2340000" cy="1875275"/>
              </a:xfrm>
              <a:prstGeom prst="rect">
                <a:avLst/>
              </a:prstGeom>
              <a:blipFill>
                <a:blip r:embed="rId4"/>
                <a:stretch>
                  <a:fillRect l="-3627" t="-1935"/>
                </a:stretch>
              </a:blip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2862687" y="4488203"/>
                <a:ext cx="2340000" cy="1875275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indent="-457200" algn="just"/>
                <a:r>
                  <a:rPr lang="en-IN" sz="2400" dirty="0" smtClean="0">
                    <a:solidFill>
                      <a:schemeClr val="tx1"/>
                    </a:solidFill>
                  </a:rPr>
                  <a:t>Omega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sz="2400" dirty="0">
                        <a:solidFill>
                          <a:schemeClr val="tx1"/>
                        </a:solidFill>
                      </a:rPr>
                      <m:t>Ω</m:t>
                    </m:r>
                  </m:oMath>
                </a14:m>
                <a:r>
                  <a:rPr lang="en-US" sz="2200" b="1" dirty="0" smtClean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 </a:t>
                </a:r>
                <a:r>
                  <a:rPr lang="en-US" sz="2200" dirty="0" smtClean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Notation</a:t>
                </a:r>
                <a:r>
                  <a:rPr lang="en-US" sz="2200" b="1" dirty="0" smtClean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:</a:t>
                </a:r>
              </a:p>
              <a:p>
                <a:pPr indent="-457200" algn="ju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IN" sz="2400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sz="2400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en-IN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IN" sz="2400" b="0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IN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sz="2400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2400" baseline="30000" dirty="0">
                  <a:solidFill>
                    <a:srgbClr val="A71160"/>
                  </a:solidFill>
                </a:endParaRPr>
              </a:p>
              <a:p>
                <a:pPr indent="-457200" algn="ju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IN" sz="2400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sz="2400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l-GR" sz="2400" dirty="0" smtClean="0">
                          <a:solidFill>
                            <a:srgbClr val="A71160"/>
                          </a:solidFill>
                        </a:rPr>
                        <m:t>Ω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sz="2400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200" b="1" dirty="0" smtClean="0">
                  <a:solidFill>
                    <a:schemeClr val="tx1">
                      <a:lumMod val="90000"/>
                      <a:lumOff val="10000"/>
                    </a:schemeClr>
                  </a:solidFill>
                </a:endParaRPr>
              </a:p>
              <a:p>
                <a:pPr indent="-457200" algn="just"/>
                <a:endParaRPr lang="en-US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2687" y="4488203"/>
                <a:ext cx="2340000" cy="1875275"/>
              </a:xfrm>
              <a:prstGeom prst="rect">
                <a:avLst/>
              </a:prstGeom>
              <a:blipFill>
                <a:blip r:embed="rId5"/>
                <a:stretch>
                  <a:fillRect l="-3896" t="-1935" r="-2597"/>
                </a:stretch>
              </a:blip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503250" y="4488202"/>
                <a:ext cx="3384000" cy="1875275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indent="-457200" algn="just"/>
                <a:r>
                  <a:rPr lang="en-IN" sz="2400" dirty="0" smtClean="0">
                    <a:solidFill>
                      <a:schemeClr val="tx1"/>
                    </a:solidFill>
                  </a:rPr>
                  <a:t>Theta </a:t>
                </a:r>
                <a:r>
                  <a:rPr lang="el-GR" sz="2400" dirty="0">
                    <a:solidFill>
                      <a:schemeClr val="tx1"/>
                    </a:solidFill>
                  </a:rPr>
                  <a:t>θ </a:t>
                </a:r>
                <a:r>
                  <a:rPr lang="en-US" sz="2200" dirty="0" smtClean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Notation</a:t>
                </a:r>
                <a:r>
                  <a:rPr lang="en-US" sz="2200" b="1" dirty="0" smtClean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:</a:t>
                </a:r>
              </a:p>
              <a:p>
                <a:pPr indent="-457200" algn="just"/>
                <a14:m>
                  <m:oMath xmlns:m="http://schemas.openxmlformats.org/officeDocument/2006/math">
                    <m:r>
                      <a:rPr lang="en-IN" sz="2400" b="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IN" sz="24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IN" sz="24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IN" sz="24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IN" sz="2400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IN" sz="24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IN" sz="2400" dirty="0">
                    <a:solidFill>
                      <a:srgbClr val="A7116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IN" sz="24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IN" sz="2400" dirty="0">
                    <a:solidFill>
                      <a:srgbClr val="A711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4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en-IN" sz="2400" i="1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IN" sz="2400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IN" sz="24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IN" sz="24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  <m:r>
                      <a:rPr lang="en-IN" sz="24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IN" sz="24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IN" sz="24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IN" sz="2400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IN" sz="24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IN" sz="2400" baseline="30000" dirty="0">
                  <a:solidFill>
                    <a:srgbClr val="A71160"/>
                  </a:solidFill>
                </a:endParaRPr>
              </a:p>
              <a:p>
                <a:pPr indent="-457200" algn="ju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IN" sz="2400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sz="2400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l-GR" sz="2400" dirty="0" smtClean="0">
                          <a:solidFill>
                            <a:srgbClr val="A71160"/>
                          </a:solidFill>
                        </a:rPr>
                        <m:t>θ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IN" sz="2400" i="1" baseline="300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IN" sz="2400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200" b="1" dirty="0" smtClean="0">
                  <a:solidFill>
                    <a:schemeClr val="tx1">
                      <a:lumMod val="90000"/>
                      <a:lumOff val="10000"/>
                    </a:schemeClr>
                  </a:solidFill>
                </a:endParaRPr>
              </a:p>
              <a:p>
                <a:pPr indent="-457200" algn="just"/>
                <a:endParaRPr lang="en-US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3250" y="4488202"/>
                <a:ext cx="3384000" cy="1875275"/>
              </a:xfrm>
              <a:prstGeom prst="rect">
                <a:avLst/>
              </a:prstGeom>
              <a:blipFill>
                <a:blip r:embed="rId6"/>
                <a:stretch>
                  <a:fillRect l="-2693" t="-1935"/>
                </a:stretch>
              </a:blip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33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dirty="0" smtClean="0"/>
                  <a:t>Express the function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/1000 − 100</m:t>
                    </m:r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− 100</m:t>
                    </m:r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+ 3 </m:t>
                    </m:r>
                  </m:oMath>
                </a14:m>
                <a:r>
                  <a:rPr lang="en-US" dirty="0"/>
                  <a:t>in terms of </a:t>
                </a:r>
                <a:r>
                  <a:rPr lang="el-GR" dirty="0"/>
                  <a:t>θ</a:t>
                </a:r>
                <a:r>
                  <a:rPr lang="en-US" dirty="0"/>
                  <a:t> notation.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Express </a:t>
                </a:r>
                <a14:m>
                  <m:oMath xmlns:m="http://schemas.openxmlformats.org/officeDocument/2006/math">
                    <m:r>
                      <a:rPr lang="pt-BR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20</m:t>
                    </m:r>
                    <m:r>
                      <a:rPr lang="pt-BR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pt-BR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+ 10</m:t>
                    </m:r>
                    <m:r>
                      <a:rPr lang="pt-BR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log</m:t>
                    </m:r>
                    <m:r>
                      <a:rPr lang="pt-BR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⁡</m:t>
                    </m:r>
                    <m:r>
                      <a:rPr lang="pt-BR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+ 5 </m:t>
                    </m:r>
                  </m:oMath>
                </a14:m>
                <a:r>
                  <a:rPr lang="pt-BR" dirty="0"/>
                  <a:t>in terms of O notation.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Express 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⁡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+ 2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in terms of O notation.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pt-BR" dirty="0"/>
                  <a:t>Prove </a:t>
                </a:r>
                <a:r>
                  <a:rPr lang="pt-BR" dirty="0" smtClean="0"/>
                  <a:t>or disprove (i</a:t>
                </a:r>
                <a:r>
                  <a:rPr lang="pt-BR" dirty="0"/>
                  <a:t>) </a:t>
                </a:r>
                <a:r>
                  <a:rPr lang="pt-BR" dirty="0">
                    <a:solidFill>
                      <a:srgbClr val="A71160"/>
                    </a:solidFill>
                  </a:rPr>
                  <a:t>Is 2</a:t>
                </a:r>
                <a:r>
                  <a:rPr lang="pt-BR" baseline="30000" dirty="0">
                    <a:solidFill>
                      <a:srgbClr val="A71160"/>
                    </a:solidFill>
                  </a:rPr>
                  <a:t>n+1</a:t>
                </a:r>
                <a:r>
                  <a:rPr lang="pt-BR" dirty="0">
                    <a:solidFill>
                      <a:srgbClr val="A71160"/>
                    </a:solidFill>
                  </a:rPr>
                  <a:t> = O(2</a:t>
                </a:r>
                <a:r>
                  <a:rPr lang="pt-BR" baseline="30000" dirty="0">
                    <a:solidFill>
                      <a:srgbClr val="A71160"/>
                    </a:solidFill>
                  </a:rPr>
                  <a:t>n</a:t>
                </a:r>
                <a:r>
                  <a:rPr lang="pt-BR" dirty="0">
                    <a:solidFill>
                      <a:srgbClr val="A71160"/>
                    </a:solidFill>
                  </a:rPr>
                  <a:t>) </a:t>
                </a:r>
                <a:r>
                  <a:rPr lang="pt-BR" dirty="0" smtClean="0"/>
                  <a:t>(</a:t>
                </a:r>
                <a:r>
                  <a:rPr lang="pt-BR" dirty="0"/>
                  <a:t>ii) </a:t>
                </a:r>
                <a:r>
                  <a:rPr lang="pt-BR" dirty="0">
                    <a:solidFill>
                      <a:srgbClr val="A71160"/>
                    </a:solidFill>
                  </a:rPr>
                  <a:t>Is 2</a:t>
                </a:r>
                <a:r>
                  <a:rPr lang="pt-BR" baseline="30000" dirty="0">
                    <a:solidFill>
                      <a:srgbClr val="A71160"/>
                    </a:solidFill>
                  </a:rPr>
                  <a:t>2n</a:t>
                </a:r>
                <a:r>
                  <a:rPr lang="pt-BR" dirty="0">
                    <a:solidFill>
                      <a:srgbClr val="A71160"/>
                    </a:solidFill>
                  </a:rPr>
                  <a:t> = O(2</a:t>
                </a:r>
                <a:r>
                  <a:rPr lang="pt-BR" baseline="30000" dirty="0">
                    <a:solidFill>
                      <a:srgbClr val="A71160"/>
                    </a:solidFill>
                  </a:rPr>
                  <a:t>n</a:t>
                </a:r>
                <a:r>
                  <a:rPr lang="pt-BR" dirty="0" smtClean="0">
                    <a:solidFill>
                      <a:srgbClr val="A71160"/>
                    </a:solidFill>
                  </a:rPr>
                  <a:t>)</a:t>
                </a:r>
                <a:endParaRPr lang="pt-BR" dirty="0">
                  <a:solidFill>
                    <a:srgbClr val="A71160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Check the correctness for the following </a:t>
                </a:r>
                <a:r>
                  <a:rPr lang="en-US" dirty="0" smtClean="0"/>
                  <a:t>equality,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5</m:t>
                    </m:r>
                    <m:sSup>
                      <m:sSupPr>
                        <m:ctrlPr>
                          <a:rPr lang="en-US" sz="22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20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20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sz="220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+2</m:t>
                    </m:r>
                    <m:r>
                      <m:rPr>
                        <m:sty m:val="p"/>
                      </m:rPr>
                      <a:rPr lang="en-US" sz="220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20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20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sz="220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2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20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sz="220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sz="22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200" dirty="0">
                  <a:solidFill>
                    <a:srgbClr val="A71160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Find </a:t>
                </a:r>
                <a:r>
                  <a:rPr lang="el-GR" dirty="0"/>
                  <a:t>θ </a:t>
                </a:r>
                <a:r>
                  <a:rPr lang="en-US" dirty="0"/>
                  <a:t>notation for the following function</a:t>
                </a:r>
                <a:endParaRPr lang="en-US" dirty="0" smtClean="0"/>
              </a:p>
              <a:p>
                <a:pPr marL="1001712" lvl="1" indent="-457200">
                  <a:buFont typeface="+mj-lt"/>
                  <a:buAutoNum type="alphaL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sz="22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 = 3 ∗ 2</m:t>
                    </m:r>
                    <m:r>
                      <a:rPr lang="en-US" sz="2200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+ 4</m:t>
                    </m:r>
                    <m:r>
                      <a:rPr lang="en-US" sz="22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i="1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2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+ 5</m:t>
                    </m:r>
                    <m:r>
                      <a:rPr lang="en-US" sz="22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+ 2</m:t>
                    </m:r>
                  </m:oMath>
                </a14:m>
                <a:endParaRPr lang="en-US" sz="2200" dirty="0">
                  <a:solidFill>
                    <a:srgbClr val="A71160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Find O</a:t>
                </a:r>
                <a:r>
                  <a:rPr lang="el-GR" dirty="0"/>
                  <a:t> </a:t>
                </a:r>
                <a:r>
                  <a:rPr lang="en-US" dirty="0"/>
                  <a:t>notation for the following function</a:t>
                </a:r>
              </a:p>
              <a:p>
                <a:pPr marL="857250" lvl="1" indent="-457200" algn="l">
                  <a:buFont typeface="+mj-lt"/>
                  <a:buAutoNum type="alphaL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 = 2</m:t>
                    </m:r>
                    <m:r>
                      <m:rPr>
                        <m:sty m:val="p"/>
                      </m:rPr>
                      <a:rPr lang="en-US" i="0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+ 6</m:t>
                    </m:r>
                    <m:r>
                      <m:rPr>
                        <m:sty m:val="p"/>
                      </m:rP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i="0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+ 3</m:t>
                    </m:r>
                    <m:r>
                      <m:rPr>
                        <m:sty m:val="p"/>
                      </m:rP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endParaRPr lang="en-US" dirty="0">
                  <a:solidFill>
                    <a:srgbClr val="A71160"/>
                  </a:solidFill>
                </a:endParaRPr>
              </a:p>
              <a:p>
                <a:pPr marL="857250" lvl="1" indent="-457200" algn="l">
                  <a:buFont typeface="+mj-lt"/>
                  <a:buAutoNum type="alphaL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 = 4</m:t>
                    </m:r>
                    <m:r>
                      <m:rPr>
                        <m:sty m:val="p"/>
                      </m:rP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i="0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 + 2</m:t>
                    </m:r>
                    <m:r>
                      <m:rPr>
                        <m:sty m:val="p"/>
                      </m:rP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+ 3 </m:t>
                    </m:r>
                  </m:oMath>
                </a14:m>
                <a:endParaRPr lang="en-US" b="1" dirty="0">
                  <a:solidFill>
                    <a:srgbClr val="A71160"/>
                  </a:solidFill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Find </a:t>
                </a:r>
                <a:r>
                  <a:rPr lang="el-GR" dirty="0"/>
                  <a:t>Ω </a:t>
                </a:r>
                <a:r>
                  <a:rPr lang="en-US" dirty="0"/>
                  <a:t>notation for the following function</a:t>
                </a:r>
              </a:p>
              <a:p>
                <a:pPr marL="742950" lvl="2" indent="-342900" algn="l">
                  <a:buFont typeface="+mj-lt"/>
                  <a:buAutoNum type="alphaL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sz="200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00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00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 = 4∗ 2</m:t>
                    </m:r>
                    <m:r>
                      <m:rPr>
                        <m:sty m:val="p"/>
                      </m:rPr>
                      <a:rPr lang="en-US" sz="2000" i="0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+ 3</m:t>
                    </m:r>
                    <m:r>
                      <m:rPr>
                        <m:sty m:val="p"/>
                      </m:rP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endParaRPr lang="en-US" sz="2000" dirty="0">
                  <a:solidFill>
                    <a:srgbClr val="A71160"/>
                  </a:solidFill>
                </a:endParaRPr>
              </a:p>
              <a:p>
                <a:pPr marL="742950" lvl="2" indent="-342900" algn="l">
                  <a:buFont typeface="+mj-lt"/>
                  <a:buAutoNum type="alphaL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 = 5</m:t>
                    </m:r>
                    <m:r>
                      <m:rPr>
                        <m:sty m:val="p"/>
                      </m:rP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000" i="0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</m:t>
                    </m:r>
                    <m:r>
                      <m:rPr>
                        <m:sty m:val="p"/>
                      </m:rP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000" i="0" baseline="3000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+ 3</m:t>
                    </m:r>
                    <m:r>
                      <m:rPr>
                        <m:sty m:val="p"/>
                      </m:rP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000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+ 2 </m:t>
                    </m:r>
                  </m:oMath>
                </a14:m>
                <a:endParaRPr lang="pt-BR" sz="2000" dirty="0">
                  <a:solidFill>
                    <a:srgbClr val="A71160"/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8" t="-1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556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5400000">
            <a:off x="3784372" y="-1767342"/>
            <a:ext cx="4572418" cy="1050983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22769" y="1456825"/>
            <a:ext cx="9295624" cy="4061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4000"/>
              </a:lnSpc>
              <a:buSzPct val="90000"/>
            </a:pPr>
            <a:r>
              <a:rPr lang="en-IN" sz="2400" dirty="0"/>
              <a:t>What is Analysis of an Algorithm?</a:t>
            </a:r>
          </a:p>
          <a:p>
            <a:pPr marL="342900" indent="-342900" algn="just">
              <a:lnSpc>
                <a:spcPct val="114000"/>
              </a:lnSpc>
              <a:buClr>
                <a:schemeClr val="accent6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212121">
                    <a:lumMod val="75000"/>
                    <a:lumOff val="25000"/>
                  </a:srgbClr>
                </a:solidFill>
              </a:rPr>
              <a:t>Analyzing an algorithm means </a:t>
            </a:r>
            <a:r>
              <a:rPr lang="en-US" sz="2200" dirty="0">
                <a:solidFill>
                  <a:srgbClr val="890E4F"/>
                </a:solidFill>
              </a:rPr>
              <a:t>calculating/predicting the resources </a:t>
            </a:r>
            <a:r>
              <a:rPr lang="en-US" sz="2200" dirty="0">
                <a:solidFill>
                  <a:srgbClr val="212121">
                    <a:lumMod val="75000"/>
                    <a:lumOff val="25000"/>
                  </a:srgbClr>
                </a:solidFill>
              </a:rPr>
              <a:t>that the algorithm requires. </a:t>
            </a:r>
          </a:p>
          <a:p>
            <a:pPr marL="342900" indent="-342900" algn="just">
              <a:lnSpc>
                <a:spcPct val="114000"/>
              </a:lnSpc>
              <a:buClr>
                <a:schemeClr val="accent6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200" dirty="0" smtClean="0">
                <a:solidFill>
                  <a:srgbClr val="212121">
                    <a:lumMod val="75000"/>
                    <a:lumOff val="25000"/>
                  </a:srgbClr>
                </a:solidFill>
              </a:rPr>
              <a:t>Analysis </a:t>
            </a:r>
            <a:r>
              <a:rPr lang="en-US" sz="2200" dirty="0">
                <a:solidFill>
                  <a:srgbClr val="212121">
                    <a:lumMod val="75000"/>
                    <a:lumOff val="25000"/>
                  </a:srgbClr>
                </a:solidFill>
              </a:rPr>
              <a:t>provides </a:t>
            </a:r>
            <a:r>
              <a:rPr lang="en-US" sz="2200" dirty="0">
                <a:solidFill>
                  <a:srgbClr val="890E4F"/>
                </a:solidFill>
              </a:rPr>
              <a:t>theoretical estimation </a:t>
            </a:r>
            <a:r>
              <a:rPr lang="en-US" sz="2200" dirty="0">
                <a:solidFill>
                  <a:srgbClr val="212121">
                    <a:lumMod val="75000"/>
                    <a:lumOff val="25000"/>
                  </a:srgbClr>
                </a:solidFill>
              </a:rPr>
              <a:t>for the required resources of an algorithm to solve a specific computational problem.</a:t>
            </a:r>
          </a:p>
          <a:p>
            <a:pPr marL="342900" indent="-342900" algn="just">
              <a:lnSpc>
                <a:spcPct val="114000"/>
              </a:lnSpc>
              <a:buClr>
                <a:schemeClr val="accent6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212121">
                    <a:lumMod val="75000"/>
                    <a:lumOff val="25000"/>
                  </a:srgbClr>
                </a:solidFill>
              </a:rPr>
              <a:t>Two most important resources are </a:t>
            </a:r>
            <a:r>
              <a:rPr lang="en-US" sz="2200" dirty="0">
                <a:solidFill>
                  <a:srgbClr val="890E4F"/>
                </a:solidFill>
              </a:rPr>
              <a:t>computing time </a:t>
            </a:r>
            <a:r>
              <a:rPr lang="en-US" sz="2200" dirty="0">
                <a:solidFill>
                  <a:srgbClr val="212121">
                    <a:lumMod val="75000"/>
                    <a:lumOff val="25000"/>
                  </a:srgbClr>
                </a:solidFill>
              </a:rPr>
              <a:t>(time complexity) and </a:t>
            </a:r>
            <a:r>
              <a:rPr lang="en-US" sz="2200" dirty="0">
                <a:solidFill>
                  <a:srgbClr val="890E4F"/>
                </a:solidFill>
              </a:rPr>
              <a:t>storage space </a:t>
            </a:r>
            <a:r>
              <a:rPr lang="en-US" sz="2200" dirty="0">
                <a:solidFill>
                  <a:srgbClr val="212121">
                    <a:lumMod val="75000"/>
                    <a:lumOff val="25000"/>
                  </a:srgbClr>
                </a:solidFill>
              </a:rPr>
              <a:t>(space complexity). </a:t>
            </a:r>
            <a:endParaRPr lang="en-US" sz="2200" dirty="0" smtClean="0">
              <a:solidFill>
                <a:srgbClr val="212121">
                  <a:lumMod val="75000"/>
                  <a:lumOff val="25000"/>
                </a:srgbClr>
              </a:solidFill>
            </a:endParaRPr>
          </a:p>
          <a:p>
            <a:pPr algn="just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SzPct val="90000"/>
            </a:pPr>
            <a:r>
              <a:rPr lang="en-US" sz="2400" dirty="0"/>
              <a:t>Why Analysis is required?</a:t>
            </a:r>
          </a:p>
          <a:p>
            <a:pPr marL="342900" indent="-342900" algn="just">
              <a:lnSpc>
                <a:spcPct val="114000"/>
              </a:lnSpc>
              <a:buClr>
                <a:schemeClr val="accent6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212121">
                    <a:lumMod val="75000"/>
                    <a:lumOff val="25000"/>
                  </a:srgbClr>
                </a:solidFill>
              </a:rPr>
              <a:t>By analyzing some of the candidate algorithms for a problem, </a:t>
            </a:r>
            <a:r>
              <a:rPr lang="en-US" sz="2200" dirty="0">
                <a:solidFill>
                  <a:srgbClr val="890E4F"/>
                </a:solidFill>
              </a:rPr>
              <a:t>the most efficient </a:t>
            </a:r>
            <a:r>
              <a:rPr lang="en-US" sz="2200" dirty="0">
                <a:solidFill>
                  <a:srgbClr val="212121">
                    <a:lumMod val="75000"/>
                    <a:lumOff val="25000"/>
                  </a:srgbClr>
                </a:solidFill>
              </a:rPr>
              <a:t>one can be easily identified</a:t>
            </a:r>
            <a:r>
              <a:rPr lang="en-US" sz="2200" dirty="0" smtClean="0">
                <a:solidFill>
                  <a:srgbClr val="212121">
                    <a:lumMod val="75000"/>
                    <a:lumOff val="25000"/>
                  </a:srgbClr>
                </a:solidFill>
              </a:rPr>
              <a:t>.</a:t>
            </a:r>
            <a:endParaRPr lang="en-US" sz="2200" dirty="0">
              <a:solidFill>
                <a:srgbClr val="212121">
                  <a:lumMod val="75000"/>
                  <a:lumOff val="25000"/>
                </a:srgbClr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61554" y="940526"/>
            <a:ext cx="914400" cy="914400"/>
            <a:chOff x="856024" y="1117547"/>
            <a:chExt cx="914400" cy="914400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6024" y="1117547"/>
              <a:ext cx="914400" cy="914400"/>
            </a:xfrm>
            <a:prstGeom prst="rect">
              <a:avLst/>
            </a:prstGeom>
            <a:ln w="3175">
              <a:solidFill>
                <a:schemeClr val="accent5"/>
              </a:solidFill>
            </a:ln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7117" y="1259269"/>
              <a:ext cx="505742" cy="513940"/>
            </a:xfrm>
            <a:prstGeom prst="ellipse">
              <a:avLst/>
            </a:prstGeom>
            <a:ln w="3175">
              <a:solidFill>
                <a:schemeClr val="accent5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4051565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Control </a:t>
            </a:r>
            <a:r>
              <a:rPr lang="en-US" dirty="0" smtClean="0"/>
              <a:t>Statements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3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70369" y="863444"/>
            <a:ext cx="11929641" cy="5590565"/>
          </a:xfrm>
          <a:solidFill>
            <a:srgbClr val="424242"/>
          </a:solidFill>
        </p:spPr>
        <p:txBody>
          <a:bodyPr/>
          <a:lstStyle/>
          <a:p>
            <a:pPr marL="0" indent="0"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Input	: </a:t>
            </a:r>
            <a:r>
              <a:rPr lang="en-US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 A[n], array of n integers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</a:t>
            </a: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Output	: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Sum of all numbers in array A</a:t>
            </a:r>
          </a:p>
          <a:p>
            <a:pPr marL="0" indent="0">
              <a:buNone/>
            </a:pPr>
            <a:r>
              <a:rPr lang="en-IN" b="1" dirty="0">
                <a:latin typeface="Consolas" pitchFamily="49" charset="0"/>
                <a:cs typeface="Consolas" pitchFamily="49" charset="0"/>
              </a:rPr>
              <a:t>	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Algorithm</a:t>
            </a:r>
            <a:r>
              <a:rPr lang="en-IN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: </a:t>
            </a:r>
            <a:r>
              <a:rPr lang="en-IN" b="1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IN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Sum(</a:t>
            </a:r>
            <a:r>
              <a:rPr lang="en-IN" b="1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IN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A[], </a:t>
            </a:r>
            <a:r>
              <a:rPr lang="en-IN" b="1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IN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n) 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IN" b="1" dirty="0">
              <a:solidFill>
                <a:srgbClr val="F9C3DF"/>
              </a:solidFill>
              <a:latin typeface="Consolas" pitchFamily="49" charset="0"/>
              <a:cs typeface="Consolas" pitchFamily="49" charset="0"/>
            </a:endParaRPr>
          </a:p>
          <a:p>
            <a:pPr marL="544512" lvl="1" indent="0">
              <a:buNone/>
            </a:pPr>
            <a:r>
              <a:rPr lang="en-IN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IN" sz="2400" b="1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s=0;</a:t>
            </a:r>
          </a:p>
          <a:p>
            <a:pPr marL="544512" lvl="1" indent="0">
              <a:buNone/>
            </a:pP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 for (</a:t>
            </a:r>
            <a:r>
              <a:rPr lang="en-IN" sz="2400" b="1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IN" sz="2400" b="1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=0; </a:t>
            </a:r>
            <a:r>
              <a:rPr lang="en-IN" sz="2400" b="1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&lt;n; </a:t>
            </a:r>
            <a:r>
              <a:rPr lang="en-IN" sz="2400" b="1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++)</a:t>
            </a:r>
          </a:p>
          <a:p>
            <a:pPr marL="1335087" lvl="3" indent="0">
              <a:buNone/>
            </a:pP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IN" sz="2400" b="1" dirty="0" smtClean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s </a:t>
            </a: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= s + A[</a:t>
            </a:r>
            <a:r>
              <a:rPr lang="en-IN" sz="2400" b="1" dirty="0" err="1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];</a:t>
            </a:r>
          </a:p>
          <a:p>
            <a:pPr marL="544512" lvl="1" indent="0">
              <a:buNone/>
            </a:pPr>
            <a:r>
              <a:rPr lang="en-IN" sz="2400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  return s;</a:t>
            </a:r>
          </a:p>
          <a:p>
            <a:pPr marL="0" indent="0">
              <a:buNone/>
            </a:pPr>
            <a:r>
              <a:rPr lang="en-IN" b="1" dirty="0">
                <a:solidFill>
                  <a:srgbClr val="F9C3DF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1002172" y="3100954"/>
            <a:ext cx="1463040" cy="330219"/>
          </a:xfrm>
          <a:prstGeom prst="roundRect">
            <a:avLst/>
          </a:prstGeom>
          <a:noFill/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66648" y="3648193"/>
            <a:ext cx="533400" cy="53340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accent5"/>
                </a:solidFill>
              </a:rPr>
              <a:t>1</a:t>
            </a:r>
            <a:endParaRPr lang="en-US" sz="2800" dirty="0">
              <a:solidFill>
                <a:schemeClr val="accent5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2598099" y="3483185"/>
            <a:ext cx="640080" cy="379085"/>
          </a:xfrm>
          <a:prstGeom prst="roundRect">
            <a:avLst/>
          </a:prstGeom>
          <a:noFill/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1111924" y="4315093"/>
            <a:ext cx="1676399" cy="327671"/>
          </a:xfrm>
          <a:prstGeom prst="roundRect">
            <a:avLst/>
          </a:prstGeom>
          <a:noFill/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1850460" y="3896011"/>
            <a:ext cx="2254829" cy="365285"/>
          </a:xfrm>
          <a:prstGeom prst="round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5594714" y="3048000"/>
            <a:ext cx="822960" cy="533400"/>
          </a:xfrm>
          <a:prstGeom prst="roundRect">
            <a:avLst/>
          </a:prstGeom>
          <a:noFill/>
          <a:ln>
            <a:solidFill>
              <a:srgbClr val="ED52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ED5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n+1</a:t>
            </a:r>
            <a:endParaRPr lang="en-US" sz="2400" dirty="0">
              <a:solidFill>
                <a:srgbClr val="ED524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1094018" y="3457120"/>
            <a:ext cx="3931920" cy="457200"/>
          </a:xfrm>
          <a:prstGeom prst="roundRect">
            <a:avLst/>
          </a:prstGeom>
          <a:noFill/>
          <a:ln w="9525">
            <a:solidFill>
              <a:srgbClr val="ED52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Elbow Connector 25"/>
          <p:cNvCxnSpPr>
            <a:stCxn id="19" idx="1"/>
            <a:endCxn id="20" idx="0"/>
          </p:cNvCxnSpPr>
          <p:nvPr/>
        </p:nvCxnSpPr>
        <p:spPr>
          <a:xfrm rot="10800000" flipV="1">
            <a:off x="433348" y="3266063"/>
            <a:ext cx="568824" cy="382129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22" idx="1"/>
            <a:endCxn id="20" idx="4"/>
          </p:cNvCxnSpPr>
          <p:nvPr/>
        </p:nvCxnSpPr>
        <p:spPr>
          <a:xfrm rot="10800000">
            <a:off x="433348" y="4181593"/>
            <a:ext cx="678576" cy="297336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21" idx="2"/>
            <a:endCxn id="20" idx="6"/>
          </p:cNvCxnSpPr>
          <p:nvPr/>
        </p:nvCxnSpPr>
        <p:spPr>
          <a:xfrm rot="5400000">
            <a:off x="1782783" y="2779536"/>
            <a:ext cx="52623" cy="2218091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5" idx="0"/>
            <a:endCxn id="24" idx="1"/>
          </p:cNvCxnSpPr>
          <p:nvPr/>
        </p:nvCxnSpPr>
        <p:spPr>
          <a:xfrm rot="5400000" flipH="1" flipV="1">
            <a:off x="4256136" y="2118542"/>
            <a:ext cx="142420" cy="2534736"/>
          </a:xfrm>
          <a:prstGeom prst="bentConnector2">
            <a:avLst/>
          </a:prstGeom>
          <a:ln>
            <a:solidFill>
              <a:srgbClr val="ED52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3" idx="3"/>
            <a:endCxn id="31" idx="0"/>
          </p:cNvCxnSpPr>
          <p:nvPr/>
        </p:nvCxnSpPr>
        <p:spPr>
          <a:xfrm>
            <a:off x="4105289" y="4078654"/>
            <a:ext cx="701230" cy="443015"/>
          </a:xfrm>
          <a:prstGeom prst="bentConnector2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4539819" y="4521669"/>
            <a:ext cx="533400" cy="533400"/>
          </a:xfrm>
          <a:prstGeom prst="ellipse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endParaRPr lang="en-US" sz="24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88660" y="5472953"/>
            <a:ext cx="4545105" cy="830997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Total time taken = n+1+n+2 = 2n+3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Time Complexity f(n) 	= 2n+3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43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31" grpId="0" animBg="1"/>
      <p:bldP spid="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Time of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altLang="en-US" dirty="0" smtClean="0"/>
                  <a:t>The time complexity</a:t>
                </a:r>
                <a:r>
                  <a:rPr lang="en-GB" altLang="en-US" dirty="0"/>
                  <a:t> of the algorithm is </a:t>
                </a:r>
                <a:r>
                  <a:rPr lang="en-GB" altLang="en-US" dirty="0" smtClean="0"/>
                  <a:t>: </a:t>
                </a:r>
                <a14:m>
                  <m:oMath xmlns:m="http://schemas.openxmlformats.org/officeDocument/2006/math">
                    <m:r>
                      <a:rPr lang="en-US" altLang="en-US" b="0" i="0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alt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𝒇</m:t>
                    </m:r>
                    <m:d>
                      <m:dPr>
                        <m:ctrlPr>
                          <a:rPr lang="en-GB" altLang="en-US" b="1" i="1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1" i="1" dirty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</m:d>
                    <m:r>
                      <a:rPr lang="en-GB" alt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= </m:t>
                    </m:r>
                    <m:r>
                      <a:rPr lang="en-GB" alt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alt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GB" alt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 +</m:t>
                    </m:r>
                    <m:r>
                      <a:rPr lang="en-US" alt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𝟑</m:t>
                    </m:r>
                  </m:oMath>
                </a14:m>
                <a:endParaRPr lang="en-GB" altLang="en-US" b="1" dirty="0">
                  <a:solidFill>
                    <a:srgbClr val="A71160"/>
                  </a:solidFill>
                </a:endParaRPr>
              </a:p>
              <a:p>
                <a:r>
                  <a:rPr lang="en-US" dirty="0" smtClean="0"/>
                  <a:t>Estimated </a:t>
                </a:r>
                <a:r>
                  <a:rPr lang="en-US" dirty="0"/>
                  <a:t>running time for different values of </a:t>
                </a:r>
                <a:r>
                  <a:rPr lang="en-US" b="1" dirty="0">
                    <a:solidFill>
                      <a:srgbClr val="A71160"/>
                    </a:solidFill>
                  </a:rPr>
                  <a:t>𝑛 </a:t>
                </a:r>
                <a:r>
                  <a:rPr lang="en-US" dirty="0"/>
                  <a:t>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 smtClean="0"/>
                  <a:t>As </a:t>
                </a:r>
                <a:r>
                  <a:rPr lang="en-US" dirty="0"/>
                  <a:t>𝑛 grows, the number of steps grow </a:t>
                </a:r>
                <a:r>
                  <a:rPr lang="en-US" dirty="0">
                    <a:solidFill>
                      <a:srgbClr val="A71160"/>
                    </a:solidFill>
                  </a:rPr>
                  <a:t>in linear proportion to</a:t>
                </a:r>
                <a:r>
                  <a:rPr lang="en-US" dirty="0"/>
                  <a:t> </a:t>
                </a:r>
                <a:r>
                  <a:rPr lang="en-US" b="1" dirty="0">
                    <a:solidFill>
                      <a:srgbClr val="A71160"/>
                    </a:solidFill>
                  </a:rPr>
                  <a:t>𝑛</a:t>
                </a:r>
                <a:r>
                  <a:rPr lang="en-US" dirty="0"/>
                  <a:t> for the given algorithm Sum.</a:t>
                </a:r>
              </a:p>
              <a:p>
                <a:r>
                  <a:rPr lang="en-US" dirty="0"/>
                  <a:t>The dominating term in the function of time complexity is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dirty="0" smtClean="0">
                    <a:solidFill>
                      <a:srgbClr val="A71160"/>
                    </a:solidFill>
                  </a:rPr>
                  <a:t>: </a:t>
                </a:r>
                <a:r>
                  <a:rPr lang="en-US" sz="2200" dirty="0" smtClean="0"/>
                  <a:t>As </a:t>
                </a:r>
                <a14:m>
                  <m:oMath xmlns:m="http://schemas.openxmlformats.org/officeDocument/2006/math">
                    <m:r>
                      <a:rPr lang="en-US" sz="22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/>
                  <a:t> gets large, the </a:t>
                </a:r>
                <a14:m>
                  <m:oMath xmlns:m="http://schemas.openxmlformats.org/officeDocument/2006/math">
                    <m:r>
                      <a:rPr lang="en-US" sz="2200" i="1" dirty="0">
                        <a:latin typeface="Cambria Math" panose="02040503050406030204" pitchFamily="18" charset="0"/>
                      </a:rPr>
                      <m:t>+3</m:t>
                    </m:r>
                  </m:oMath>
                </a14:m>
                <a:r>
                  <a:rPr lang="en-US" sz="2200" dirty="0"/>
                  <a:t> becomes insignificant.</a:t>
                </a:r>
              </a:p>
              <a:p>
                <a:r>
                  <a:rPr lang="en-GB" altLang="en-US" sz="2200" b="1" dirty="0" smtClean="0">
                    <a:solidFill>
                      <a:srgbClr val="A71160"/>
                    </a:solidFill>
                    <a:cs typeface="Times New Roman" panose="02020603050405020304" pitchFamily="18" charset="0"/>
                  </a:rPr>
                  <a:t>The time </a:t>
                </a:r>
                <a:r>
                  <a:rPr lang="en-GB" altLang="en-US" sz="2200" b="1" dirty="0">
                    <a:solidFill>
                      <a:srgbClr val="A71160"/>
                    </a:solidFill>
                    <a:cs typeface="Times New Roman" panose="02020603050405020304" pitchFamily="18" charset="0"/>
                  </a:rPr>
                  <a:t>is linear in proportion to </a:t>
                </a:r>
                <a14:m>
                  <m:oMath xmlns:m="http://schemas.openxmlformats.org/officeDocument/2006/math">
                    <m:r>
                      <a:rPr lang="en-GB" altLang="en-US" sz="2200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𝒏</m:t>
                    </m:r>
                  </m:oMath>
                </a14:m>
                <a:r>
                  <a:rPr lang="en-GB" altLang="en-US" sz="2200" b="1" dirty="0">
                    <a:solidFill>
                      <a:srgbClr val="A71160"/>
                    </a:solidFill>
                    <a:cs typeface="Times New Roman" panose="02020603050405020304" pitchFamily="18" charset="0"/>
                  </a:rPr>
                  <a:t>.</a:t>
                </a:r>
                <a:endParaRPr lang="en-US" sz="2200" b="1" dirty="0">
                  <a:solidFill>
                    <a:srgbClr val="A71160"/>
                  </a:solidFill>
                </a:endParaRP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 r="-7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4114795" y="2026027"/>
                <a:ext cx="1447800" cy="457200"/>
              </a:xfrm>
              <a:prstGeom prst="rect">
                <a:avLst/>
              </a:prstGeom>
              <a:solidFill>
                <a:schemeClr val="bg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𝟏𝟎</m:t>
                      </m:r>
                    </m:oMath>
                  </m:oMathPara>
                </a14:m>
                <a:endParaRPr lang="en-US" sz="20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4795" y="2026027"/>
                <a:ext cx="1447800" cy="4572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5562595" y="2026027"/>
                <a:ext cx="1641764" cy="457200"/>
              </a:xfrm>
              <a:prstGeom prst="rect">
                <a:avLst/>
              </a:prstGeom>
              <a:solidFill>
                <a:schemeClr val="bg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23</m:t>
                    </m:r>
                  </m:oMath>
                </a14:m>
                <a:r>
                  <a:rPr lang="en-US" sz="2000" dirty="0" smtClean="0">
                    <a:solidFill>
                      <a:srgbClr val="C00000"/>
                    </a:solidFill>
                  </a:rPr>
                  <a:t> steps</a:t>
                </a: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2595" y="2026027"/>
                <a:ext cx="1641764" cy="457200"/>
              </a:xfrm>
              <a:prstGeom prst="rect">
                <a:avLst/>
              </a:prstGeom>
              <a:blipFill>
                <a:blip r:embed="rId4"/>
                <a:stretch>
                  <a:fillRect b="-16883"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4114795" y="2559427"/>
                <a:ext cx="1447800" cy="457200"/>
              </a:xfrm>
              <a:prstGeom prst="rect">
                <a:avLst/>
              </a:prstGeom>
              <a:solidFill>
                <a:schemeClr val="bg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𝟏𝟎𝟎</m:t>
                      </m:r>
                    </m:oMath>
                  </m:oMathPara>
                </a14:m>
                <a:endParaRPr lang="en-US" sz="20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4795" y="2559427"/>
                <a:ext cx="1447800" cy="4572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5562595" y="2559427"/>
                <a:ext cx="1641764" cy="457200"/>
              </a:xfrm>
              <a:prstGeom prst="rect">
                <a:avLst/>
              </a:prstGeom>
              <a:solidFill>
                <a:schemeClr val="bg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203</m:t>
                    </m:r>
                  </m:oMath>
                </a14:m>
                <a:r>
                  <a:rPr lang="en-US" sz="2000" dirty="0" smtClean="0">
                    <a:solidFill>
                      <a:srgbClr val="C00000"/>
                    </a:solidFill>
                  </a:rPr>
                  <a:t> steps</a:t>
                </a: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2595" y="2559427"/>
                <a:ext cx="1641764" cy="457200"/>
              </a:xfrm>
              <a:prstGeom prst="rect">
                <a:avLst/>
              </a:prstGeom>
              <a:blipFill>
                <a:blip r:embed="rId6"/>
                <a:stretch>
                  <a:fillRect b="-16883"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4114795" y="3092827"/>
                <a:ext cx="1447800" cy="457200"/>
              </a:xfrm>
              <a:prstGeom prst="rect">
                <a:avLst/>
              </a:prstGeom>
              <a:solidFill>
                <a:schemeClr val="bg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𝟏𝟎𝟎𝟎</m:t>
                      </m:r>
                    </m:oMath>
                  </m:oMathPara>
                </a14:m>
                <a:endParaRPr lang="en-US" sz="20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4795" y="3092827"/>
                <a:ext cx="1447800" cy="4572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5562595" y="3092827"/>
                <a:ext cx="1641764" cy="457200"/>
              </a:xfrm>
              <a:prstGeom prst="rect">
                <a:avLst/>
              </a:prstGeom>
              <a:solidFill>
                <a:schemeClr val="bg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2,003</m:t>
                    </m:r>
                  </m:oMath>
                </a14:m>
                <a:r>
                  <a:rPr lang="en-US" sz="2000" dirty="0" smtClean="0">
                    <a:solidFill>
                      <a:srgbClr val="C00000"/>
                    </a:solidFill>
                  </a:rPr>
                  <a:t> steps</a:t>
                </a: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2595" y="3092827"/>
                <a:ext cx="1641764" cy="457200"/>
              </a:xfrm>
              <a:prstGeom prst="rect">
                <a:avLst/>
              </a:prstGeom>
              <a:blipFill>
                <a:blip r:embed="rId8"/>
                <a:stretch>
                  <a:fillRect b="-16883"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114795" y="3626227"/>
                <a:ext cx="1447800" cy="457200"/>
              </a:xfrm>
              <a:prstGeom prst="rect">
                <a:avLst/>
              </a:prstGeom>
              <a:solidFill>
                <a:schemeClr val="bg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000" b="1" i="1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altLang="en-US" sz="2000" b="1" i="0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en-US" sz="2000" b="1" i="0" dirty="0" smtClean="0">
                          <a:solidFill>
                            <a:srgbClr val="424242"/>
                          </a:solidFill>
                          <a:latin typeface="Cambria Math" panose="02040503050406030204" pitchFamily="18" charset="0"/>
                        </a:rPr>
                        <m:t>𝟏𝟎𝟎𝟎𝟎</m:t>
                      </m:r>
                    </m:oMath>
                  </m:oMathPara>
                </a14:m>
                <a:endParaRPr lang="en-US" sz="2000" b="1" dirty="0">
                  <a:solidFill>
                    <a:srgbClr val="424242"/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4795" y="3626227"/>
                <a:ext cx="1447800" cy="45720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5562595" y="3626227"/>
                <a:ext cx="1641764" cy="457200"/>
              </a:xfrm>
              <a:prstGeom prst="rect">
                <a:avLst/>
              </a:prstGeom>
              <a:solidFill>
                <a:schemeClr val="bg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20,003</m:t>
                    </m:r>
                  </m:oMath>
                </a14:m>
                <a:r>
                  <a:rPr lang="en-US" sz="2000" dirty="0" smtClean="0">
                    <a:solidFill>
                      <a:srgbClr val="C00000"/>
                    </a:solidFill>
                  </a:rPr>
                  <a:t> steps</a:t>
                </a: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2595" y="3626227"/>
                <a:ext cx="1641764" cy="457200"/>
              </a:xfrm>
              <a:prstGeom prst="rect">
                <a:avLst/>
              </a:prstGeom>
              <a:blipFill>
                <a:blip r:embed="rId10"/>
                <a:stretch>
                  <a:fillRect r="-735" b="-16883"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/>
          <p:cNvSpPr/>
          <p:nvPr/>
        </p:nvSpPr>
        <p:spPr>
          <a:xfrm>
            <a:off x="6934194" y="894794"/>
            <a:ext cx="365760" cy="365760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24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Control </a:t>
            </a:r>
            <a:r>
              <a:rPr lang="en-US" dirty="0" smtClean="0"/>
              <a:t>Statements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74468" y="868680"/>
            <a:ext cx="1363981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Example 1: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74468" y="1334202"/>
                <a:ext cx="5029200" cy="1561133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𝑠𝑢𝑚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</m:oMath>
                  </m:oMathPara>
                </a14:m>
                <a:endParaRPr lang="en-US" sz="2400" b="0" dirty="0" smtClean="0">
                  <a:solidFill>
                    <a:srgbClr val="0070C0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/>
                  <a:t>Statement is executed once </a:t>
                </a:r>
                <a:r>
                  <a:rPr lang="en-US" sz="2400" dirty="0" smtClean="0"/>
                  <a:t>only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 smtClean="0"/>
                  <a:t>So, </a:t>
                </a:r>
                <a:r>
                  <a:rPr lang="en-US" sz="2400" dirty="0" smtClean="0">
                    <a:solidFill>
                      <a:schemeClr val="tx1"/>
                    </a:solidFill>
                  </a:rPr>
                  <a:t>The execution time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is some constant </a:t>
                </a:r>
                <a14:m>
                  <m:oMath xmlns:m="http://schemas.openxmlformats.org/officeDocument/2006/math">
                    <m:r>
                      <a:rPr lang="en-US" sz="2400" b="1" i="0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𝐜</m:t>
                    </m:r>
                    <m:r>
                      <a:rPr lang="en-US" sz="2400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sz="2400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US" sz="2400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2400" b="1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b="1" dirty="0" smtClean="0"/>
                  <a:t>           </a:t>
                </a:r>
                <a:endParaRPr lang="en-US" sz="2400" b="1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468" y="1334202"/>
                <a:ext cx="5029200" cy="1561133"/>
              </a:xfrm>
              <a:prstGeom prst="rect">
                <a:avLst/>
              </a:prstGeom>
              <a:blipFill>
                <a:blip r:embed="rId2"/>
                <a:stretch>
                  <a:fillRect l="-1576" r="-1939" b="-89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ounded Rectangular Callout 12"/>
              <p:cNvSpPr/>
              <p:nvPr/>
            </p:nvSpPr>
            <p:spPr>
              <a:xfrm>
                <a:off x="4074458" y="4491318"/>
                <a:ext cx="1322275" cy="484094"/>
              </a:xfrm>
              <a:prstGeom prst="wedgeRoundRectCallout">
                <a:avLst>
                  <a:gd name="adj1" fmla="val -72423"/>
                  <a:gd name="adj2" fmla="val -51289"/>
                  <a:gd name="adj3" fmla="val 16667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0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𝐜</m:t>
                          </m:r>
                        </m:e>
                        <m:sub>
                          <m:r>
                            <a:rPr lang="en-US" sz="2400" b="1" i="0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13" name="Rounded Rectangular Callout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4458" y="4491318"/>
                <a:ext cx="1322275" cy="484094"/>
              </a:xfrm>
              <a:prstGeom prst="wedgeRoundRectCallout">
                <a:avLst>
                  <a:gd name="adj1" fmla="val -72423"/>
                  <a:gd name="adj2" fmla="val -51289"/>
                  <a:gd name="adj3" fmla="val 16667"/>
                </a:avLst>
              </a:prstGeom>
              <a:blipFill>
                <a:blip r:embed="rId3"/>
                <a:stretch>
                  <a:fillRect/>
                </a:stretch>
              </a:blipFill>
              <a:ln w="635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ounded Rectangular Callout 13"/>
              <p:cNvSpPr/>
              <p:nvPr/>
            </p:nvSpPr>
            <p:spPr>
              <a:xfrm>
                <a:off x="4196490" y="3879669"/>
                <a:ext cx="1799360" cy="461665"/>
              </a:xfrm>
              <a:prstGeom prst="wedgeRoundRectCallout">
                <a:avLst>
                  <a:gd name="adj1" fmla="val -59254"/>
                  <a:gd name="adj2" fmla="val 11654"/>
                  <a:gd name="adj3" fmla="val 16667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0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𝐜</m:t>
                          </m:r>
                        </m:e>
                        <m:sub>
                          <m:r>
                            <a:rPr lang="en-US" sz="2400" b="1" i="0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14" name="Rounded Rectangular Callout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6490" y="3879669"/>
                <a:ext cx="1799360" cy="461665"/>
              </a:xfrm>
              <a:prstGeom prst="wedgeRoundRectCallout">
                <a:avLst>
                  <a:gd name="adj1" fmla="val -59254"/>
                  <a:gd name="adj2" fmla="val 11654"/>
                  <a:gd name="adj3" fmla="val 16667"/>
                </a:avLst>
              </a:prstGeom>
              <a:blipFill>
                <a:blip r:embed="rId4"/>
                <a:stretch>
                  <a:fillRect b="-2597"/>
                </a:stretch>
              </a:blipFill>
              <a:ln w="635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4512691" y="3900652"/>
                <a:ext cx="147464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ctrlPr>
                            <a:rPr lang="en-US" sz="24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4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</m:oMath>
                  </m:oMathPara>
                </a14:m>
                <a:endParaRPr lang="en-US" sz="2400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2691" y="3900652"/>
                <a:ext cx="1474649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8897" y="4491976"/>
                <a:ext cx="1039291" cy="463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ctrlPr>
                            <a:rPr lang="en-US" sz="24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8897" y="4491976"/>
                <a:ext cx="1039291" cy="46379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374468" y="3882330"/>
                <a:ext cx="5029200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dirty="0" err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=1 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400" dirty="0">
                  <a:solidFill>
                    <a:srgbClr val="0070C0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𝑠𝑢𝑚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</m:oMath>
                  </m:oMathPara>
                </a14:m>
                <a:endParaRPr lang="en-US" sz="2400" dirty="0">
                  <a:solidFill>
                    <a:srgbClr val="0070C0"/>
                  </a:solidFill>
                </a:endParaRP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endParaRPr lang="en-US" sz="2400" dirty="0" smtClean="0"/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r>
                  <a:rPr lang="en-US" sz="2400" dirty="0" smtClean="0"/>
                  <a:t>Total time is denoted as, </a:t>
                </a:r>
              </a:p>
              <a:p>
                <a:pPr lvl="1"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𝑻</m:t>
                      </m:r>
                      <m:d>
                        <m:dPr>
                          <m:ctrlP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4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24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24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4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sz="24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</m:oMath>
                  </m:oMathPara>
                </a14:m>
                <a:endParaRPr lang="en-US" sz="2400" b="1" i="1" dirty="0">
                  <a:solidFill>
                    <a:schemeClr val="tx1"/>
                  </a:solidFill>
                </a:endParaRPr>
              </a:p>
              <a:p>
                <a:pPr lvl="1"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𝑻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468" y="3882330"/>
                <a:ext cx="5029200" cy="2308324"/>
              </a:xfrm>
              <a:prstGeom prst="rect">
                <a:avLst/>
              </a:prstGeom>
              <a:blipFill>
                <a:blip r:embed="rId7"/>
                <a:stretch>
                  <a:fillRect l="-1576" b="-29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711112" y="1414130"/>
                <a:ext cx="5029200" cy="497193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pPr lvl="1"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dirty="0" err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=1 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400" dirty="0" smtClean="0">
                  <a:solidFill>
                    <a:srgbClr val="0070C0"/>
                  </a:solidFill>
                </a:endParaRPr>
              </a:p>
              <a:p>
                <a:pPr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𝑜𝑟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1 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400" dirty="0">
                  <a:solidFill>
                    <a:srgbClr val="0070C0"/>
                  </a:solidFill>
                </a:endParaRPr>
              </a:p>
              <a:p>
                <a:pPr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𝑠𝑢𝑚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</m:oMath>
                  </m:oMathPara>
                </a14:m>
                <a:endParaRPr lang="en-US" sz="2400" dirty="0" smtClean="0">
                  <a:solidFill>
                    <a:srgbClr val="0070C0"/>
                  </a:solidFill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 smtClean="0"/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r>
                  <a:rPr lang="en-US" sz="2400" dirty="0" smtClean="0"/>
                  <a:t>Analysis </a:t>
                </a:r>
              </a:p>
              <a:p>
                <a:pPr marL="0"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d>
                        <m:d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d>
                        <m:d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200" dirty="0" smtClean="0"/>
              </a:p>
              <a:p>
                <a:pPr marL="0"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) =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baseline="30000" dirty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baseline="30000" dirty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200" dirty="0" smtClean="0"/>
              </a:p>
              <a:p>
                <a:pPr marL="0"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) =  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baseline="30000" dirty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) + 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) +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2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200" dirty="0" smtClean="0"/>
              </a:p>
              <a:p>
                <a:pPr marL="0"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) = 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𝑎𝑛</m:t>
                      </m:r>
                      <m:r>
                        <a:rPr lang="en-US" sz="2200" i="1" baseline="30000" dirty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 + </m:t>
                      </m:r>
                      <m:r>
                        <a:rPr lang="en-US" sz="2200" i="1" dirty="0" err="1">
                          <a:latin typeface="Cambria Math" panose="02040503050406030204" pitchFamily="18" charset="0"/>
                        </a:rPr>
                        <m:t>𝑏𝑛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 + </m:t>
                      </m:r>
                      <m:r>
                        <a:rPr lang="en-US" sz="2200" i="1" dirty="0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US" sz="2200" dirty="0" smtClean="0"/>
              </a:p>
              <a:p>
                <a:pPr marL="0"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𝑻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sz="24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𝑶</m:t>
                      </m:r>
                      <m:d>
                        <m:dPr>
                          <m:ctrlPr>
                            <a:rPr lang="en-US" sz="24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 dirty="0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 dirty="0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p>
                              <m:r>
                                <a:rPr lang="en-US" sz="2400" b="1" i="1" dirty="0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marL="0" lvl="1" algn="ctr"/>
                <a:endParaRPr lang="en-US" sz="2200" dirty="0"/>
              </a:p>
              <a:p>
                <a:pPr marL="342900" lvl="1" indent="-342900" algn="just">
                  <a:buFont typeface="Wingdings" panose="05000000000000000000" pitchFamily="2" charset="2"/>
                  <a:buChar char="§"/>
                </a:pPr>
                <a:endParaRPr lang="en-US" dirty="0"/>
              </a:p>
              <a:p>
                <a:pPr marL="342900" lvl="1" indent="-342900" algn="just">
                  <a:buFont typeface="Wingdings" panose="05000000000000000000" pitchFamily="2" charset="2"/>
                  <a:buChar char="§"/>
                </a:pPr>
                <a:endParaRPr lang="en-US" dirty="0"/>
              </a:p>
              <a:p>
                <a:pPr marL="342900" indent="-342900" algn="just">
                  <a:buFont typeface="Wingdings" panose="05000000000000000000" pitchFamily="2" charset="2"/>
                  <a:buChar char="§"/>
                </a:pPr>
                <a:endParaRPr lang="en-US" sz="2400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1112" y="1414130"/>
                <a:ext cx="5029200" cy="4971939"/>
              </a:xfrm>
              <a:prstGeom prst="rect">
                <a:avLst/>
              </a:prstGeom>
              <a:blipFill>
                <a:blip r:embed="rId8"/>
                <a:stretch>
                  <a:fillRect l="-16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ounded Rectangular Callout 26"/>
              <p:cNvSpPr/>
              <p:nvPr/>
            </p:nvSpPr>
            <p:spPr>
              <a:xfrm>
                <a:off x="9747628" y="1328132"/>
                <a:ext cx="1645920" cy="381000"/>
              </a:xfrm>
              <a:prstGeom prst="wedgeRoundRectCallout">
                <a:avLst>
                  <a:gd name="adj1" fmla="val -62856"/>
                  <a:gd name="adj2" fmla="val 38342"/>
                  <a:gd name="adj3" fmla="val 16667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22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</m:oMath>
                  </m:oMathPara>
                </a14:m>
                <a:endParaRPr lang="en-US" sz="22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7" name="Rounded Rectangular Callout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7628" y="1328132"/>
                <a:ext cx="1645920" cy="381000"/>
              </a:xfrm>
              <a:prstGeom prst="wedgeRoundRectCallout">
                <a:avLst>
                  <a:gd name="adj1" fmla="val -62856"/>
                  <a:gd name="adj2" fmla="val 38342"/>
                  <a:gd name="adj3" fmla="val 16667"/>
                </a:avLst>
              </a:prstGeom>
              <a:blipFill>
                <a:blip r:embed="rId9"/>
                <a:stretch>
                  <a:fillRect b="-9375"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ounded Rectangular Callout 27"/>
              <p:cNvSpPr/>
              <p:nvPr/>
            </p:nvSpPr>
            <p:spPr>
              <a:xfrm>
                <a:off x="10386940" y="1819317"/>
                <a:ext cx="1778166" cy="381000"/>
              </a:xfrm>
              <a:prstGeom prst="wedgeRoundRectCallout">
                <a:avLst>
                  <a:gd name="adj1" fmla="val -58278"/>
                  <a:gd name="adj2" fmla="val -1661"/>
                  <a:gd name="adj3" fmla="val 16667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sz="22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200" b="1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m:rPr>
                          <m:nor/>
                        </m:rPr>
                        <a:rPr lang="en-US" sz="2200" b="1" dirty="0">
                          <a:solidFill>
                            <a:srgbClr val="A71160"/>
                          </a:solidFill>
                        </a:rPr>
                        <m:t> </m:t>
                      </m:r>
                    </m:oMath>
                  </m:oMathPara>
                </a14:m>
                <a:endParaRPr lang="en-US" sz="22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8" name="Rounded Rectangular Callout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86940" y="1819317"/>
                <a:ext cx="1778166" cy="381000"/>
              </a:xfrm>
              <a:prstGeom prst="wedgeRoundRectCallout">
                <a:avLst>
                  <a:gd name="adj1" fmla="val -58278"/>
                  <a:gd name="adj2" fmla="val -1661"/>
                  <a:gd name="adj3" fmla="val 16667"/>
                </a:avLst>
              </a:prstGeom>
              <a:blipFill>
                <a:blip r:embed="rId10"/>
                <a:stretch>
                  <a:fillRect b="-7692"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ounded Rectangular Callout 28"/>
              <p:cNvSpPr/>
              <p:nvPr/>
            </p:nvSpPr>
            <p:spPr>
              <a:xfrm>
                <a:off x="10179856" y="2318952"/>
                <a:ext cx="1485900" cy="381000"/>
              </a:xfrm>
              <a:prstGeom prst="wedgeRoundRectCallout">
                <a:avLst>
                  <a:gd name="adj1" fmla="val -69443"/>
                  <a:gd name="adj2" fmla="val -23523"/>
                  <a:gd name="adj3" fmla="val 16667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1" i="1" dirty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200" b="1" i="1" dirty="0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r>
                        <a:rPr lang="en-US" sz="22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2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2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200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</m:oMath>
                  </m:oMathPara>
                </a14:m>
                <a:endParaRPr lang="en-US" sz="22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9" name="Rounded Rectangular Callout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79856" y="2318952"/>
                <a:ext cx="1485900" cy="381000"/>
              </a:xfrm>
              <a:prstGeom prst="wedgeRoundRectCallout">
                <a:avLst>
                  <a:gd name="adj1" fmla="val -69443"/>
                  <a:gd name="adj2" fmla="val -23523"/>
                  <a:gd name="adj3" fmla="val 16667"/>
                </a:avLst>
              </a:prstGeom>
              <a:blipFill>
                <a:blip r:embed="rId11"/>
                <a:stretch>
                  <a:fillRect b="-7692"/>
                </a:stretch>
              </a:blipFill>
              <a:ln w="1270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Connector 5"/>
          <p:cNvCxnSpPr/>
          <p:nvPr/>
        </p:nvCxnSpPr>
        <p:spPr>
          <a:xfrm>
            <a:off x="1737360" y="1267097"/>
            <a:ext cx="36576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ounded Rectangular Callout 32"/>
              <p:cNvSpPr/>
              <p:nvPr/>
            </p:nvSpPr>
            <p:spPr>
              <a:xfrm>
                <a:off x="3918855" y="1358537"/>
                <a:ext cx="457200" cy="365760"/>
              </a:xfrm>
              <a:prstGeom prst="wedgeRoundRectCallout">
                <a:avLst>
                  <a:gd name="adj1" fmla="val -81349"/>
                  <a:gd name="adj2" fmla="val 11887"/>
                  <a:gd name="adj3" fmla="val 16667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𝐜</m:t>
                      </m:r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33" name="Rounded Rectangular Callout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8855" y="1358537"/>
                <a:ext cx="457200" cy="365760"/>
              </a:xfrm>
              <a:prstGeom prst="wedgeRoundRectCallout">
                <a:avLst>
                  <a:gd name="adj1" fmla="val -81349"/>
                  <a:gd name="adj2" fmla="val 11887"/>
                  <a:gd name="adj3" fmla="val 16667"/>
                </a:avLst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/>
          <p:cNvSpPr txBox="1"/>
          <p:nvPr/>
        </p:nvSpPr>
        <p:spPr>
          <a:xfrm>
            <a:off x="374468" y="3359336"/>
            <a:ext cx="1363981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Example 2:</a:t>
            </a:r>
            <a:endParaRPr lang="en-US" sz="2000" b="1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680752" y="3757753"/>
            <a:ext cx="36576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666427" y="868680"/>
            <a:ext cx="1363981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Example 3:</a:t>
            </a:r>
            <a:endParaRPr lang="en-US" sz="2000" b="1" dirty="0"/>
          </a:p>
        </p:txBody>
      </p:sp>
      <p:cxnSp>
        <p:nvCxnSpPr>
          <p:cNvPr id="37" name="Straight Connector 36"/>
          <p:cNvCxnSpPr/>
          <p:nvPr/>
        </p:nvCxnSpPr>
        <p:spPr>
          <a:xfrm>
            <a:off x="8029319" y="1267097"/>
            <a:ext cx="36576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6150212" y="882567"/>
            <a:ext cx="100584" cy="5531399"/>
            <a:chOff x="4406940" y="815332"/>
            <a:chExt cx="100584" cy="5531399"/>
          </a:xfrm>
        </p:grpSpPr>
        <p:cxnSp>
          <p:nvCxnSpPr>
            <p:cNvPr id="39" name="Straight Connector 38"/>
            <p:cNvCxnSpPr/>
            <p:nvPr/>
          </p:nvCxnSpPr>
          <p:spPr>
            <a:xfrm flipH="1">
              <a:off x="4457031" y="860331"/>
              <a:ext cx="0" cy="5486400"/>
            </a:xfrm>
            <a:prstGeom prst="line">
              <a:avLst/>
            </a:prstGeom>
            <a:solidFill>
              <a:srgbClr val="F19D19"/>
            </a:solidFill>
            <a:ln w="28575">
              <a:solidFill>
                <a:srgbClr val="F19D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/>
            <p:cNvSpPr/>
            <p:nvPr/>
          </p:nvSpPr>
          <p:spPr>
            <a:xfrm>
              <a:off x="4406940" y="815332"/>
              <a:ext cx="100584" cy="91440"/>
            </a:xfrm>
            <a:prstGeom prst="ellipse">
              <a:avLst/>
            </a:prstGeom>
            <a:solidFill>
              <a:srgbClr val="F19D19"/>
            </a:solidFill>
            <a:ln>
              <a:solidFill>
                <a:srgbClr val="F19D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Oval 40"/>
          <p:cNvSpPr/>
          <p:nvPr/>
        </p:nvSpPr>
        <p:spPr>
          <a:xfrm>
            <a:off x="8848164" y="4254917"/>
            <a:ext cx="457200" cy="457200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28575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53457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6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3" grpId="0" animBg="1"/>
      <p:bldP spid="14" grpId="0" animBg="1"/>
      <p:bldP spid="15" grpId="0"/>
      <p:bldP spid="16" grpId="0"/>
      <p:bldP spid="17" grpId="0"/>
      <p:bldP spid="20" grpId="0" animBg="1"/>
      <p:bldP spid="27" grpId="0" animBg="1"/>
      <p:bldP spid="28" grpId="0" animBg="1"/>
      <p:bldP spid="29" grpId="0" animBg="1"/>
      <p:bldP spid="33" grpId="0" animBg="1"/>
      <p:bldP spid="34" grpId="0" animBg="1"/>
      <p:bldP spid="36" grpId="0" animBg="1"/>
      <p:bldP spid="4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Analyzing Control Statements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74468" y="1265928"/>
                <a:ext cx="4846320" cy="2286000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0">
                <a:scrgbClr r="0" g="0" b="0"/>
              </a:lnRef>
              <a:fillRef idx="1001">
                <a:schemeClr val="lt2"/>
              </a:fillRef>
              <a:effectRef idx="0">
                <a:scrgbClr r="0" g="0" b="0"/>
              </a:effectRef>
              <a:fontRef idx="major"/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0 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1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1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" pitchFamily="18" charset="0"/>
                </a:endParaRPr>
              </a:p>
              <a:p>
                <a:pPr marL="914400" lvl="3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" pitchFamily="18" charset="0"/>
                </a:endParaRPr>
              </a:p>
              <a:p>
                <a:pPr marL="1371600" lvl="4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+ 1</m:t>
                      </m:r>
                    </m:oMath>
                  </m:oMathPara>
                </a14:m>
                <a:endParaRPr lang="en-IN" sz="2200" b="1" dirty="0" smtClean="0">
                  <a:solidFill>
                    <a:srgbClr val="0070C0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371600" lvl="4"/>
                <a:endParaRPr lang="en-IN" sz="2200" b="1" dirty="0" smtClean="0">
                  <a:solidFill>
                    <a:srgbClr val="0070C0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371600" lvl="4"/>
                <a:endParaRPr lang="en-IN" sz="2200" b="1" dirty="0">
                  <a:solidFill>
                    <a:srgbClr val="0070C0"/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468" y="1265928"/>
                <a:ext cx="4846320" cy="2286000"/>
              </a:xfrm>
              <a:prstGeom prst="rect">
                <a:avLst/>
              </a:prstGeom>
              <a:blipFill>
                <a:blip r:embed="rId2"/>
                <a:stretch>
                  <a:fillRect l="-627"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74468" y="4262063"/>
                <a:ext cx="4846320" cy="2286000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0">
                <a:scrgbClr r="0" g="0" b="0"/>
              </a:lnRef>
              <a:fillRef idx="1001">
                <a:schemeClr val="lt2"/>
              </a:fillRef>
              <a:effectRef idx="0">
                <a:scrgbClr r="0" g="0" b="0"/>
              </a:effectRef>
              <a:fontRef idx="major"/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0 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1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1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b="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200" b="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" pitchFamily="18" charset="0"/>
                </a:endParaRPr>
              </a:p>
              <a:p>
                <a:pPr marL="914400" lvl="3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=1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b="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200" b="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" pitchFamily="18" charset="0"/>
                </a:endParaRPr>
              </a:p>
              <a:p>
                <a:pPr marL="1371600" lvl="4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+ 1</m:t>
                      </m:r>
                    </m:oMath>
                  </m:oMathPara>
                </a14:m>
                <a:endParaRPr lang="en-IN" sz="2200" b="1" dirty="0" smtClean="0">
                  <a:solidFill>
                    <a:srgbClr val="0070C0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371600" lvl="4"/>
                <a:endParaRPr lang="en-IN" sz="2200" b="1" dirty="0">
                  <a:solidFill>
                    <a:srgbClr val="0070C0"/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468" y="4262063"/>
                <a:ext cx="4846320" cy="2286000"/>
              </a:xfrm>
              <a:prstGeom prst="rect">
                <a:avLst/>
              </a:prstGeom>
              <a:blipFill>
                <a:blip r:embed="rId3"/>
                <a:stretch>
                  <a:fillRect l="-627"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6035039" y="1239801"/>
                <a:ext cx="5852160" cy="3931920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0">
                <a:scrgbClr r="0" g="0" b="0"/>
              </a:lnRef>
              <a:fillRef idx="1001">
                <a:schemeClr val="lt2"/>
              </a:fillRef>
              <a:effectRef idx="0">
                <a:scrgbClr r="0" g="0" b="0"/>
              </a:effectRef>
              <a:fontRef idx="major"/>
            </p:style>
            <p:txBody>
              <a:bodyPr wrap="square" rtlCol="0">
                <a:spAutoFit/>
              </a:bodyPr>
              <a:lstStyle/>
              <a:p>
                <a:pPr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1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 lvl="1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1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 lvl="2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𝑠𝑢𝑚</m:t>
                      </m:r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𝑠𝑢𝑚</m:t>
                      </m:r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+ </m:t>
                      </m:r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20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2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𝑑𝑜</m:t>
                      </m:r>
                    </m:oMath>
                  </m:oMathPara>
                </a14:m>
                <a:endParaRPr lang="en-US" sz="2200" i="1" dirty="0" smtClean="0">
                  <a:solidFill>
                    <a:srgbClr val="0070C0"/>
                  </a:solidFill>
                  <a:latin typeface="Cambria" pitchFamily="18" charset="0"/>
                </a:endParaRPr>
              </a:p>
              <a:p>
                <a:pPr marL="914400" lvl="3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𝑠𝑢𝑚</m:t>
                      </m:r>
                      <m:r>
                        <a:rPr lang="en-US" sz="22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𝑠𝑢𝑚</m:t>
                      </m:r>
                      <m:r>
                        <a:rPr lang="en-US" sz="22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− 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2200" i="1" dirty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+ 1</m:t>
                      </m:r>
                    </m:oMath>
                  </m:oMathPara>
                </a14:m>
                <a:endParaRPr lang="en-IN" sz="2200" b="1" dirty="0" smtClean="0">
                  <a:solidFill>
                    <a:srgbClr val="0070C0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0" lvl="1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IN" sz="2200" dirty="0" err="1" smtClean="0">
                    <a:solidFill>
                      <a:srgbClr val="0070C0"/>
                    </a:solidFill>
                    <a:latin typeface="Consolas" pitchFamily="49" charset="0"/>
                    <a:cs typeface="Consolas" pitchFamily="49" charset="0"/>
                  </a:rPr>
                  <a:t>printf</a:t>
                </a:r>
                <a:r>
                  <a:rPr lang="en-IN" sz="2200" dirty="0" smtClean="0">
                    <a:solidFill>
                      <a:srgbClr val="0070C0"/>
                    </a:solidFill>
                    <a:latin typeface="Consolas" pitchFamily="49" charset="0"/>
                    <a:cs typeface="Consolas" pitchFamily="49" charset="0"/>
                  </a:rPr>
                  <a:t>(“sum is now %d”,</a:t>
                </a:r>
                <a14:m>
                  <m:oMath xmlns:m="http://schemas.openxmlformats.org/officeDocument/2006/math">
                    <m:r>
                      <a:rPr lang="en-IN" sz="22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𝒔𝒖𝒎</m:t>
                    </m:r>
                  </m:oMath>
                </a14:m>
                <a:r>
                  <a:rPr lang="en-IN" sz="2200" dirty="0" smtClean="0">
                    <a:solidFill>
                      <a:srgbClr val="0070C0"/>
                    </a:solidFill>
                    <a:latin typeface="Consolas" pitchFamily="49" charset="0"/>
                    <a:cs typeface="Consolas" pitchFamily="49" charset="0"/>
                  </a:rPr>
                  <a:t>)</a:t>
                </a:r>
                <a:endParaRPr lang="en-IN" sz="2200" dirty="0">
                  <a:solidFill>
                    <a:srgbClr val="0070C0"/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5039" y="1239801"/>
                <a:ext cx="5852160" cy="3931920"/>
              </a:xfrm>
              <a:prstGeom prst="rect">
                <a:avLst/>
              </a:prstGeom>
              <a:blipFill>
                <a:blip r:embed="rId4"/>
                <a:stretch>
                  <a:fillRect l="-1247"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6017803" y="868680"/>
            <a:ext cx="1371600" cy="3657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Example 6:</a:t>
            </a:r>
            <a:endParaRPr lang="en-US" sz="2000" b="1" dirty="0"/>
          </a:p>
        </p:txBody>
      </p:sp>
      <p:sp>
        <p:nvSpPr>
          <p:cNvPr id="13" name="Rounded Rectangle 12"/>
          <p:cNvSpPr/>
          <p:nvPr/>
        </p:nvSpPr>
        <p:spPr>
          <a:xfrm>
            <a:off x="6083114" y="1292054"/>
            <a:ext cx="4199656" cy="1188720"/>
          </a:xfrm>
          <a:prstGeom prst="roundRect">
            <a:avLst/>
          </a:prstGeom>
          <a:noFill/>
          <a:ln w="63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6083114" y="2539053"/>
            <a:ext cx="4199656" cy="731520"/>
          </a:xfrm>
          <a:prstGeom prst="roundRect">
            <a:avLst/>
          </a:prstGeom>
          <a:noFill/>
          <a:ln w="63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6083114" y="3328851"/>
            <a:ext cx="4297680" cy="457200"/>
          </a:xfrm>
          <a:prstGeom prst="roundRect">
            <a:avLst/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787517" y="4339447"/>
                <a:ext cx="4294952" cy="83099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ctr">
                  <a:defRPr sz="2400" b="1" i="1">
                    <a:solidFill>
                      <a:srgbClr val="A7116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1" i="1">
                          <a:latin typeface="Cambria Math" panose="02040503050406030204" pitchFamily="18" charset="0"/>
                        </a:rPr>
                        <m:t>𝒕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200" b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b="1" i="1">
                          <a:latin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p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  <m:r>
                        <a:rPr lang="en-US" sz="2200" b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200" b="1" i="1">
                          <a:latin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200" b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200" b="1" i="1">
                          <a:latin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1" i="1">
                          <a:latin typeface="Cambria Math" panose="02040503050406030204" pitchFamily="18" charset="0"/>
                        </a:rPr>
                        <m:t>𝒕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200" b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b="1" i="1">
                          <a:latin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p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7517" y="4339447"/>
                <a:ext cx="4294952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374468" y="868680"/>
            <a:ext cx="1363981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Example 4: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>
              <a:xfrm>
                <a:off x="1791788" y="3044949"/>
                <a:ext cx="2011680" cy="50292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𝒕</m:t>
                      </m:r>
                      <m:d>
                        <m:dPr>
                          <m:ctrlP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400" b="1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1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p>
                              <m: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𝟑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1788" y="3044949"/>
                <a:ext cx="2011680" cy="5029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/>
          <p:cNvSpPr txBox="1"/>
          <p:nvPr/>
        </p:nvSpPr>
        <p:spPr>
          <a:xfrm>
            <a:off x="374468" y="3868782"/>
            <a:ext cx="1363981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Example 5: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1791788" y="6023383"/>
                <a:ext cx="2011680" cy="50292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𝒕</m:t>
                      </m:r>
                      <m:d>
                        <m:dPr>
                          <m:ctrlP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400" b="1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1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p>
                              <m:r>
                                <a:rPr lang="en-US" sz="2400" b="1" i="1" smtClean="0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𝟔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1788" y="6023383"/>
                <a:ext cx="2011680" cy="5029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ounded Rectangular Callout 24"/>
              <p:cNvSpPr/>
              <p:nvPr/>
            </p:nvSpPr>
            <p:spPr>
              <a:xfrm>
                <a:off x="10519950" y="1645920"/>
                <a:ext cx="914400" cy="365760"/>
              </a:xfrm>
              <a:prstGeom prst="wedgeRoundRectCallout">
                <a:avLst>
                  <a:gd name="adj1" fmla="val -74206"/>
                  <a:gd name="adj2" fmla="val -9540"/>
                  <a:gd name="adj3" fmla="val 16667"/>
                </a:avLst>
              </a:prstGeom>
              <a:noFill/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p>
                              <m:r>
                                <a:rPr lang="en-US" sz="2400" b="1" i="1">
                                  <a:solidFill>
                                    <a:srgbClr val="A711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5" name="Rounded Rectangular Callout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19950" y="1645920"/>
                <a:ext cx="914400" cy="365760"/>
              </a:xfrm>
              <a:prstGeom prst="wedgeRoundRectCallout">
                <a:avLst>
                  <a:gd name="adj1" fmla="val -74206"/>
                  <a:gd name="adj2" fmla="val -9540"/>
                  <a:gd name="adj3" fmla="val 16667"/>
                </a:avLst>
              </a:prstGeom>
              <a:blipFill>
                <a:blip r:embed="rId8"/>
                <a:stretch>
                  <a:fillRect b="-4839"/>
                </a:stretch>
              </a:blipFill>
              <a:ln>
                <a:solidFill>
                  <a:schemeClr val="accent5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ounded Rectangular Callout 25"/>
              <p:cNvSpPr/>
              <p:nvPr/>
            </p:nvSpPr>
            <p:spPr>
              <a:xfrm>
                <a:off x="10519948" y="2536371"/>
                <a:ext cx="914402" cy="365760"/>
              </a:xfrm>
              <a:prstGeom prst="wedgeRoundRectCallout">
                <a:avLst>
                  <a:gd name="adj1" fmla="val -75634"/>
                  <a:gd name="adj2" fmla="val 4745"/>
                  <a:gd name="adj3" fmla="val 16667"/>
                </a:avLst>
              </a:prstGeom>
              <a:noFill/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6" name="Rounded Rectangular Callout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19948" y="2536371"/>
                <a:ext cx="914402" cy="365760"/>
              </a:xfrm>
              <a:prstGeom prst="wedgeRoundRectCallout">
                <a:avLst>
                  <a:gd name="adj1" fmla="val -75634"/>
                  <a:gd name="adj2" fmla="val 4745"/>
                  <a:gd name="adj3" fmla="val 16667"/>
                </a:avLst>
              </a:prstGeom>
              <a:blipFill>
                <a:blip r:embed="rId9"/>
                <a:stretch>
                  <a:fillRect b="-8065"/>
                </a:stretch>
              </a:blipFill>
              <a:ln>
                <a:solidFill>
                  <a:schemeClr val="accent3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ounded Rectangular Callout 27"/>
              <p:cNvSpPr/>
              <p:nvPr/>
            </p:nvSpPr>
            <p:spPr>
              <a:xfrm>
                <a:off x="10519948" y="3426823"/>
                <a:ext cx="914402" cy="365760"/>
              </a:xfrm>
              <a:prstGeom prst="wedgeRoundRectCallout">
                <a:avLst>
                  <a:gd name="adj1" fmla="val -64206"/>
                  <a:gd name="adj2" fmla="val -16683"/>
                  <a:gd name="adj3" fmla="val 16667"/>
                </a:avLst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en-US" sz="2400" b="1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</m:oMath>
                  </m:oMathPara>
                </a14:m>
                <a:endParaRPr lang="en-US" sz="2400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8" name="Rounded Rectangular Callout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19948" y="3426823"/>
                <a:ext cx="914402" cy="365760"/>
              </a:xfrm>
              <a:prstGeom prst="wedgeRoundRectCallout">
                <a:avLst>
                  <a:gd name="adj1" fmla="val -64206"/>
                  <a:gd name="adj2" fmla="val -16683"/>
                  <a:gd name="adj3" fmla="val 16667"/>
                </a:avLst>
              </a:prstGeom>
              <a:blipFill>
                <a:blip r:embed="rId10"/>
                <a:stretch>
                  <a:fillRect b="-8065"/>
                </a:stretch>
              </a:blipFill>
              <a:ln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7075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500"/>
                            </p:stCondLst>
                            <p:childTnLst>
                              <p:par>
                                <p:cTn id="1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"/>
                            </p:stCondLst>
                            <p:childTnLst>
                              <p:par>
                                <p:cTn id="1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00"/>
                            </p:stCondLst>
                            <p:childTnLst>
                              <p:par>
                                <p:cTn id="1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1" grpId="0" animBg="1"/>
      <p:bldP spid="12" grpId="0" animBg="1"/>
      <p:bldP spid="13" grpId="0" animBg="1"/>
      <p:bldP spid="15" grpId="0" animBg="1"/>
      <p:bldP spid="17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</a:t>
            </a:r>
            <a:r>
              <a:rPr lang="en-US" dirty="0" smtClean="0"/>
              <a:t>Algorithms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Bubble Sort, Selection Sort, Insertion Sort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87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Sorting is any process of arranging items </a:t>
            </a:r>
            <a:r>
              <a:rPr lang="en-US" dirty="0" smtClean="0"/>
              <a:t>systematically or arranging </a:t>
            </a:r>
            <a:r>
              <a:rPr lang="en-US" dirty="0"/>
              <a:t>items in a sequence ordered by some </a:t>
            </a:r>
            <a:r>
              <a:rPr lang="en-US" dirty="0" smtClean="0"/>
              <a:t>criterion.</a:t>
            </a:r>
          </a:p>
          <a:p>
            <a:r>
              <a:rPr lang="en-US" dirty="0"/>
              <a:t>Applications of Sorting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Phone </a:t>
            </a:r>
            <a:r>
              <a:rPr lang="en-US" dirty="0"/>
              <a:t>Bill: the calls made are date wise sorted.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Bank statement or Credit card Bill: transactions made are date wise sorted.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Filling forms online: “select country” drop down box will have the name of countries sorted in Alphabetical order.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Online shopping: the items can be sorted price wise, date wise or relevance wise.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Files or folders on your desktop are sorted date wise.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011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</a:t>
            </a:r>
            <a:r>
              <a:rPr lang="en-US" dirty="0" smtClean="0"/>
              <a:t>Sort – Example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824436"/>
              </p:ext>
            </p:extLst>
          </p:nvPr>
        </p:nvGraphicFramePr>
        <p:xfrm>
          <a:off x="4029892" y="1600200"/>
          <a:ext cx="381000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56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28444" y="1066800"/>
            <a:ext cx="5717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Sort the following array in Ascending order </a:t>
            </a:r>
            <a:endParaRPr lang="en-US" sz="24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896292" y="2286000"/>
            <a:ext cx="838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896292" y="2286000"/>
            <a:ext cx="88710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Pass 1 :</a:t>
            </a:r>
            <a:endParaRPr lang="en-US" b="1" dirty="0"/>
          </a:p>
        </p:txBody>
      </p:sp>
      <p:sp>
        <p:nvSpPr>
          <p:cNvPr id="8" name="Rectangle 7"/>
          <p:cNvSpPr/>
          <p:nvPr/>
        </p:nvSpPr>
        <p:spPr>
          <a:xfrm>
            <a:off x="2124892" y="2819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2124892" y="3200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10" name="Rectangle 9"/>
          <p:cNvSpPr/>
          <p:nvPr/>
        </p:nvSpPr>
        <p:spPr>
          <a:xfrm>
            <a:off x="2124892" y="3581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2124892" y="3962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12" name="Rectangle 11"/>
          <p:cNvSpPr/>
          <p:nvPr/>
        </p:nvSpPr>
        <p:spPr>
          <a:xfrm>
            <a:off x="2124892" y="4343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3444175" y="2819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14" name="Rectangle 13"/>
          <p:cNvSpPr/>
          <p:nvPr/>
        </p:nvSpPr>
        <p:spPr>
          <a:xfrm>
            <a:off x="3444175" y="3200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15" name="Rectangle 14"/>
          <p:cNvSpPr/>
          <p:nvPr/>
        </p:nvSpPr>
        <p:spPr>
          <a:xfrm>
            <a:off x="3444175" y="3581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16" name="Rectangle 15"/>
          <p:cNvSpPr/>
          <p:nvPr/>
        </p:nvSpPr>
        <p:spPr>
          <a:xfrm>
            <a:off x="3444175" y="3962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17" name="Rectangle 16"/>
          <p:cNvSpPr/>
          <p:nvPr/>
        </p:nvSpPr>
        <p:spPr>
          <a:xfrm>
            <a:off x="3444175" y="4343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18" name="Rectangle 17"/>
          <p:cNvSpPr/>
          <p:nvPr/>
        </p:nvSpPr>
        <p:spPr>
          <a:xfrm>
            <a:off x="4763458" y="2819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19" name="Rectangle 18"/>
          <p:cNvSpPr/>
          <p:nvPr/>
        </p:nvSpPr>
        <p:spPr>
          <a:xfrm>
            <a:off x="4763458" y="3200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20" name="Rectangle 19"/>
          <p:cNvSpPr/>
          <p:nvPr/>
        </p:nvSpPr>
        <p:spPr>
          <a:xfrm>
            <a:off x="4763458" y="3581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21" name="Rectangle 20"/>
          <p:cNvSpPr/>
          <p:nvPr/>
        </p:nvSpPr>
        <p:spPr>
          <a:xfrm>
            <a:off x="4763458" y="3962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22" name="Rectangle 21"/>
          <p:cNvSpPr/>
          <p:nvPr/>
        </p:nvSpPr>
        <p:spPr>
          <a:xfrm>
            <a:off x="4763458" y="4343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23" name="Rectangle 22"/>
          <p:cNvSpPr/>
          <p:nvPr/>
        </p:nvSpPr>
        <p:spPr>
          <a:xfrm>
            <a:off x="6285267" y="2819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24" name="Rectangle 23"/>
          <p:cNvSpPr/>
          <p:nvPr/>
        </p:nvSpPr>
        <p:spPr>
          <a:xfrm>
            <a:off x="6285267" y="3200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25" name="Rectangle 24"/>
          <p:cNvSpPr/>
          <p:nvPr/>
        </p:nvSpPr>
        <p:spPr>
          <a:xfrm>
            <a:off x="6285267" y="3581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26" name="Rectangle 25"/>
          <p:cNvSpPr/>
          <p:nvPr/>
        </p:nvSpPr>
        <p:spPr>
          <a:xfrm>
            <a:off x="6285267" y="3962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27" name="Rectangle 26"/>
          <p:cNvSpPr/>
          <p:nvPr/>
        </p:nvSpPr>
        <p:spPr>
          <a:xfrm>
            <a:off x="6285267" y="4343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28" name="Freeform 27"/>
          <p:cNvSpPr/>
          <p:nvPr/>
        </p:nvSpPr>
        <p:spPr>
          <a:xfrm>
            <a:off x="2648056" y="2975212"/>
            <a:ext cx="272955" cy="450376"/>
          </a:xfrm>
          <a:custGeom>
            <a:avLst/>
            <a:gdLst>
              <a:gd name="connsiteX0" fmla="*/ 0 w 272955"/>
              <a:gd name="connsiteY0" fmla="*/ 0 h 450376"/>
              <a:gd name="connsiteX1" fmla="*/ 272955 w 272955"/>
              <a:gd name="connsiteY1" fmla="*/ 0 h 450376"/>
              <a:gd name="connsiteX2" fmla="*/ 272955 w 272955"/>
              <a:gd name="connsiteY2" fmla="*/ 450376 h 450376"/>
              <a:gd name="connsiteX3" fmla="*/ 0 w 272955"/>
              <a:gd name="connsiteY3" fmla="*/ 450376 h 45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955" h="450376">
                <a:moveTo>
                  <a:pt x="0" y="0"/>
                </a:moveTo>
                <a:lnTo>
                  <a:pt x="272955" y="0"/>
                </a:lnTo>
                <a:lnTo>
                  <a:pt x="272955" y="450376"/>
                </a:lnTo>
                <a:lnTo>
                  <a:pt x="0" y="450376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124892" y="2819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30" name="Rectangle 29"/>
          <p:cNvSpPr/>
          <p:nvPr/>
        </p:nvSpPr>
        <p:spPr>
          <a:xfrm>
            <a:off x="2124892" y="3200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2820401" y="2924771"/>
            <a:ext cx="461665" cy="56521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5296858" y="3731667"/>
            <a:ext cx="272955" cy="450376"/>
          </a:xfrm>
          <a:custGeom>
            <a:avLst/>
            <a:gdLst>
              <a:gd name="connsiteX0" fmla="*/ 0 w 272955"/>
              <a:gd name="connsiteY0" fmla="*/ 0 h 450376"/>
              <a:gd name="connsiteX1" fmla="*/ 272955 w 272955"/>
              <a:gd name="connsiteY1" fmla="*/ 0 h 450376"/>
              <a:gd name="connsiteX2" fmla="*/ 272955 w 272955"/>
              <a:gd name="connsiteY2" fmla="*/ 450376 h 450376"/>
              <a:gd name="connsiteX3" fmla="*/ 0 w 272955"/>
              <a:gd name="connsiteY3" fmla="*/ 450376 h 45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955" h="450376">
                <a:moveTo>
                  <a:pt x="0" y="0"/>
                </a:moveTo>
                <a:lnTo>
                  <a:pt x="272955" y="0"/>
                </a:lnTo>
                <a:lnTo>
                  <a:pt x="272955" y="450376"/>
                </a:lnTo>
                <a:lnTo>
                  <a:pt x="0" y="450376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5461771" y="3669399"/>
            <a:ext cx="461665" cy="56521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763458" y="3581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35" name="Rectangle 34"/>
          <p:cNvSpPr/>
          <p:nvPr/>
        </p:nvSpPr>
        <p:spPr>
          <a:xfrm>
            <a:off x="4763458" y="3962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36" name="Freeform 35"/>
          <p:cNvSpPr/>
          <p:nvPr/>
        </p:nvSpPr>
        <p:spPr>
          <a:xfrm>
            <a:off x="6830242" y="4118212"/>
            <a:ext cx="272955" cy="450376"/>
          </a:xfrm>
          <a:custGeom>
            <a:avLst/>
            <a:gdLst>
              <a:gd name="connsiteX0" fmla="*/ 0 w 272955"/>
              <a:gd name="connsiteY0" fmla="*/ 0 h 450376"/>
              <a:gd name="connsiteX1" fmla="*/ 272955 w 272955"/>
              <a:gd name="connsiteY1" fmla="*/ 0 h 450376"/>
              <a:gd name="connsiteX2" fmla="*/ 272955 w 272955"/>
              <a:gd name="connsiteY2" fmla="*/ 450376 h 450376"/>
              <a:gd name="connsiteX3" fmla="*/ 0 w 272955"/>
              <a:gd name="connsiteY3" fmla="*/ 450376 h 45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955" h="450376">
                <a:moveTo>
                  <a:pt x="0" y="0"/>
                </a:moveTo>
                <a:lnTo>
                  <a:pt x="272955" y="0"/>
                </a:lnTo>
                <a:lnTo>
                  <a:pt x="272955" y="450376"/>
                </a:lnTo>
                <a:lnTo>
                  <a:pt x="0" y="450376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6980000" y="4052133"/>
            <a:ext cx="461665" cy="56521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285267" y="39624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9" name="Rectangle 38"/>
          <p:cNvSpPr/>
          <p:nvPr/>
        </p:nvSpPr>
        <p:spPr>
          <a:xfrm>
            <a:off x="6285267" y="43434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>
              <a:xfrm>
                <a:off x="4141126" y="5350599"/>
                <a:ext cx="3994857" cy="984885"/>
              </a:xfrm>
              <a:prstGeom prst="rect">
                <a:avLst/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pPr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𝑖𝑓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(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𝐴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[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𝑗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] &gt; 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𝐴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[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𝑗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+1])</m:t>
                      </m:r>
                    </m:oMath>
                  </m:oMathPara>
                </a14:m>
                <a:endParaRPr lang="en-US" sz="2400" dirty="0" smtClean="0">
                  <a:solidFill>
                    <a:srgbClr val="A71160"/>
                  </a:solidFill>
                  <a:cs typeface="Consolas" pitchFamily="49" charset="0"/>
                </a:endParaRPr>
              </a:p>
              <a:p>
                <a:pPr lvl="2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𝑠𝑤𝑎𝑝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(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𝐴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[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𝑗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],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𝐴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[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𝑗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+1])</m:t>
                      </m:r>
                    </m:oMath>
                  </m:oMathPara>
                </a14:m>
                <a:endParaRPr lang="en-US" sz="2400" dirty="0">
                  <a:solidFill>
                    <a:srgbClr val="A71160"/>
                  </a:solidFill>
                  <a:cs typeface="Consolas" pitchFamily="49" charset="0"/>
                </a:endParaRPr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1126" y="5350599"/>
                <a:ext cx="3994857" cy="98488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bg2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2096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  <p:set>
                                      <p:cBhvr>
                                        <p:cTn id="41" dur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  <p:set>
                                      <p:cBhvr>
                                        <p:cTn id="45" dur="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91" dur="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95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" dur="1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118" dur="1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1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1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122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1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163" dur="1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1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167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2" grpId="0" animBg="1"/>
      <p:bldP spid="34" grpId="0" animBg="1"/>
      <p:bldP spid="35" grpId="0" animBg="1"/>
      <p:bldP spid="36" grpId="0" animBg="1"/>
      <p:bldP spid="38" grpId="0" animBg="1"/>
      <p:bldP spid="39" grpId="0" animBg="1"/>
      <p:bldP spid="4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Bubble Sort – Example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35540" y="914400"/>
            <a:ext cx="88710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Pass 2 :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1532722" y="1447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6" name="Rectangle 5"/>
          <p:cNvSpPr/>
          <p:nvPr/>
        </p:nvSpPr>
        <p:spPr>
          <a:xfrm>
            <a:off x="1532722" y="1828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7" name="Rectangle 6"/>
          <p:cNvSpPr/>
          <p:nvPr/>
        </p:nvSpPr>
        <p:spPr>
          <a:xfrm>
            <a:off x="1532722" y="2209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8" name="Rectangle 7"/>
          <p:cNvSpPr/>
          <p:nvPr/>
        </p:nvSpPr>
        <p:spPr>
          <a:xfrm>
            <a:off x="1532722" y="2590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1532722" y="2971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74285" y="3692769"/>
            <a:ext cx="1033272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2904322" y="1447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12" name="Rectangle 11"/>
          <p:cNvSpPr/>
          <p:nvPr/>
        </p:nvSpPr>
        <p:spPr>
          <a:xfrm>
            <a:off x="2904322" y="1828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2904322" y="2209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14" name="Rectangle 13"/>
          <p:cNvSpPr/>
          <p:nvPr/>
        </p:nvSpPr>
        <p:spPr>
          <a:xfrm>
            <a:off x="2904322" y="2590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15" name="Rectangle 14"/>
          <p:cNvSpPr/>
          <p:nvPr/>
        </p:nvSpPr>
        <p:spPr>
          <a:xfrm>
            <a:off x="2904322" y="2971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16" name="Rectangle 15"/>
          <p:cNvSpPr/>
          <p:nvPr/>
        </p:nvSpPr>
        <p:spPr>
          <a:xfrm>
            <a:off x="4428322" y="1447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17" name="Rectangle 16"/>
          <p:cNvSpPr/>
          <p:nvPr/>
        </p:nvSpPr>
        <p:spPr>
          <a:xfrm>
            <a:off x="4428322" y="1828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18" name="Rectangle 17"/>
          <p:cNvSpPr/>
          <p:nvPr/>
        </p:nvSpPr>
        <p:spPr>
          <a:xfrm>
            <a:off x="4428322" y="2209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19" name="Rectangle 18"/>
          <p:cNvSpPr/>
          <p:nvPr/>
        </p:nvSpPr>
        <p:spPr>
          <a:xfrm>
            <a:off x="4428322" y="2590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20" name="Rectangle 19"/>
          <p:cNvSpPr/>
          <p:nvPr/>
        </p:nvSpPr>
        <p:spPr>
          <a:xfrm>
            <a:off x="4428322" y="2971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21" name="Rectangle 20"/>
          <p:cNvSpPr/>
          <p:nvPr/>
        </p:nvSpPr>
        <p:spPr>
          <a:xfrm>
            <a:off x="6424679" y="1447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22" name="Rectangle 21"/>
          <p:cNvSpPr/>
          <p:nvPr/>
        </p:nvSpPr>
        <p:spPr>
          <a:xfrm>
            <a:off x="6424679" y="1828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23" name="Rectangle 22"/>
          <p:cNvSpPr/>
          <p:nvPr/>
        </p:nvSpPr>
        <p:spPr>
          <a:xfrm>
            <a:off x="6424679" y="2209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24" name="Rectangle 23"/>
          <p:cNvSpPr/>
          <p:nvPr/>
        </p:nvSpPr>
        <p:spPr>
          <a:xfrm>
            <a:off x="6424679" y="2590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25" name="Rectangle 24"/>
          <p:cNvSpPr/>
          <p:nvPr/>
        </p:nvSpPr>
        <p:spPr>
          <a:xfrm>
            <a:off x="6424679" y="2971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26" name="Freeform 25"/>
          <p:cNvSpPr/>
          <p:nvPr/>
        </p:nvSpPr>
        <p:spPr>
          <a:xfrm>
            <a:off x="3450052" y="2009975"/>
            <a:ext cx="272955" cy="450376"/>
          </a:xfrm>
          <a:custGeom>
            <a:avLst/>
            <a:gdLst>
              <a:gd name="connsiteX0" fmla="*/ 0 w 272955"/>
              <a:gd name="connsiteY0" fmla="*/ 0 h 450376"/>
              <a:gd name="connsiteX1" fmla="*/ 272955 w 272955"/>
              <a:gd name="connsiteY1" fmla="*/ 0 h 450376"/>
              <a:gd name="connsiteX2" fmla="*/ 272955 w 272955"/>
              <a:gd name="connsiteY2" fmla="*/ 450376 h 450376"/>
              <a:gd name="connsiteX3" fmla="*/ 0 w 272955"/>
              <a:gd name="connsiteY3" fmla="*/ 450376 h 45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955" h="450376">
                <a:moveTo>
                  <a:pt x="0" y="0"/>
                </a:moveTo>
                <a:lnTo>
                  <a:pt x="272955" y="0"/>
                </a:lnTo>
                <a:lnTo>
                  <a:pt x="272955" y="450376"/>
                </a:lnTo>
                <a:lnTo>
                  <a:pt x="0" y="450376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3614965" y="1947707"/>
            <a:ext cx="461665" cy="56521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904322" y="1828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29" name="Rectangle 28"/>
          <p:cNvSpPr/>
          <p:nvPr/>
        </p:nvSpPr>
        <p:spPr>
          <a:xfrm>
            <a:off x="2904322" y="2209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30" name="Freeform 29"/>
          <p:cNvSpPr/>
          <p:nvPr/>
        </p:nvSpPr>
        <p:spPr>
          <a:xfrm>
            <a:off x="4979913" y="2380851"/>
            <a:ext cx="272955" cy="450376"/>
          </a:xfrm>
          <a:custGeom>
            <a:avLst/>
            <a:gdLst>
              <a:gd name="connsiteX0" fmla="*/ 0 w 272955"/>
              <a:gd name="connsiteY0" fmla="*/ 0 h 450376"/>
              <a:gd name="connsiteX1" fmla="*/ 272955 w 272955"/>
              <a:gd name="connsiteY1" fmla="*/ 0 h 450376"/>
              <a:gd name="connsiteX2" fmla="*/ 272955 w 272955"/>
              <a:gd name="connsiteY2" fmla="*/ 450376 h 450376"/>
              <a:gd name="connsiteX3" fmla="*/ 0 w 272955"/>
              <a:gd name="connsiteY3" fmla="*/ 450376 h 45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955" h="450376">
                <a:moveTo>
                  <a:pt x="0" y="0"/>
                </a:moveTo>
                <a:lnTo>
                  <a:pt x="272955" y="0"/>
                </a:lnTo>
                <a:lnTo>
                  <a:pt x="272955" y="450376"/>
                </a:lnTo>
                <a:lnTo>
                  <a:pt x="0" y="450376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144826" y="2318583"/>
            <a:ext cx="461665" cy="56521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428322" y="2209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3" name="Rectangle 32"/>
          <p:cNvSpPr/>
          <p:nvPr/>
        </p:nvSpPr>
        <p:spPr>
          <a:xfrm>
            <a:off x="4428322" y="2590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6128671" y="914400"/>
            <a:ext cx="88710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Pass </a:t>
            </a:r>
            <a:r>
              <a:rPr lang="en-IN" b="1" dirty="0"/>
              <a:t>3</a:t>
            </a:r>
            <a:r>
              <a:rPr lang="en-IN" b="1" dirty="0" smtClean="0"/>
              <a:t> :</a:t>
            </a:r>
            <a:endParaRPr lang="en-US" b="1" dirty="0"/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5738963" y="984738"/>
            <a:ext cx="0" cy="27021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7890819" y="14448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37" name="Rectangle 36"/>
          <p:cNvSpPr/>
          <p:nvPr/>
        </p:nvSpPr>
        <p:spPr>
          <a:xfrm>
            <a:off x="7890819" y="18258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38" name="Rectangle 37"/>
          <p:cNvSpPr/>
          <p:nvPr/>
        </p:nvSpPr>
        <p:spPr>
          <a:xfrm>
            <a:off x="7890819" y="22068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9" name="Rectangle 38"/>
          <p:cNvSpPr/>
          <p:nvPr/>
        </p:nvSpPr>
        <p:spPr>
          <a:xfrm>
            <a:off x="7890819" y="25878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40" name="Rectangle 39"/>
          <p:cNvSpPr/>
          <p:nvPr/>
        </p:nvSpPr>
        <p:spPr>
          <a:xfrm>
            <a:off x="7890819" y="29688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41" name="Rectangle 40"/>
          <p:cNvSpPr/>
          <p:nvPr/>
        </p:nvSpPr>
        <p:spPr>
          <a:xfrm>
            <a:off x="10041002" y="1447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42" name="Rectangle 41"/>
          <p:cNvSpPr/>
          <p:nvPr/>
        </p:nvSpPr>
        <p:spPr>
          <a:xfrm>
            <a:off x="10041002" y="1828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43" name="Rectangle 42"/>
          <p:cNvSpPr/>
          <p:nvPr/>
        </p:nvSpPr>
        <p:spPr>
          <a:xfrm>
            <a:off x="10041002" y="2209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44" name="Rectangle 43"/>
          <p:cNvSpPr/>
          <p:nvPr/>
        </p:nvSpPr>
        <p:spPr>
          <a:xfrm>
            <a:off x="10041002" y="2590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45" name="Rectangle 44"/>
          <p:cNvSpPr/>
          <p:nvPr/>
        </p:nvSpPr>
        <p:spPr>
          <a:xfrm>
            <a:off x="10041002" y="2971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56</a:t>
            </a:r>
            <a:endParaRPr lang="en-US" sz="2400" b="1" dirty="0"/>
          </a:p>
        </p:txBody>
      </p:sp>
      <p:sp>
        <p:nvSpPr>
          <p:cNvPr id="46" name="Freeform 45"/>
          <p:cNvSpPr/>
          <p:nvPr/>
        </p:nvSpPr>
        <p:spPr>
          <a:xfrm>
            <a:off x="6968989" y="1613017"/>
            <a:ext cx="272955" cy="450376"/>
          </a:xfrm>
          <a:custGeom>
            <a:avLst/>
            <a:gdLst>
              <a:gd name="connsiteX0" fmla="*/ 0 w 272955"/>
              <a:gd name="connsiteY0" fmla="*/ 0 h 450376"/>
              <a:gd name="connsiteX1" fmla="*/ 272955 w 272955"/>
              <a:gd name="connsiteY1" fmla="*/ 0 h 450376"/>
              <a:gd name="connsiteX2" fmla="*/ 272955 w 272955"/>
              <a:gd name="connsiteY2" fmla="*/ 450376 h 450376"/>
              <a:gd name="connsiteX3" fmla="*/ 0 w 272955"/>
              <a:gd name="connsiteY3" fmla="*/ 450376 h 45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955" h="450376">
                <a:moveTo>
                  <a:pt x="0" y="0"/>
                </a:moveTo>
                <a:lnTo>
                  <a:pt x="272955" y="0"/>
                </a:lnTo>
                <a:lnTo>
                  <a:pt x="272955" y="450376"/>
                </a:lnTo>
                <a:lnTo>
                  <a:pt x="0" y="450376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7133902" y="1550749"/>
            <a:ext cx="461665" cy="56521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6424679" y="1447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p:sp>
        <p:nvSpPr>
          <p:cNvPr id="49" name="Rectangle 48"/>
          <p:cNvSpPr/>
          <p:nvPr/>
        </p:nvSpPr>
        <p:spPr>
          <a:xfrm>
            <a:off x="6424679" y="1828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50" name="Freeform 49"/>
          <p:cNvSpPr/>
          <p:nvPr/>
        </p:nvSpPr>
        <p:spPr>
          <a:xfrm>
            <a:off x="8433905" y="1945533"/>
            <a:ext cx="272955" cy="450376"/>
          </a:xfrm>
          <a:custGeom>
            <a:avLst/>
            <a:gdLst>
              <a:gd name="connsiteX0" fmla="*/ 0 w 272955"/>
              <a:gd name="connsiteY0" fmla="*/ 0 h 450376"/>
              <a:gd name="connsiteX1" fmla="*/ 272955 w 272955"/>
              <a:gd name="connsiteY1" fmla="*/ 0 h 450376"/>
              <a:gd name="connsiteX2" fmla="*/ 272955 w 272955"/>
              <a:gd name="connsiteY2" fmla="*/ 450376 h 450376"/>
              <a:gd name="connsiteX3" fmla="*/ 0 w 272955"/>
              <a:gd name="connsiteY3" fmla="*/ 450376 h 45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955" h="450376">
                <a:moveTo>
                  <a:pt x="0" y="0"/>
                </a:moveTo>
                <a:lnTo>
                  <a:pt x="272955" y="0"/>
                </a:lnTo>
                <a:lnTo>
                  <a:pt x="272955" y="450376"/>
                </a:lnTo>
                <a:lnTo>
                  <a:pt x="0" y="450376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8598818" y="1883265"/>
            <a:ext cx="461665" cy="56521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890819" y="18258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53" name="Rectangle 52"/>
          <p:cNvSpPr/>
          <p:nvPr/>
        </p:nvSpPr>
        <p:spPr>
          <a:xfrm>
            <a:off x="7890819" y="22068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54" name="TextBox 53"/>
          <p:cNvSpPr txBox="1"/>
          <p:nvPr/>
        </p:nvSpPr>
        <p:spPr>
          <a:xfrm>
            <a:off x="9687300" y="914400"/>
            <a:ext cx="88710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Pass 4 :</a:t>
            </a:r>
            <a:endParaRPr lang="en-US" b="1" dirty="0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9323714" y="984738"/>
            <a:ext cx="0" cy="27021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Freeform 55"/>
          <p:cNvSpPr/>
          <p:nvPr/>
        </p:nvSpPr>
        <p:spPr>
          <a:xfrm>
            <a:off x="10574402" y="1605528"/>
            <a:ext cx="272955" cy="450376"/>
          </a:xfrm>
          <a:custGeom>
            <a:avLst/>
            <a:gdLst>
              <a:gd name="connsiteX0" fmla="*/ 0 w 272955"/>
              <a:gd name="connsiteY0" fmla="*/ 0 h 450376"/>
              <a:gd name="connsiteX1" fmla="*/ 272955 w 272955"/>
              <a:gd name="connsiteY1" fmla="*/ 0 h 450376"/>
              <a:gd name="connsiteX2" fmla="*/ 272955 w 272955"/>
              <a:gd name="connsiteY2" fmla="*/ 450376 h 450376"/>
              <a:gd name="connsiteX3" fmla="*/ 0 w 272955"/>
              <a:gd name="connsiteY3" fmla="*/ 450376 h 45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955" h="450376">
                <a:moveTo>
                  <a:pt x="0" y="0"/>
                </a:moveTo>
                <a:lnTo>
                  <a:pt x="272955" y="0"/>
                </a:lnTo>
                <a:lnTo>
                  <a:pt x="272955" y="450376"/>
                </a:lnTo>
                <a:lnTo>
                  <a:pt x="0" y="450376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10739315" y="1543260"/>
            <a:ext cx="461665" cy="56521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10041002" y="1447800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59" name="Rectangle 58"/>
          <p:cNvSpPr/>
          <p:nvPr/>
        </p:nvSpPr>
        <p:spPr>
          <a:xfrm>
            <a:off x="10041002" y="1828800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23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/>
              <p:cNvSpPr/>
              <p:nvPr/>
            </p:nvSpPr>
            <p:spPr>
              <a:xfrm>
                <a:off x="4141126" y="5350599"/>
                <a:ext cx="3994857" cy="984885"/>
              </a:xfrm>
              <a:prstGeom prst="rect">
                <a:avLst/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pPr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𝑖𝑓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(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𝐴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[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𝑗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] &gt; 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𝐴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[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𝑗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+1])</m:t>
                      </m:r>
                    </m:oMath>
                  </m:oMathPara>
                </a14:m>
                <a:endParaRPr lang="en-US" sz="2400" dirty="0" smtClean="0">
                  <a:solidFill>
                    <a:srgbClr val="A71160"/>
                  </a:solidFill>
                  <a:cs typeface="Consolas" pitchFamily="49" charset="0"/>
                </a:endParaRPr>
              </a:p>
              <a:p>
                <a:pPr lvl="2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𝑠𝑤𝑎𝑝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(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𝐴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[</m:t>
                      </m:r>
                      <m:r>
                        <a:rPr lang="en-US" sz="2400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𝑗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],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𝐴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[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𝑗</m:t>
                      </m:r>
                      <m:r>
                        <a:rPr lang="en-US" sz="2400" i="1" dirty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cs typeface="Consolas" pitchFamily="49" charset="0"/>
                        </a:rPr>
                        <m:t>+1])</m:t>
                      </m:r>
                    </m:oMath>
                  </m:oMathPara>
                </a14:m>
                <a:endParaRPr lang="en-US" sz="2400" dirty="0">
                  <a:solidFill>
                    <a:srgbClr val="A71160"/>
                  </a:solidFill>
                  <a:cs typeface="Consolas" pitchFamily="49" charset="0"/>
                </a:endParaRPr>
              </a:p>
            </p:txBody>
          </p:sp>
        </mc:Choice>
        <mc:Fallback xmlns="">
          <p:sp>
            <p:nvSpPr>
              <p:cNvPr id="60" name="Rectangle 5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1126" y="5350599"/>
                <a:ext cx="3994857" cy="98488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bg2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794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2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32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55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59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100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1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3" dur="1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104" dur="1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" dur="1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7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158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1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162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3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203" dur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6" dur="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207" dur="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8" dur="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5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256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7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9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260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1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32" grpId="0" animBg="1"/>
      <p:bldP spid="33" grpId="0" animBg="1"/>
      <p:bldP spid="34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8" grpId="0" animBg="1"/>
      <p:bldP spid="49" grpId="0" animBg="1"/>
      <p:bldP spid="50" grpId="0" animBg="1"/>
      <p:bldP spid="52" grpId="0" animBg="1"/>
      <p:bldP spid="53" grpId="0" animBg="1"/>
      <p:bldP spid="54" grpId="0" animBg="1"/>
      <p:bldP spid="56" grpId="0" animBg="1"/>
      <p:bldP spid="58" grpId="0" animBg="1"/>
      <p:bldP spid="5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Bubble Sort - Algorithm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70369" y="863444"/>
            <a:ext cx="11929641" cy="5590565"/>
          </a:xfrm>
          <a:solidFill>
            <a:srgbClr val="424242"/>
          </a:solidFill>
        </p:spPr>
        <p:txBody>
          <a:bodyPr/>
          <a:lstStyle/>
          <a:p>
            <a:pPr marL="0" indent="0"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Input: Array A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Output: Sorted array A</a:t>
            </a:r>
          </a:p>
          <a:p>
            <a:pPr marL="0" indent="0">
              <a:buNone/>
            </a:pPr>
            <a:endParaRPr lang="en-IN" b="1" dirty="0">
              <a:solidFill>
                <a:schemeClr val="tx2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r>
              <a:rPr lang="en-IN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Algorithm: </a:t>
            </a:r>
            <a:r>
              <a:rPr lang="en-IN" b="1" dirty="0" err="1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Bubble_Sort</a:t>
            </a:r>
            <a:r>
              <a:rPr lang="en-IN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(A)</a:t>
            </a:r>
          </a:p>
          <a:p>
            <a:pPr marL="0" indent="0">
              <a:buNone/>
            </a:pPr>
            <a:r>
              <a:rPr lang="pt-BR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pt-BR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i ← 1 to </a:t>
            </a:r>
            <a:r>
              <a:rPr lang="pt-BR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n-1 </a:t>
            </a:r>
            <a:r>
              <a:rPr lang="pt-BR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0" indent="0">
              <a:buNone/>
            </a:pPr>
            <a:r>
              <a:rPr lang="en-IN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pt-BR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for j ← 1 to n-i </a:t>
            </a:r>
            <a:r>
              <a:rPr lang="pt-BR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0" indent="0">
              <a:buNone/>
            </a:pPr>
            <a:r>
              <a:rPr lang="en-IN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en-IN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if  A[j] &gt; A[j+1] </a:t>
            </a:r>
            <a:r>
              <a:rPr lang="en-IN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then</a:t>
            </a:r>
          </a:p>
          <a:p>
            <a:pPr marL="0" indent="0">
              <a:buNone/>
            </a:pPr>
            <a:r>
              <a:rPr lang="en-IN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IN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		</a:t>
            </a:r>
            <a:r>
              <a:rPr lang="en-IN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swap(</a:t>
            </a:r>
            <a:r>
              <a:rPr lang="en-IN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A[j</a:t>
            </a:r>
            <a:r>
              <a:rPr lang="en-IN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], A[j+1])</a:t>
            </a:r>
            <a:endParaRPr lang="en-IN" b="1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IN" dirty="0">
              <a:solidFill>
                <a:srgbClr val="FCE0EE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07778" y="3980329"/>
            <a:ext cx="3478175" cy="1573306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/>
          <a:p>
            <a:r>
              <a:rPr lang="en-IN" sz="2400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temp </a:t>
            </a:r>
            <a:r>
              <a:rPr lang="en-IN" sz="2400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← A[j]</a:t>
            </a:r>
          </a:p>
          <a:p>
            <a:r>
              <a:rPr lang="en-IN" sz="2400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A[j</a:t>
            </a:r>
            <a:r>
              <a:rPr lang="en-IN" sz="2400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] ← A[j+1]</a:t>
            </a:r>
          </a:p>
          <a:p>
            <a:r>
              <a:rPr lang="en-IN" sz="2400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A[j+1</a:t>
            </a:r>
            <a:r>
              <a:rPr lang="en-IN" sz="2400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] ← temp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206187" y="3146613"/>
            <a:ext cx="6382872" cy="2339788"/>
          </a:xfrm>
          <a:prstGeom prst="roundRect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878541" y="3585883"/>
            <a:ext cx="4421332" cy="1652944"/>
          </a:xfrm>
          <a:prstGeom prst="roundRect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ounded Rectangular Callout 33"/>
              <p:cNvSpPr/>
              <p:nvPr/>
            </p:nvSpPr>
            <p:spPr>
              <a:xfrm>
                <a:off x="4894729" y="2601559"/>
                <a:ext cx="762000" cy="457200"/>
              </a:xfrm>
              <a:prstGeom prst="wedgeRoundRectCallout">
                <a:avLst>
                  <a:gd name="adj1" fmla="val -20833"/>
                  <a:gd name="adj2" fmla="val 66721"/>
                  <a:gd name="adj3" fmla="val 16667"/>
                </a:avLst>
              </a:prstGeom>
              <a:noFill/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𝛉</m:t>
                      </m:r>
                      <m:d>
                        <m:dPr>
                          <m:ctrlP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𝐧</m:t>
                          </m:r>
                        </m:e>
                      </m:d>
                    </m:oMath>
                  </m:oMathPara>
                </a14:m>
                <a:endParaRPr lang="en-US" sz="2400" b="1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34" name="Rounded Rectangular Callout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4729" y="2601559"/>
                <a:ext cx="762000" cy="457200"/>
              </a:xfrm>
              <a:prstGeom prst="wedgeRoundRectCallout">
                <a:avLst>
                  <a:gd name="adj1" fmla="val -20833"/>
                  <a:gd name="adj2" fmla="val 66721"/>
                  <a:gd name="adj3" fmla="val 16667"/>
                </a:avLst>
              </a:prstGeom>
              <a:blipFill>
                <a:blip r:embed="rId2"/>
                <a:stretch>
                  <a:fillRect l="-8661"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ounded Rectangular Callout 34"/>
              <p:cNvSpPr/>
              <p:nvPr/>
            </p:nvSpPr>
            <p:spPr>
              <a:xfrm>
                <a:off x="5516221" y="4136334"/>
                <a:ext cx="914400" cy="457200"/>
              </a:xfrm>
              <a:prstGeom prst="wedgeRoundRectCallout">
                <a:avLst>
                  <a:gd name="adj1" fmla="val -71901"/>
                  <a:gd name="adj2" fmla="val -15165"/>
                  <a:gd name="adj3" fmla="val 16667"/>
                </a:avLst>
              </a:prstGeom>
              <a:noFill/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smtClean="0">
                          <a:solidFill>
                            <a:srgbClr val="ED524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𝛉</m:t>
                      </m:r>
                      <m:d>
                        <m:dPr>
                          <m:ctrlPr>
                            <a:rPr lang="en-US" sz="2400" b="1" i="1" smtClean="0">
                              <a:solidFill>
                                <a:srgbClr val="ED524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 smtClean="0">
                                  <a:solidFill>
                                    <a:srgbClr val="ED524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0" smtClean="0">
                                  <a:solidFill>
                                    <a:srgbClr val="ED524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𝐧</m:t>
                              </m:r>
                            </m:e>
                            <m:sup>
                              <m:r>
                                <a:rPr lang="en-US" sz="2400" b="1" i="0" smtClean="0">
                                  <a:solidFill>
                                    <a:srgbClr val="ED524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1" dirty="0">
                  <a:solidFill>
                    <a:srgbClr val="ED524F"/>
                  </a:solidFill>
                </a:endParaRPr>
              </a:p>
            </p:txBody>
          </p:sp>
        </mc:Choice>
        <mc:Fallback xmlns="">
          <p:sp>
            <p:nvSpPr>
              <p:cNvPr id="35" name="Rounded Rectangular Callout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221" y="4136334"/>
                <a:ext cx="914400" cy="457200"/>
              </a:xfrm>
              <a:prstGeom prst="wedgeRoundRectCallout">
                <a:avLst>
                  <a:gd name="adj1" fmla="val -71901"/>
                  <a:gd name="adj2" fmla="val -15165"/>
                  <a:gd name="adj3" fmla="val 16667"/>
                </a:avLst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639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 of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efficiency of an algorithm is a </a:t>
            </a:r>
            <a:r>
              <a:rPr lang="en-US" dirty="0">
                <a:solidFill>
                  <a:srgbClr val="A71160"/>
                </a:solidFill>
              </a:rPr>
              <a:t>measure of the amount of resources </a:t>
            </a:r>
            <a:r>
              <a:rPr lang="en-US" dirty="0"/>
              <a:t>consumed in solving a problem of size 𝑛</a:t>
            </a:r>
            <a:r>
              <a:rPr lang="en-US" dirty="0" smtClean="0"/>
              <a:t>.</a:t>
            </a:r>
          </a:p>
          <a:p>
            <a:r>
              <a:rPr lang="en-US" dirty="0"/>
              <a:t>An algorithm must be </a:t>
            </a:r>
            <a:r>
              <a:rPr lang="en-US" dirty="0">
                <a:solidFill>
                  <a:srgbClr val="A71160"/>
                </a:solidFill>
              </a:rPr>
              <a:t>analyzed </a:t>
            </a:r>
            <a:r>
              <a:rPr lang="en-US" dirty="0"/>
              <a:t>to determine its resource usage. </a:t>
            </a:r>
          </a:p>
          <a:p>
            <a:r>
              <a:rPr lang="en-US" dirty="0" smtClean="0"/>
              <a:t>Two major computational resources are </a:t>
            </a:r>
            <a:r>
              <a:rPr lang="en-US" dirty="0" smtClean="0">
                <a:solidFill>
                  <a:srgbClr val="A71160"/>
                </a:solidFill>
              </a:rPr>
              <a:t>execution time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rgbClr val="A71160"/>
                </a:solidFill>
              </a:rPr>
              <a:t>memory space</a:t>
            </a:r>
            <a:r>
              <a:rPr lang="en-US" dirty="0" smtClean="0"/>
              <a:t>.</a:t>
            </a:r>
          </a:p>
          <a:p>
            <a:r>
              <a:rPr lang="en-US" dirty="0" smtClean="0"/>
              <a:t>Memory Space requirement </a:t>
            </a:r>
            <a:r>
              <a:rPr lang="en-US" dirty="0" smtClean="0">
                <a:solidFill>
                  <a:srgbClr val="A71160"/>
                </a:solidFill>
              </a:rPr>
              <a:t>can not be </a:t>
            </a:r>
            <a:r>
              <a:rPr lang="en-US" dirty="0" smtClean="0"/>
              <a:t>compared directly, so the </a:t>
            </a:r>
            <a:r>
              <a:rPr lang="en-US" dirty="0"/>
              <a:t>important resource is </a:t>
            </a:r>
            <a:r>
              <a:rPr lang="en-US" dirty="0" smtClean="0"/>
              <a:t>computational time required by an algorithm.</a:t>
            </a:r>
            <a:endParaRPr lang="en-US" b="1" dirty="0">
              <a:solidFill>
                <a:srgbClr val="A71160"/>
              </a:solidFill>
            </a:endParaRPr>
          </a:p>
          <a:p>
            <a:r>
              <a:rPr lang="en-US" dirty="0"/>
              <a:t>To measure the </a:t>
            </a:r>
            <a:r>
              <a:rPr lang="en-US" dirty="0">
                <a:solidFill>
                  <a:srgbClr val="A71160"/>
                </a:solidFill>
              </a:rPr>
              <a:t>efficiency of an algorithm </a:t>
            </a:r>
            <a:r>
              <a:rPr lang="en-US" dirty="0"/>
              <a:t>requires to measure its </a:t>
            </a:r>
            <a:r>
              <a:rPr lang="en-US" dirty="0" smtClean="0"/>
              <a:t>execution time using </a:t>
            </a:r>
            <a:r>
              <a:rPr lang="en-US" dirty="0"/>
              <a:t>any of the following approaches: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Empirical Approach: </a:t>
            </a:r>
            <a:r>
              <a:rPr lang="en-US" dirty="0" smtClean="0"/>
              <a:t>To </a:t>
            </a:r>
            <a:r>
              <a:rPr lang="en-US" dirty="0"/>
              <a:t>run it and measure how much processor time is needed.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</a:rPr>
              <a:t>Theoretical Approach: </a:t>
            </a:r>
            <a:r>
              <a:rPr lang="en-US" dirty="0" smtClean="0"/>
              <a:t>Mathematically </a:t>
            </a:r>
            <a:r>
              <a:rPr lang="en-US" dirty="0"/>
              <a:t>computing how much time is needed as a function of input size.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75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Bubble Sort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It is a simple sorting algorithm that works by </a:t>
                </a:r>
                <a:r>
                  <a:rPr lang="en-US" dirty="0" smtClean="0">
                    <a:solidFill>
                      <a:srgbClr val="A71160"/>
                    </a:solidFill>
                  </a:rPr>
                  <a:t>comparing </a:t>
                </a:r>
                <a:r>
                  <a:rPr lang="en-US" dirty="0">
                    <a:solidFill>
                      <a:srgbClr val="A71160"/>
                    </a:solidFill>
                  </a:rPr>
                  <a:t>each pair of adjacent items </a:t>
                </a:r>
                <a:r>
                  <a:rPr lang="en-US" dirty="0"/>
                  <a:t>and swapping them if they are in the wrong order.</a:t>
                </a:r>
              </a:p>
              <a:p>
                <a:r>
                  <a:rPr lang="en-US" dirty="0"/>
                  <a:t>The pass through the list is repeated </a:t>
                </a:r>
                <a:r>
                  <a:rPr lang="en-US" dirty="0">
                    <a:solidFill>
                      <a:srgbClr val="A71160"/>
                    </a:solidFill>
                  </a:rPr>
                  <a:t>until no swaps are needed</a:t>
                </a:r>
                <a:r>
                  <a:rPr lang="en-US" dirty="0"/>
                  <a:t>, which indicates that the list is sorted.</a:t>
                </a:r>
              </a:p>
              <a:p>
                <a:r>
                  <a:rPr lang="en-US" dirty="0"/>
                  <a:t>As it only uses comparisons to operate on elements, it is a </a:t>
                </a:r>
                <a:r>
                  <a:rPr lang="en-US" dirty="0">
                    <a:solidFill>
                      <a:srgbClr val="A71160"/>
                    </a:solidFill>
                  </a:rPr>
                  <a:t>comparison sort.</a:t>
                </a:r>
              </a:p>
              <a:p>
                <a:r>
                  <a:rPr lang="en-US" dirty="0"/>
                  <a:t>Although the algorithm is simple, it is </a:t>
                </a:r>
                <a:r>
                  <a:rPr lang="en-US" dirty="0">
                    <a:solidFill>
                      <a:srgbClr val="A71160"/>
                    </a:solidFill>
                  </a:rPr>
                  <a:t>too slow </a:t>
                </a:r>
                <a:r>
                  <a:rPr lang="en-US" dirty="0"/>
                  <a:t>for practical use.</a:t>
                </a:r>
              </a:p>
              <a:p>
                <a:r>
                  <a:rPr lang="en-US" dirty="0"/>
                  <a:t>The time complexity of bubble sort </a:t>
                </a:r>
                <a:r>
                  <a:rPr lang="en-US" dirty="0" smtClean="0"/>
                  <a:t>is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  <m:d>
                      <m:dPr>
                        <m:ctrlPr>
                          <a:rPr lang="en-US" b="1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1" i="1">
                                <a:solidFill>
                                  <a:srgbClr val="A7116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>
                                <a:solidFill>
                                  <a:srgbClr val="A7116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𝒏</m:t>
                            </m:r>
                          </m:e>
                          <m:sup>
                            <m:r>
                              <a:rPr lang="en-US" b="1" i="1">
                                <a:solidFill>
                                  <a:srgbClr val="A7116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478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Bubble Sort Algorithm – Best Case Analysis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70369" y="863444"/>
            <a:ext cx="11929641" cy="5590565"/>
          </a:xfrm>
          <a:solidFill>
            <a:srgbClr val="424242"/>
          </a:solidFill>
        </p:spPr>
        <p:txBody>
          <a:bodyPr/>
          <a:lstStyle/>
          <a:p>
            <a:pPr marL="0" indent="0"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Input: Array A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Output: Sorted array A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Algorithm</a:t>
            </a:r>
            <a:r>
              <a:rPr lang="en-IN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: </a:t>
            </a:r>
            <a:r>
              <a:rPr lang="en-IN" b="1" dirty="0" err="1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Bubble_Sort</a:t>
            </a:r>
            <a:r>
              <a:rPr lang="en-IN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(A)</a:t>
            </a:r>
          </a:p>
          <a:p>
            <a:pPr marL="0" indent="0">
              <a:buNone/>
            </a:pPr>
            <a:r>
              <a:rPr lang="en-US" b="1" dirty="0" err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b="1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flag=1;</a:t>
            </a:r>
          </a:p>
          <a:p>
            <a:pPr marL="0" indent="0">
              <a:buNone/>
            </a:pPr>
            <a:r>
              <a:rPr lang="pt-BR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pt-BR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i ← 1 to </a:t>
            </a:r>
            <a:r>
              <a:rPr lang="pt-BR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n-1 do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pt-BR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pt-BR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j ← 1 to n-i </a:t>
            </a:r>
            <a:r>
              <a:rPr lang="pt-BR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0" indent="0">
              <a:buNone/>
            </a:pPr>
            <a:r>
              <a:rPr lang="en-IN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en-IN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		</a:t>
            </a:r>
            <a:r>
              <a:rPr lang="en-IN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if  </a:t>
            </a:r>
            <a:r>
              <a:rPr lang="en-IN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A[j] &gt; A[j+1] </a:t>
            </a:r>
            <a:r>
              <a:rPr lang="en-IN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then</a:t>
            </a:r>
          </a:p>
          <a:p>
            <a:pPr marL="0" indent="0">
              <a:buNone/>
            </a:pPr>
            <a:r>
              <a:rPr lang="en-IN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IN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		flag = 0;</a:t>
            </a:r>
          </a:p>
          <a:p>
            <a:pPr marL="0" indent="0">
              <a:buNone/>
            </a:pPr>
            <a:r>
              <a:rPr lang="en-IN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IN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			</a:t>
            </a:r>
            <a:r>
              <a:rPr lang="en-IN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swap(A[j],A[j+1])</a:t>
            </a:r>
          </a:p>
          <a:p>
            <a:pPr marL="0" indent="-87312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if(flag </a:t>
            </a:r>
            <a:r>
              <a:rPr lang="en-US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== 1)</a:t>
            </a:r>
          </a:p>
          <a:p>
            <a:pPr marL="581025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		</a:t>
            </a:r>
            <a:r>
              <a:rPr lang="en-US" sz="2400" b="1" dirty="0" err="1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en-US" sz="2400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&lt;&lt;"already sorted"&lt;&lt;</a:t>
            </a:r>
            <a:r>
              <a:rPr lang="en-US" sz="2400" b="1" dirty="0" err="1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en-US" sz="2400" b="1" dirty="0">
              <a:solidFill>
                <a:srgbClr val="FCE0EE"/>
              </a:solidFill>
              <a:latin typeface="Consolas" pitchFamily="49" charset="0"/>
              <a:cs typeface="Consolas" pitchFamily="49" charset="0"/>
            </a:endParaRPr>
          </a:p>
          <a:p>
            <a:pPr marL="581025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dirty="0" smtClean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		break</a:t>
            </a:r>
            <a:r>
              <a:rPr lang="en-US" sz="2400" b="1" dirty="0">
                <a:solidFill>
                  <a:srgbClr val="FCE0EE"/>
                </a:solidFill>
                <a:latin typeface="Consolas" pitchFamily="49" charset="0"/>
                <a:cs typeface="Consolas" pitchFamily="49" charset="0"/>
              </a:rPr>
              <a:t>; </a:t>
            </a:r>
            <a:endParaRPr lang="en-IN" sz="2400" b="1" dirty="0">
              <a:solidFill>
                <a:srgbClr val="FCE0EE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endParaRPr lang="en-IN" b="1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IN" dirty="0">
              <a:solidFill>
                <a:srgbClr val="FCE0EE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447692" y="1011469"/>
            <a:ext cx="920445" cy="369332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>
                <a:solidFill>
                  <a:schemeClr val="accent3"/>
                </a:solidFill>
              </a:rPr>
              <a:t>Pass 1 :</a:t>
            </a:r>
            <a:endParaRPr lang="en-US" b="1" dirty="0">
              <a:solidFill>
                <a:schemeClr val="accent3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676292" y="2306869"/>
            <a:ext cx="533400" cy="381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9676292" y="2687869"/>
            <a:ext cx="533400" cy="381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12" name="Rectangle 11"/>
          <p:cNvSpPr/>
          <p:nvPr/>
        </p:nvSpPr>
        <p:spPr>
          <a:xfrm>
            <a:off x="9676292" y="3068869"/>
            <a:ext cx="533400" cy="381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59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9676292" y="1543474"/>
            <a:ext cx="533400" cy="381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12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676292" y="1925869"/>
            <a:ext cx="533400" cy="381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23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496821" y="1011469"/>
            <a:ext cx="817853" cy="369332"/>
          </a:xfrm>
          <a:prstGeom prst="rect">
            <a:avLst/>
          </a:prstGeom>
          <a:noFill/>
          <a:ln w="28575">
            <a:solidFill>
              <a:srgbClr val="ED524F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err="1" smtClean="0">
                <a:solidFill>
                  <a:srgbClr val="ED5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IN" b="1" dirty="0" smtClean="0">
                <a:solidFill>
                  <a:srgbClr val="ED5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</a:t>
            </a:r>
            <a:endParaRPr lang="en-US" b="1" dirty="0">
              <a:solidFill>
                <a:srgbClr val="ED524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645231" y="3570700"/>
            <a:ext cx="2377440" cy="4572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0496821" y="1532544"/>
            <a:ext cx="817853" cy="369332"/>
          </a:xfrm>
          <a:prstGeom prst="rect">
            <a:avLst/>
          </a:prstGeom>
          <a:noFill/>
          <a:ln w="12700">
            <a:solidFill>
              <a:srgbClr val="ED524F"/>
            </a:solidFill>
          </a:ln>
        </p:spPr>
        <p:txBody>
          <a:bodyPr wrap="none" rtlCol="0" anchor="ctr" anchorCtr="0">
            <a:spAutoFit/>
          </a:bodyPr>
          <a:lstStyle/>
          <a:p>
            <a:r>
              <a:rPr lang="en-IN" b="1" dirty="0" smtClean="0">
                <a:solidFill>
                  <a:srgbClr val="ED5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1</a:t>
            </a:r>
            <a:endParaRPr lang="en-US" b="1" dirty="0">
              <a:solidFill>
                <a:srgbClr val="ED524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496821" y="1912949"/>
            <a:ext cx="817853" cy="369332"/>
          </a:xfrm>
          <a:prstGeom prst="rect">
            <a:avLst/>
          </a:prstGeom>
          <a:noFill/>
          <a:ln w="12700">
            <a:solidFill>
              <a:srgbClr val="ED524F"/>
            </a:solidFill>
          </a:ln>
        </p:spPr>
        <p:txBody>
          <a:bodyPr wrap="none" rtlCol="0" anchor="ctr" anchorCtr="0">
            <a:spAutoFit/>
          </a:bodyPr>
          <a:lstStyle/>
          <a:p>
            <a:r>
              <a:rPr lang="en-IN" b="1" dirty="0" smtClean="0">
                <a:solidFill>
                  <a:srgbClr val="ED5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2</a:t>
            </a:r>
            <a:endParaRPr lang="en-US" b="1" dirty="0">
              <a:solidFill>
                <a:srgbClr val="ED524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488649" y="2295541"/>
            <a:ext cx="817853" cy="369332"/>
          </a:xfrm>
          <a:prstGeom prst="rect">
            <a:avLst/>
          </a:prstGeom>
          <a:noFill/>
          <a:ln w="12700">
            <a:solidFill>
              <a:srgbClr val="ED524F"/>
            </a:solidFill>
          </a:ln>
        </p:spPr>
        <p:txBody>
          <a:bodyPr wrap="none" rtlCol="0" anchor="ctr" anchorCtr="0">
            <a:spAutoFit/>
          </a:bodyPr>
          <a:lstStyle/>
          <a:p>
            <a:r>
              <a:rPr lang="en-IN" b="1" dirty="0" smtClean="0">
                <a:solidFill>
                  <a:srgbClr val="ED5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3</a:t>
            </a:r>
            <a:endParaRPr lang="en-US" b="1" dirty="0">
              <a:solidFill>
                <a:srgbClr val="ED524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488649" y="2689009"/>
            <a:ext cx="817853" cy="369332"/>
          </a:xfrm>
          <a:prstGeom prst="rect">
            <a:avLst/>
          </a:prstGeom>
          <a:noFill/>
          <a:ln w="12700">
            <a:solidFill>
              <a:srgbClr val="ED524F"/>
            </a:solidFill>
          </a:ln>
        </p:spPr>
        <p:txBody>
          <a:bodyPr wrap="none" rtlCol="0" anchor="ctr" anchorCtr="0">
            <a:spAutoFit/>
          </a:bodyPr>
          <a:lstStyle/>
          <a:p>
            <a:r>
              <a:rPr lang="en-IN" b="1" dirty="0" smtClean="0">
                <a:solidFill>
                  <a:srgbClr val="ED5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4</a:t>
            </a:r>
            <a:endParaRPr lang="en-US" b="1" dirty="0">
              <a:solidFill>
                <a:srgbClr val="ED524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9261566" y="3616234"/>
                <a:ext cx="2644140" cy="830997"/>
              </a:xfrm>
              <a:prstGeom prst="rect">
                <a:avLst/>
              </a:prstGeom>
              <a:noFill/>
              <a:ln>
                <a:solidFill>
                  <a:srgbClr val="FDEDF5"/>
                </a:solidFill>
                <a:prstDash val="sysDash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accent3"/>
                    </a:solidFill>
                    <a:ea typeface="Cambria Math" panose="02040503050406030204" pitchFamily="18" charset="0"/>
                  </a:rPr>
                  <a:t>Best case time complexity =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d>
                      <m:dPr>
                        <m:ctrlPr>
                          <a:rPr lang="en-US" sz="2400" i="1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accent3"/>
                  </a:solidFill>
                </a:endParaRPr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61566" y="3616234"/>
                <a:ext cx="2644140" cy="830997"/>
              </a:xfrm>
              <a:prstGeom prst="rect">
                <a:avLst/>
              </a:prstGeom>
              <a:blipFill>
                <a:blip r:embed="rId2"/>
                <a:stretch>
                  <a:fillRect t="-4317" b="-15108"/>
                </a:stretch>
              </a:blipFill>
              <a:ln>
                <a:solidFill>
                  <a:srgbClr val="FDEDF5"/>
                </a:solidFill>
                <a:prstDash val="sysDash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ectangle 22"/>
          <p:cNvSpPr/>
          <p:nvPr/>
        </p:nvSpPr>
        <p:spPr>
          <a:xfrm>
            <a:off x="2018214" y="5839096"/>
            <a:ext cx="1066800" cy="45720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ular Callout 23"/>
          <p:cNvSpPr/>
          <p:nvPr/>
        </p:nvSpPr>
        <p:spPr>
          <a:xfrm>
            <a:off x="4752705" y="2486484"/>
            <a:ext cx="1981200" cy="903328"/>
          </a:xfrm>
          <a:prstGeom prst="wedgeRoundRectCallout">
            <a:avLst>
              <a:gd name="adj1" fmla="val -36599"/>
              <a:gd name="adj2" fmla="val 74735"/>
              <a:gd name="adj3" fmla="val 16667"/>
            </a:avLst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5"/>
                </a:solidFill>
              </a:rPr>
              <a:t>C</a:t>
            </a:r>
            <a:r>
              <a:rPr lang="en-US" sz="2000" dirty="0" smtClean="0">
                <a:solidFill>
                  <a:schemeClr val="accent5"/>
                </a:solidFill>
              </a:rPr>
              <a:t>ondition never becomes true</a:t>
            </a:r>
            <a:endParaRPr lang="en-US" sz="2000" dirty="0">
              <a:solidFill>
                <a:schemeClr val="accent5"/>
              </a:solidFill>
            </a:endParaRPr>
          </a:p>
        </p:txBody>
      </p:sp>
      <p:cxnSp>
        <p:nvCxnSpPr>
          <p:cNvPr id="25" name="Elbow Connector 24"/>
          <p:cNvCxnSpPr>
            <a:endCxn id="23" idx="1"/>
          </p:cNvCxnSpPr>
          <p:nvPr/>
        </p:nvCxnSpPr>
        <p:spPr>
          <a:xfrm rot="16200000" flipH="1">
            <a:off x="1316468" y="5365950"/>
            <a:ext cx="708982" cy="694509"/>
          </a:xfrm>
          <a:prstGeom prst="bentConnector2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8996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36C09"/>
                                      </p:to>
                                    </p:animClr>
                                    <p:set>
                                      <p:cBhvr>
                                        <p:cTn id="8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36C09"/>
                                      </p:to>
                                    </p:animClr>
                                    <p:set>
                                      <p:cBhvr>
                                        <p:cTn id="8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EECE1"/>
                                      </p:to>
                                    </p:animClr>
                                    <p:set>
                                      <p:cBhvr>
                                        <p:cTn id="10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36C09"/>
                                      </p:to>
                                    </p:animClr>
                                    <p:set>
                                      <p:cBhvr>
                                        <p:cTn id="1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EECE1"/>
                                      </p:to>
                                    </p:animClr>
                                    <p:set>
                                      <p:cBhvr>
                                        <p:cTn id="12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36C09"/>
                                      </p:to>
                                    </p:animClr>
                                    <p:set>
                                      <p:cBhvr>
                                        <p:cTn id="12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500"/>
                            </p:stCondLst>
                            <p:childTnLst>
                              <p:par>
                                <p:cTn id="13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EECE1"/>
                                      </p:to>
                                    </p:animClr>
                                    <p:set>
                                      <p:cBhvr>
                                        <p:cTn id="13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36C09"/>
                                      </p:to>
                                    </p:animClr>
                                    <p:set>
                                      <p:cBhvr>
                                        <p:cTn id="14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81481E-6 L -0.13021 0.19513 " pathEditMode="relative" rAng="0" ptsTypes="AA">
                                      <p:cBhvr>
                                        <p:cTn id="15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10" y="9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2500"/>
                            </p:stCondLst>
                            <p:childTnLst>
                              <p:par>
                                <p:cTn id="1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 animBg="1"/>
      <p:bldP spid="23" grpId="0" animBg="1"/>
      <p:bldP spid="24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Analysis of Bubble Sort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9789"/>
            <a:ext cx="12177992" cy="462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5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Analysis of Bubble Sort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1201"/>
            <a:ext cx="7024914" cy="29160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79446"/>
            <a:ext cx="103917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78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 Sort – Example 1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433820"/>
              </p:ext>
            </p:extLst>
          </p:nvPr>
        </p:nvGraphicFramePr>
        <p:xfrm>
          <a:off x="4070046" y="1528465"/>
          <a:ext cx="521547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-5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533400" y="2286000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33400" y="2286000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1 :</a:t>
            </a:r>
            <a:endParaRPr lang="en-US" b="1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26943"/>
              </p:ext>
            </p:extLst>
          </p:nvPr>
        </p:nvGraphicFramePr>
        <p:xfrm>
          <a:off x="651928" y="3032760"/>
          <a:ext cx="521547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-5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35076" y="2571095"/>
            <a:ext cx="2130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Unsorted Array</a:t>
            </a:r>
            <a:endParaRPr lang="en-US" sz="2400" b="1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575039"/>
              </p:ext>
            </p:extLst>
          </p:nvPr>
        </p:nvGraphicFramePr>
        <p:xfrm>
          <a:off x="651928" y="3566160"/>
          <a:ext cx="5215472" cy="39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0070C0"/>
                          </a:solidFill>
                        </a:rPr>
                        <a:t>2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0070C0"/>
                          </a:solidFill>
                        </a:rPr>
                        <a:t>4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0070C0"/>
                          </a:solidFill>
                        </a:rPr>
                        <a:t>5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0070C0"/>
                          </a:solidFill>
                        </a:rPr>
                        <a:t>6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0070C0"/>
                          </a:solidFill>
                        </a:rPr>
                        <a:t>7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0070C0"/>
                          </a:solidFill>
                        </a:rPr>
                        <a:t>8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533400" y="4202668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3400" y="4202668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</a:t>
            </a:r>
            <a:r>
              <a:rPr lang="en-IN" b="1" dirty="0"/>
              <a:t>2</a:t>
            </a:r>
            <a:r>
              <a:rPr lang="en-IN" b="1" dirty="0" smtClean="0"/>
              <a:t> :</a:t>
            </a:r>
            <a:endParaRPr lang="en-US" b="1" dirty="0"/>
          </a:p>
        </p:txBody>
      </p:sp>
      <p:sp>
        <p:nvSpPr>
          <p:cNvPr id="13" name="Rectangle 12"/>
          <p:cNvSpPr/>
          <p:nvPr/>
        </p:nvSpPr>
        <p:spPr>
          <a:xfrm>
            <a:off x="762000" y="5127812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</a:t>
            </a:r>
            <a:endParaRPr lang="en-US" sz="2400" b="1" dirty="0"/>
          </a:p>
        </p:txBody>
      </p:sp>
      <p:sp>
        <p:nvSpPr>
          <p:cNvPr id="14" name="Rectangle 13"/>
          <p:cNvSpPr/>
          <p:nvPr/>
        </p:nvSpPr>
        <p:spPr>
          <a:xfrm>
            <a:off x="1295400" y="5127812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</a:t>
            </a:r>
            <a:endParaRPr lang="en-US" sz="2400" b="1" dirty="0"/>
          </a:p>
        </p:txBody>
      </p:sp>
      <p:sp>
        <p:nvSpPr>
          <p:cNvPr id="15" name="Rectangle 14"/>
          <p:cNvSpPr/>
          <p:nvPr/>
        </p:nvSpPr>
        <p:spPr>
          <a:xfrm>
            <a:off x="1836336" y="5127812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16" name="Rectangle 15"/>
          <p:cNvSpPr/>
          <p:nvPr/>
        </p:nvSpPr>
        <p:spPr>
          <a:xfrm>
            <a:off x="2369736" y="5127812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-5</a:t>
            </a:r>
            <a:endParaRPr lang="en-US" sz="2400" b="1" dirty="0"/>
          </a:p>
        </p:txBody>
      </p:sp>
      <p:sp>
        <p:nvSpPr>
          <p:cNvPr id="17" name="Rectangle 16"/>
          <p:cNvSpPr/>
          <p:nvPr/>
        </p:nvSpPr>
        <p:spPr>
          <a:xfrm>
            <a:off x="2903136" y="5127812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18" name="Rectangle 17"/>
          <p:cNvSpPr/>
          <p:nvPr/>
        </p:nvSpPr>
        <p:spPr>
          <a:xfrm>
            <a:off x="3436536" y="5127812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69936" y="5127812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20" name="Rectangle 19"/>
          <p:cNvSpPr/>
          <p:nvPr/>
        </p:nvSpPr>
        <p:spPr>
          <a:xfrm>
            <a:off x="4503336" y="5127812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14</a:t>
            </a:r>
            <a:endParaRPr lang="en-US" sz="2400" b="1" dirty="0"/>
          </a:p>
        </p:txBody>
      </p:sp>
      <p:sp>
        <p:nvSpPr>
          <p:cNvPr id="21" name="Rectangle 20"/>
          <p:cNvSpPr/>
          <p:nvPr/>
        </p:nvSpPr>
        <p:spPr>
          <a:xfrm>
            <a:off x="762000" y="5562600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295400" y="5562600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836336" y="5562600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369736" y="5562600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903136" y="5562600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436536" y="5562600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969936" y="5562600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503336" y="5562600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786846" y="4339479"/>
            <a:ext cx="5930537" cy="1754326"/>
          </a:xfrm>
          <a:prstGeom prst="rect">
            <a:avLst/>
          </a:prstGeom>
          <a:solidFill>
            <a:srgbClr val="FCE0EE"/>
          </a:solidFill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b="1" dirty="0" err="1" smtClean="0"/>
              <a:t>Minj</a:t>
            </a:r>
            <a:r>
              <a:rPr lang="en-US" dirty="0" smtClean="0"/>
              <a:t> denotes the current index and </a:t>
            </a:r>
            <a:r>
              <a:rPr lang="en-US" b="1" dirty="0" smtClean="0"/>
              <a:t>Minx</a:t>
            </a:r>
            <a:r>
              <a:rPr lang="en-US" dirty="0" smtClean="0"/>
              <a:t> is the value stored at current index.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b="1" dirty="0" smtClean="0"/>
              <a:t>So, </a:t>
            </a:r>
            <a:r>
              <a:rPr lang="en-US" b="1" dirty="0" err="1" smtClean="0"/>
              <a:t>Minj</a:t>
            </a:r>
            <a:r>
              <a:rPr lang="en-US" b="1" dirty="0" smtClean="0"/>
              <a:t> </a:t>
            </a:r>
            <a:r>
              <a:rPr lang="en-US" b="1" dirty="0"/>
              <a:t>= 1, Minx = </a:t>
            </a:r>
            <a:r>
              <a:rPr lang="en-US" b="1" dirty="0" smtClean="0"/>
              <a:t>5</a:t>
            </a:r>
            <a:endParaRPr lang="en-US" dirty="0" smtClean="0"/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Assume that currently </a:t>
            </a:r>
            <a:r>
              <a:rPr lang="en-US" b="1" dirty="0" smtClean="0"/>
              <a:t>Minx</a:t>
            </a:r>
            <a:r>
              <a:rPr lang="en-US" dirty="0" smtClean="0"/>
              <a:t> is the smallest value.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Now find the smallest value from the remaining entire Unsorted array.</a:t>
            </a:r>
          </a:p>
        </p:txBody>
      </p:sp>
      <p:sp>
        <p:nvSpPr>
          <p:cNvPr id="30" name="Freeform 29"/>
          <p:cNvSpPr/>
          <p:nvPr/>
        </p:nvSpPr>
        <p:spPr>
          <a:xfrm rot="10800000" flipV="1">
            <a:off x="1289637" y="4915377"/>
            <a:ext cx="3734440" cy="178355"/>
          </a:xfrm>
          <a:custGeom>
            <a:avLst/>
            <a:gdLst>
              <a:gd name="connsiteX0" fmla="*/ 0 w 3734440"/>
              <a:gd name="connsiteY0" fmla="*/ 122945 h 122945"/>
              <a:gd name="connsiteX1" fmla="*/ 0 w 3734440"/>
              <a:gd name="connsiteY1" fmla="*/ 0 h 122945"/>
              <a:gd name="connsiteX2" fmla="*/ 3734440 w 3734440"/>
              <a:gd name="connsiteY2" fmla="*/ 0 h 122945"/>
              <a:gd name="connsiteX3" fmla="*/ 3734440 w 3734440"/>
              <a:gd name="connsiteY3" fmla="*/ 92209 h 12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440" h="122945">
                <a:moveTo>
                  <a:pt x="0" y="122945"/>
                </a:moveTo>
                <a:lnTo>
                  <a:pt x="0" y="0"/>
                </a:lnTo>
                <a:lnTo>
                  <a:pt x="3734440" y="0"/>
                </a:lnTo>
                <a:lnTo>
                  <a:pt x="3734440" y="92209"/>
                </a:ln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289637" y="4572000"/>
            <a:ext cx="373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Unsorted Array (elements 2 to 8)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1018674" y="5867400"/>
            <a:ext cx="1636294" cy="228600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1385429" y="6096000"/>
            <a:ext cx="90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Swap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62000" y="5127812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-5</a:t>
            </a:r>
            <a:endParaRPr lang="en-US" sz="2400" b="1" dirty="0"/>
          </a:p>
        </p:txBody>
      </p:sp>
      <p:sp>
        <p:nvSpPr>
          <p:cNvPr id="35" name="Rectangle 34"/>
          <p:cNvSpPr/>
          <p:nvPr/>
        </p:nvSpPr>
        <p:spPr>
          <a:xfrm>
            <a:off x="2369736" y="5127812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</a:t>
            </a:r>
            <a:endParaRPr lang="en-US" sz="24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082144" y="6061167"/>
            <a:ext cx="2399118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71160"/>
                </a:solidFill>
              </a:rPr>
              <a:t>Index = </a:t>
            </a:r>
            <a:r>
              <a:rPr lang="en-US" sz="2000" b="1" dirty="0" smtClean="0">
                <a:solidFill>
                  <a:srgbClr val="A71160"/>
                </a:solidFill>
              </a:rPr>
              <a:t>4, value </a:t>
            </a:r>
            <a:r>
              <a:rPr lang="en-US" sz="2000" b="1" dirty="0">
                <a:solidFill>
                  <a:srgbClr val="A71160"/>
                </a:solidFill>
              </a:rPr>
              <a:t>= -</a:t>
            </a:r>
            <a:r>
              <a:rPr lang="en-US" sz="2000" b="1" dirty="0" smtClean="0">
                <a:solidFill>
                  <a:srgbClr val="A71160"/>
                </a:solidFill>
              </a:rPr>
              <a:t>5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084618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3812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91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2" dur="1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BACC6"/>
                                      </p:to>
                                    </p:animClr>
                                    <p:set>
                                      <p:cBhvr>
                                        <p:cTn id="133" dur="1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1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1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1" grpId="1" animBg="1"/>
      <p:bldP spid="22" grpId="0" animBg="1"/>
      <p:bldP spid="23" grpId="0" animBg="1"/>
      <p:bldP spid="24" grpId="0" animBg="1"/>
      <p:bldP spid="24" grpId="1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 animBg="1"/>
      <p:bldP spid="33" grpId="0"/>
      <p:bldP spid="34" grpId="0" animBg="1"/>
      <p:bldP spid="35" grpId="0" animBg="1"/>
      <p:bldP spid="3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Sort – </a:t>
            </a:r>
            <a:r>
              <a:rPr lang="en-US" dirty="0" smtClean="0"/>
              <a:t>Example 1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1693" y="1252559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3 :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525782" y="1979455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-5</a:t>
            </a:r>
            <a:endParaRPr lang="en-US" sz="2400" b="1" dirty="0"/>
          </a:p>
        </p:txBody>
      </p:sp>
      <p:sp>
        <p:nvSpPr>
          <p:cNvPr id="6" name="Rectangle 5"/>
          <p:cNvSpPr/>
          <p:nvPr/>
        </p:nvSpPr>
        <p:spPr>
          <a:xfrm>
            <a:off x="1059182" y="1979455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</a:t>
            </a:r>
            <a:endParaRPr lang="en-US" sz="2400" b="1" dirty="0"/>
          </a:p>
        </p:txBody>
      </p:sp>
      <p:sp>
        <p:nvSpPr>
          <p:cNvPr id="7" name="Rectangle 6"/>
          <p:cNvSpPr/>
          <p:nvPr/>
        </p:nvSpPr>
        <p:spPr>
          <a:xfrm>
            <a:off x="1600118" y="1979455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8" name="Rectangle 7"/>
          <p:cNvSpPr/>
          <p:nvPr/>
        </p:nvSpPr>
        <p:spPr>
          <a:xfrm>
            <a:off x="2133518" y="1979455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5</a:t>
            </a:r>
          </a:p>
        </p:txBody>
      </p:sp>
      <p:sp>
        <p:nvSpPr>
          <p:cNvPr id="9" name="Rectangle 8"/>
          <p:cNvSpPr/>
          <p:nvPr/>
        </p:nvSpPr>
        <p:spPr>
          <a:xfrm>
            <a:off x="2666918" y="1979455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10" name="Rectangle 9"/>
          <p:cNvSpPr/>
          <p:nvPr/>
        </p:nvSpPr>
        <p:spPr>
          <a:xfrm>
            <a:off x="3200318" y="1979455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33718" y="1979455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12" name="Rectangle 11"/>
          <p:cNvSpPr/>
          <p:nvPr/>
        </p:nvSpPr>
        <p:spPr>
          <a:xfrm>
            <a:off x="4267118" y="1979455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14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525782" y="239555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59182" y="239555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00118" y="239555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133518" y="239555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666918" y="239555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200318" y="239555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733718" y="239555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267118" y="239555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1592582" y="1793329"/>
            <a:ext cx="3207937" cy="146657"/>
          </a:xfrm>
          <a:custGeom>
            <a:avLst/>
            <a:gdLst>
              <a:gd name="connsiteX0" fmla="*/ 0 w 3734440"/>
              <a:gd name="connsiteY0" fmla="*/ 122945 h 122945"/>
              <a:gd name="connsiteX1" fmla="*/ 0 w 3734440"/>
              <a:gd name="connsiteY1" fmla="*/ 0 h 122945"/>
              <a:gd name="connsiteX2" fmla="*/ 3734440 w 3734440"/>
              <a:gd name="connsiteY2" fmla="*/ 0 h 122945"/>
              <a:gd name="connsiteX3" fmla="*/ 3734440 w 3734440"/>
              <a:gd name="connsiteY3" fmla="*/ 92209 h 12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440" h="122945">
                <a:moveTo>
                  <a:pt x="0" y="122945"/>
                </a:moveTo>
                <a:lnTo>
                  <a:pt x="0" y="0"/>
                </a:lnTo>
                <a:lnTo>
                  <a:pt x="3734440" y="0"/>
                </a:lnTo>
                <a:lnTo>
                  <a:pt x="3734440" y="92209"/>
                </a:ln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484294" y="1440406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Unsorted Array (elements 3 to 8)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321834" y="1487466"/>
            <a:ext cx="3618999" cy="923330"/>
          </a:xfrm>
          <a:prstGeom prst="rect">
            <a:avLst/>
          </a:prstGeom>
          <a:solidFill>
            <a:srgbClr val="FCE0EE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 smtClean="0"/>
              <a:t>Now </a:t>
            </a:r>
            <a:r>
              <a:rPr lang="en-US" b="1" dirty="0" err="1" smtClean="0"/>
              <a:t>Minj</a:t>
            </a:r>
            <a:r>
              <a:rPr lang="en-US" b="1" dirty="0" smtClean="0"/>
              <a:t> = 2, </a:t>
            </a:r>
            <a:r>
              <a:rPr lang="en-US" b="1" dirty="0"/>
              <a:t>Minx </a:t>
            </a:r>
            <a:r>
              <a:rPr lang="en-US" b="1" dirty="0" smtClean="0"/>
              <a:t>= 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Find min value from </a:t>
            </a:r>
            <a:r>
              <a:rPr lang="en-US" dirty="0" smtClean="0"/>
              <a:t>remaining </a:t>
            </a:r>
            <a:r>
              <a:rPr lang="en-US" dirty="0"/>
              <a:t>unsorted  </a:t>
            </a:r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547507" y="3059668"/>
            <a:ext cx="6343404" cy="461665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No Swapping as min value is already at right place </a:t>
            </a:r>
            <a:endParaRPr lang="en-US" sz="2400" dirty="0"/>
          </a:p>
        </p:txBody>
      </p:sp>
      <p:sp>
        <p:nvSpPr>
          <p:cNvPr id="26" name="Rectangle 25"/>
          <p:cNvSpPr/>
          <p:nvPr/>
        </p:nvSpPr>
        <p:spPr>
          <a:xfrm>
            <a:off x="1059182" y="1979455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</a:t>
            </a:r>
            <a:endParaRPr lang="en-US" sz="2400" b="1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525782" y="3593068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25782" y="3593068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</a:t>
            </a:r>
            <a:r>
              <a:rPr lang="en-IN" b="1" dirty="0"/>
              <a:t>4</a:t>
            </a:r>
            <a:r>
              <a:rPr lang="en-IN" b="1" dirty="0" smtClean="0"/>
              <a:t> :</a:t>
            </a:r>
            <a:endParaRPr lang="en-US" b="1" dirty="0"/>
          </a:p>
        </p:txBody>
      </p:sp>
      <p:sp>
        <p:nvSpPr>
          <p:cNvPr id="29" name="Rectangle 28"/>
          <p:cNvSpPr/>
          <p:nvPr/>
        </p:nvSpPr>
        <p:spPr>
          <a:xfrm>
            <a:off x="525782" y="4753637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-5</a:t>
            </a:r>
            <a:endParaRPr lang="en-US" sz="2400" b="1" dirty="0"/>
          </a:p>
        </p:txBody>
      </p:sp>
      <p:sp>
        <p:nvSpPr>
          <p:cNvPr id="30" name="Rectangle 29"/>
          <p:cNvSpPr/>
          <p:nvPr/>
        </p:nvSpPr>
        <p:spPr>
          <a:xfrm>
            <a:off x="1059182" y="4753637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</a:t>
            </a:r>
            <a:endParaRPr lang="en-US" sz="2400" b="1" dirty="0"/>
          </a:p>
        </p:txBody>
      </p:sp>
      <p:sp>
        <p:nvSpPr>
          <p:cNvPr id="31" name="Rectangle 30"/>
          <p:cNvSpPr/>
          <p:nvPr/>
        </p:nvSpPr>
        <p:spPr>
          <a:xfrm>
            <a:off x="1600118" y="47536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2" name="Rectangle 31"/>
          <p:cNvSpPr/>
          <p:nvPr/>
        </p:nvSpPr>
        <p:spPr>
          <a:xfrm>
            <a:off x="2133518" y="47536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</a:t>
            </a:r>
            <a:endParaRPr lang="en-US" sz="2400" b="1" dirty="0"/>
          </a:p>
        </p:txBody>
      </p:sp>
      <p:sp>
        <p:nvSpPr>
          <p:cNvPr id="33" name="Rectangle 32"/>
          <p:cNvSpPr/>
          <p:nvPr/>
        </p:nvSpPr>
        <p:spPr>
          <a:xfrm>
            <a:off x="2666918" y="47536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34" name="Rectangle 33"/>
          <p:cNvSpPr/>
          <p:nvPr/>
        </p:nvSpPr>
        <p:spPr>
          <a:xfrm>
            <a:off x="3200318" y="47536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733718" y="47536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6" name="Rectangle 35"/>
          <p:cNvSpPr/>
          <p:nvPr/>
        </p:nvSpPr>
        <p:spPr>
          <a:xfrm>
            <a:off x="4267118" y="47536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14</a:t>
            </a:r>
            <a:endParaRPr lang="en-US" sz="2400" b="1" dirty="0"/>
          </a:p>
        </p:txBody>
      </p:sp>
      <p:sp>
        <p:nvSpPr>
          <p:cNvPr id="37" name="Rectangle 36"/>
          <p:cNvSpPr/>
          <p:nvPr/>
        </p:nvSpPr>
        <p:spPr>
          <a:xfrm>
            <a:off x="525782" y="51697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059182" y="51697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00118" y="51697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133518" y="51697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666918" y="51697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200318" y="51697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733718" y="51697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267118" y="51697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5" name="Freeform 44"/>
          <p:cNvSpPr/>
          <p:nvPr/>
        </p:nvSpPr>
        <p:spPr>
          <a:xfrm>
            <a:off x="2133518" y="4560141"/>
            <a:ext cx="2667001" cy="101472"/>
          </a:xfrm>
          <a:custGeom>
            <a:avLst/>
            <a:gdLst>
              <a:gd name="connsiteX0" fmla="*/ 0 w 3734440"/>
              <a:gd name="connsiteY0" fmla="*/ 122945 h 122945"/>
              <a:gd name="connsiteX1" fmla="*/ 0 w 3734440"/>
              <a:gd name="connsiteY1" fmla="*/ 0 h 122945"/>
              <a:gd name="connsiteX2" fmla="*/ 3734440 w 3734440"/>
              <a:gd name="connsiteY2" fmla="*/ 0 h 122945"/>
              <a:gd name="connsiteX3" fmla="*/ 3734440 w 3734440"/>
              <a:gd name="connsiteY3" fmla="*/ 92209 h 12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440" h="122945">
                <a:moveTo>
                  <a:pt x="0" y="122945"/>
                </a:moveTo>
                <a:lnTo>
                  <a:pt x="0" y="0"/>
                </a:lnTo>
                <a:lnTo>
                  <a:pt x="3734440" y="0"/>
                </a:lnTo>
                <a:lnTo>
                  <a:pt x="3734440" y="92209"/>
                </a:ln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1516382" y="3874341"/>
            <a:ext cx="342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Unsorted Array </a:t>
            </a:r>
          </a:p>
          <a:p>
            <a:pPr algn="ctr"/>
            <a:r>
              <a:rPr lang="en-US" b="1" dirty="0" smtClean="0">
                <a:solidFill>
                  <a:srgbClr val="A71160"/>
                </a:solidFill>
              </a:rPr>
              <a:t>(elements 4 to 8)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49" name="Freeform 48"/>
          <p:cNvSpPr/>
          <p:nvPr/>
        </p:nvSpPr>
        <p:spPr>
          <a:xfrm>
            <a:off x="1848771" y="5574268"/>
            <a:ext cx="1636294" cy="228600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2215526" y="5802868"/>
            <a:ext cx="90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Swap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600118" y="4753637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</a:t>
            </a:r>
            <a:endParaRPr lang="en-US" sz="2400" b="1" dirty="0"/>
          </a:p>
        </p:txBody>
      </p:sp>
      <p:sp>
        <p:nvSpPr>
          <p:cNvPr id="52" name="Rectangle 51"/>
          <p:cNvSpPr/>
          <p:nvPr/>
        </p:nvSpPr>
        <p:spPr>
          <a:xfrm>
            <a:off x="3200318" y="47536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cxnSp>
        <p:nvCxnSpPr>
          <p:cNvPr id="53" name="Straight Connector 52"/>
          <p:cNvCxnSpPr/>
          <p:nvPr/>
        </p:nvCxnSpPr>
        <p:spPr>
          <a:xfrm>
            <a:off x="491693" y="1250462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6321834" y="3847488"/>
            <a:ext cx="3618999" cy="923330"/>
          </a:xfrm>
          <a:prstGeom prst="rect">
            <a:avLst/>
          </a:prstGeom>
          <a:solidFill>
            <a:srgbClr val="FCE0EE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 err="1" smtClean="0"/>
              <a:t>Minj</a:t>
            </a:r>
            <a:r>
              <a:rPr lang="en-US" b="1" dirty="0" smtClean="0"/>
              <a:t> = 3, </a:t>
            </a:r>
            <a:r>
              <a:rPr lang="en-US" b="1" dirty="0"/>
              <a:t>Minx </a:t>
            </a:r>
            <a:r>
              <a:rPr lang="en-US" b="1" dirty="0" smtClean="0"/>
              <a:t>= 12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Find min value from </a:t>
            </a:r>
            <a:r>
              <a:rPr lang="en-US" dirty="0" smtClean="0"/>
              <a:t>remaining </a:t>
            </a:r>
            <a:r>
              <a:rPr lang="en-US" dirty="0"/>
              <a:t>unsorted  </a:t>
            </a:r>
            <a:r>
              <a:rPr lang="en-US" dirty="0" smtClean="0"/>
              <a:t>array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321834" y="2521133"/>
            <a:ext cx="2399118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71160"/>
                </a:solidFill>
              </a:rPr>
              <a:t>Index = </a:t>
            </a:r>
            <a:r>
              <a:rPr lang="en-US" sz="2000" b="1" dirty="0" smtClean="0">
                <a:solidFill>
                  <a:srgbClr val="A71160"/>
                </a:solidFill>
              </a:rPr>
              <a:t>2, value </a:t>
            </a:r>
            <a:r>
              <a:rPr lang="en-US" sz="2000" b="1" dirty="0">
                <a:solidFill>
                  <a:srgbClr val="A71160"/>
                </a:solidFill>
              </a:rPr>
              <a:t>= </a:t>
            </a:r>
            <a:r>
              <a:rPr lang="en-US" sz="2000" b="1" dirty="0" smtClean="0">
                <a:solidFill>
                  <a:srgbClr val="A71160"/>
                </a:solidFill>
              </a:rPr>
              <a:t>1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321834" y="4855031"/>
            <a:ext cx="2399118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71160"/>
                </a:solidFill>
              </a:rPr>
              <a:t>Index = </a:t>
            </a:r>
            <a:r>
              <a:rPr lang="en-US" sz="2000" b="1" dirty="0" smtClean="0">
                <a:solidFill>
                  <a:srgbClr val="A71160"/>
                </a:solidFill>
              </a:rPr>
              <a:t>6, value </a:t>
            </a:r>
            <a:r>
              <a:rPr lang="en-US" sz="2000" b="1" dirty="0">
                <a:solidFill>
                  <a:srgbClr val="A71160"/>
                </a:solidFill>
              </a:rPr>
              <a:t>= </a:t>
            </a:r>
            <a:r>
              <a:rPr lang="en-US" sz="2000" b="1" dirty="0" smtClean="0">
                <a:solidFill>
                  <a:srgbClr val="A71160"/>
                </a:solidFill>
              </a:rPr>
              <a:t>2</a:t>
            </a:r>
            <a:endParaRPr lang="en-US" sz="2000" b="1" dirty="0">
              <a:solidFill>
                <a:srgbClr val="A711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26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70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3" dur="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500"/>
                            </p:stCondLst>
                            <p:childTnLst>
                              <p:par>
                                <p:cTn id="161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163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1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1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BACC6"/>
                                      </p:to>
                                    </p:animClr>
                                    <p:set>
                                      <p:cBhvr>
                                        <p:cTn id="179" dur="1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1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2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10"/>
                            </p:stCondLst>
                            <p:childTnLst>
                              <p:par>
                                <p:cTn id="1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4" grpId="1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39" grpId="1" animBg="1"/>
      <p:bldP spid="40" grpId="0" animBg="1"/>
      <p:bldP spid="41" grpId="0" animBg="1"/>
      <p:bldP spid="42" grpId="0" animBg="1"/>
      <p:bldP spid="42" grpId="1" animBg="1"/>
      <p:bldP spid="43" grpId="0" animBg="1"/>
      <p:bldP spid="44" grpId="0" animBg="1"/>
      <p:bldP spid="45" grpId="0" animBg="1"/>
      <p:bldP spid="46" grpId="0"/>
      <p:bldP spid="49" grpId="0" animBg="1"/>
      <p:bldP spid="50" grpId="0"/>
      <p:bldP spid="51" grpId="0" animBg="1"/>
      <p:bldP spid="52" grpId="0" animBg="1"/>
      <p:bldP spid="54" grpId="0" animBg="1"/>
      <p:bldP spid="55" grpId="0" animBg="1"/>
      <p:bldP spid="56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Sort – </a:t>
            </a:r>
            <a:r>
              <a:rPr lang="en-US" dirty="0" smtClean="0"/>
              <a:t>Example 1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1693" y="1252559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5 :</a:t>
            </a:r>
            <a:endParaRPr lang="en-US" b="1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25782" y="3593068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5782" y="3593068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6 :</a:t>
            </a:r>
            <a:endParaRPr lang="en-US" b="1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91693" y="1250462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52181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-5</a:t>
            </a:r>
            <a:endParaRPr lang="en-US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1185581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</a:t>
            </a:r>
            <a:endParaRPr lang="en-US" sz="2400" b="1" dirty="0"/>
          </a:p>
        </p:txBody>
      </p:sp>
      <p:sp>
        <p:nvSpPr>
          <p:cNvPr id="10" name="Rectangle 9"/>
          <p:cNvSpPr/>
          <p:nvPr/>
        </p:nvSpPr>
        <p:spPr>
          <a:xfrm>
            <a:off x="1726517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2259917" y="22273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</a:t>
            </a:r>
            <a:endParaRPr lang="en-US" sz="2400" b="1" dirty="0"/>
          </a:p>
        </p:txBody>
      </p:sp>
      <p:sp>
        <p:nvSpPr>
          <p:cNvPr id="12" name="Rectangle 11"/>
          <p:cNvSpPr/>
          <p:nvPr/>
        </p:nvSpPr>
        <p:spPr>
          <a:xfrm>
            <a:off x="2793317" y="22273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3326717" y="22273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14" name="Rectangle 13"/>
          <p:cNvSpPr/>
          <p:nvPr/>
        </p:nvSpPr>
        <p:spPr>
          <a:xfrm>
            <a:off x="3860117" y="22273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15" name="Rectangle 14"/>
          <p:cNvSpPr/>
          <p:nvPr/>
        </p:nvSpPr>
        <p:spPr>
          <a:xfrm>
            <a:off x="4393517" y="22273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14</a:t>
            </a:r>
            <a:endParaRPr lang="en-US" sz="2400" b="1" dirty="0"/>
          </a:p>
        </p:txBody>
      </p:sp>
      <p:sp>
        <p:nvSpPr>
          <p:cNvPr id="16" name="Rectangle 15"/>
          <p:cNvSpPr/>
          <p:nvPr/>
        </p:nvSpPr>
        <p:spPr>
          <a:xfrm>
            <a:off x="652181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185581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726517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259917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836746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326717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860117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393517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2793316" y="2033873"/>
            <a:ext cx="2133601" cy="124247"/>
          </a:xfrm>
          <a:custGeom>
            <a:avLst/>
            <a:gdLst>
              <a:gd name="connsiteX0" fmla="*/ 0 w 3734440"/>
              <a:gd name="connsiteY0" fmla="*/ 122945 h 122945"/>
              <a:gd name="connsiteX1" fmla="*/ 0 w 3734440"/>
              <a:gd name="connsiteY1" fmla="*/ 0 h 122945"/>
              <a:gd name="connsiteX2" fmla="*/ 3734440 w 3734440"/>
              <a:gd name="connsiteY2" fmla="*/ 0 h 122945"/>
              <a:gd name="connsiteX3" fmla="*/ 3734440 w 3734440"/>
              <a:gd name="connsiteY3" fmla="*/ 92209 h 12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440" h="122945">
                <a:moveTo>
                  <a:pt x="0" y="122945"/>
                </a:moveTo>
                <a:lnTo>
                  <a:pt x="0" y="0"/>
                </a:lnTo>
                <a:lnTo>
                  <a:pt x="3734440" y="0"/>
                </a:lnTo>
                <a:lnTo>
                  <a:pt x="3734440" y="92209"/>
                </a:ln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52181" y="5210837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-5</a:t>
            </a:r>
            <a:endParaRPr lang="en-US" sz="2400" b="1" dirty="0"/>
          </a:p>
        </p:txBody>
      </p:sp>
      <p:sp>
        <p:nvSpPr>
          <p:cNvPr id="28" name="Rectangle 27"/>
          <p:cNvSpPr/>
          <p:nvPr/>
        </p:nvSpPr>
        <p:spPr>
          <a:xfrm>
            <a:off x="1185581" y="5210837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</a:t>
            </a:r>
            <a:endParaRPr lang="en-US" sz="2400" b="1" dirty="0"/>
          </a:p>
        </p:txBody>
      </p:sp>
      <p:sp>
        <p:nvSpPr>
          <p:cNvPr id="29" name="Rectangle 28"/>
          <p:cNvSpPr/>
          <p:nvPr/>
        </p:nvSpPr>
        <p:spPr>
          <a:xfrm>
            <a:off x="1726517" y="5210837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</a:t>
            </a:r>
            <a:endParaRPr lang="en-US" sz="2400" b="1" dirty="0"/>
          </a:p>
        </p:txBody>
      </p:sp>
      <p:sp>
        <p:nvSpPr>
          <p:cNvPr id="30" name="Rectangle 29"/>
          <p:cNvSpPr/>
          <p:nvPr/>
        </p:nvSpPr>
        <p:spPr>
          <a:xfrm>
            <a:off x="2259917" y="5210837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</a:t>
            </a:r>
            <a:endParaRPr lang="en-US" sz="2400" b="1" dirty="0"/>
          </a:p>
        </p:txBody>
      </p:sp>
      <p:sp>
        <p:nvSpPr>
          <p:cNvPr id="31" name="Rectangle 30"/>
          <p:cNvSpPr/>
          <p:nvPr/>
        </p:nvSpPr>
        <p:spPr>
          <a:xfrm>
            <a:off x="2793317" y="52108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32" name="Rectangle 31"/>
          <p:cNvSpPr/>
          <p:nvPr/>
        </p:nvSpPr>
        <p:spPr>
          <a:xfrm>
            <a:off x="3326717" y="52108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3" name="Rectangle 32"/>
          <p:cNvSpPr/>
          <p:nvPr/>
        </p:nvSpPr>
        <p:spPr>
          <a:xfrm>
            <a:off x="3860117" y="52108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4" name="Rectangle 33"/>
          <p:cNvSpPr/>
          <p:nvPr/>
        </p:nvSpPr>
        <p:spPr>
          <a:xfrm>
            <a:off x="4393517" y="5210837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14</a:t>
            </a:r>
            <a:endParaRPr lang="en-US" sz="2400" b="1" dirty="0"/>
          </a:p>
        </p:txBody>
      </p:sp>
      <p:sp>
        <p:nvSpPr>
          <p:cNvPr id="35" name="Rectangle 34"/>
          <p:cNvSpPr/>
          <p:nvPr/>
        </p:nvSpPr>
        <p:spPr>
          <a:xfrm>
            <a:off x="652181" y="56269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185581" y="56269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726517" y="56269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259917" y="56269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793317" y="56269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326717" y="56269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860117" y="56269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393517" y="5626941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3" name="Freeform 42"/>
          <p:cNvSpPr/>
          <p:nvPr/>
        </p:nvSpPr>
        <p:spPr>
          <a:xfrm>
            <a:off x="3326716" y="5017341"/>
            <a:ext cx="1600201" cy="126159"/>
          </a:xfrm>
          <a:custGeom>
            <a:avLst/>
            <a:gdLst>
              <a:gd name="connsiteX0" fmla="*/ 0 w 3734440"/>
              <a:gd name="connsiteY0" fmla="*/ 122945 h 122945"/>
              <a:gd name="connsiteX1" fmla="*/ 0 w 3734440"/>
              <a:gd name="connsiteY1" fmla="*/ 0 h 122945"/>
              <a:gd name="connsiteX2" fmla="*/ 3734440 w 3734440"/>
              <a:gd name="connsiteY2" fmla="*/ 0 h 122945"/>
              <a:gd name="connsiteX3" fmla="*/ 3734440 w 3734440"/>
              <a:gd name="connsiteY3" fmla="*/ 92209 h 12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440" h="122945">
                <a:moveTo>
                  <a:pt x="0" y="122945"/>
                </a:moveTo>
                <a:lnTo>
                  <a:pt x="0" y="0"/>
                </a:lnTo>
                <a:lnTo>
                  <a:pt x="3734440" y="0"/>
                </a:lnTo>
                <a:lnTo>
                  <a:pt x="3734440" y="92209"/>
                </a:ln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3058307" y="5943057"/>
            <a:ext cx="533400" cy="228600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874100" y="6171657"/>
            <a:ext cx="90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Swap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770654" y="1348073"/>
            <a:ext cx="1805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A71160"/>
                </a:solidFill>
              </a:rPr>
              <a:t>Unsorted Array </a:t>
            </a:r>
          </a:p>
          <a:p>
            <a:pPr algn="ctr"/>
            <a:r>
              <a:rPr lang="en-US" b="1" dirty="0">
                <a:solidFill>
                  <a:srgbClr val="A71160"/>
                </a:solidFill>
              </a:rPr>
              <a:t>(elements </a:t>
            </a:r>
            <a:r>
              <a:rPr lang="en-US" b="1" dirty="0" smtClean="0">
                <a:solidFill>
                  <a:srgbClr val="A71160"/>
                </a:solidFill>
              </a:rPr>
              <a:t>5 </a:t>
            </a:r>
            <a:r>
              <a:rPr lang="en-US" b="1" dirty="0">
                <a:solidFill>
                  <a:srgbClr val="A71160"/>
                </a:solidFill>
              </a:rPr>
              <a:t>to </a:t>
            </a:r>
            <a:r>
              <a:rPr lang="en-US" b="1" dirty="0" smtClean="0">
                <a:solidFill>
                  <a:srgbClr val="A71160"/>
                </a:solidFill>
              </a:rPr>
              <a:t>8)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259917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</a:t>
            </a:r>
            <a:endParaRPr lang="en-US" sz="2400" b="1" dirty="0"/>
          </a:p>
        </p:txBody>
      </p:sp>
      <p:sp>
        <p:nvSpPr>
          <p:cNvPr id="51" name="TextBox 50"/>
          <p:cNvSpPr txBox="1"/>
          <p:nvPr/>
        </p:nvSpPr>
        <p:spPr>
          <a:xfrm>
            <a:off x="3204881" y="4303673"/>
            <a:ext cx="1805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A71160"/>
                </a:solidFill>
              </a:rPr>
              <a:t>Unsorted Array </a:t>
            </a:r>
          </a:p>
          <a:p>
            <a:pPr algn="ctr"/>
            <a:r>
              <a:rPr lang="en-US" b="1" dirty="0">
                <a:solidFill>
                  <a:srgbClr val="A71160"/>
                </a:solidFill>
              </a:rPr>
              <a:t>(elements </a:t>
            </a:r>
            <a:r>
              <a:rPr lang="en-US" b="1" dirty="0" smtClean="0">
                <a:solidFill>
                  <a:srgbClr val="A71160"/>
                </a:solidFill>
              </a:rPr>
              <a:t>6 </a:t>
            </a:r>
            <a:r>
              <a:rPr lang="en-US" b="1" dirty="0">
                <a:solidFill>
                  <a:srgbClr val="A71160"/>
                </a:solidFill>
              </a:rPr>
              <a:t>to </a:t>
            </a:r>
            <a:r>
              <a:rPr lang="en-US" b="1" dirty="0" smtClean="0">
                <a:solidFill>
                  <a:srgbClr val="A71160"/>
                </a:solidFill>
              </a:rPr>
              <a:t>8)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793317" y="5210837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53" name="Rectangle 52"/>
          <p:cNvSpPr/>
          <p:nvPr/>
        </p:nvSpPr>
        <p:spPr>
          <a:xfrm>
            <a:off x="3326717" y="5210837"/>
            <a:ext cx="533400" cy="381000"/>
          </a:xfrm>
          <a:prstGeom prst="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54" name="TextBox 53"/>
          <p:cNvSpPr txBox="1"/>
          <p:nvPr/>
        </p:nvSpPr>
        <p:spPr>
          <a:xfrm>
            <a:off x="6315891" y="1487466"/>
            <a:ext cx="3618999" cy="923330"/>
          </a:xfrm>
          <a:prstGeom prst="rect">
            <a:avLst/>
          </a:prstGeom>
          <a:solidFill>
            <a:srgbClr val="FCE0EE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 smtClean="0"/>
              <a:t>Now </a:t>
            </a:r>
            <a:r>
              <a:rPr lang="en-US" b="1" dirty="0" err="1" smtClean="0"/>
              <a:t>Minj</a:t>
            </a:r>
            <a:r>
              <a:rPr lang="en-US" b="1" dirty="0" smtClean="0"/>
              <a:t> = 4, </a:t>
            </a:r>
            <a:r>
              <a:rPr lang="en-US" b="1" dirty="0"/>
              <a:t>Minx </a:t>
            </a:r>
            <a:r>
              <a:rPr lang="en-US" b="1" dirty="0" smtClean="0"/>
              <a:t>= 5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Find min value from </a:t>
            </a:r>
            <a:r>
              <a:rPr lang="en-US" dirty="0" smtClean="0"/>
              <a:t>remaining </a:t>
            </a:r>
            <a:r>
              <a:rPr lang="en-US" dirty="0"/>
              <a:t>unsorted  </a:t>
            </a:r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3547507" y="3059668"/>
            <a:ext cx="6343404" cy="461665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No Swapping as min value is already at right place </a:t>
            </a:r>
            <a:endParaRPr lang="en-US" sz="2400" dirty="0"/>
          </a:p>
        </p:txBody>
      </p:sp>
      <p:sp>
        <p:nvSpPr>
          <p:cNvPr id="56" name="TextBox 55"/>
          <p:cNvSpPr txBox="1"/>
          <p:nvPr/>
        </p:nvSpPr>
        <p:spPr>
          <a:xfrm>
            <a:off x="6321834" y="3847488"/>
            <a:ext cx="3618999" cy="923330"/>
          </a:xfrm>
          <a:prstGeom prst="rect">
            <a:avLst/>
          </a:prstGeom>
          <a:solidFill>
            <a:srgbClr val="FCE0EE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 err="1" smtClean="0"/>
              <a:t>Minj</a:t>
            </a:r>
            <a:r>
              <a:rPr lang="en-US" b="1" dirty="0" smtClean="0"/>
              <a:t> = 5, </a:t>
            </a:r>
            <a:r>
              <a:rPr lang="en-US" b="1" dirty="0"/>
              <a:t>Minx </a:t>
            </a:r>
            <a:r>
              <a:rPr lang="en-US" b="1" dirty="0" smtClean="0"/>
              <a:t>= 16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Find min value from </a:t>
            </a:r>
            <a:r>
              <a:rPr lang="en-US" dirty="0" smtClean="0"/>
              <a:t>remaining </a:t>
            </a:r>
            <a:r>
              <a:rPr lang="en-US" dirty="0"/>
              <a:t>unsorted  </a:t>
            </a:r>
            <a:r>
              <a:rPr lang="en-US" dirty="0" smtClean="0"/>
              <a:t>array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315891" y="2534195"/>
            <a:ext cx="2399118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71160"/>
                </a:solidFill>
              </a:rPr>
              <a:t>Index = </a:t>
            </a:r>
            <a:r>
              <a:rPr lang="en-US" sz="2000" b="1" dirty="0" smtClean="0">
                <a:solidFill>
                  <a:srgbClr val="A71160"/>
                </a:solidFill>
              </a:rPr>
              <a:t>4, value </a:t>
            </a:r>
            <a:r>
              <a:rPr lang="en-US" sz="2000" b="1" dirty="0">
                <a:solidFill>
                  <a:srgbClr val="A71160"/>
                </a:solidFill>
              </a:rPr>
              <a:t>= </a:t>
            </a:r>
            <a:r>
              <a:rPr lang="en-US" sz="2000" b="1" dirty="0" smtClean="0">
                <a:solidFill>
                  <a:srgbClr val="A71160"/>
                </a:solidFill>
              </a:rPr>
              <a:t>5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321834" y="4924698"/>
            <a:ext cx="2399118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71160"/>
                </a:solidFill>
              </a:rPr>
              <a:t>Index = </a:t>
            </a:r>
            <a:r>
              <a:rPr lang="en-US" sz="2000" b="1" dirty="0" smtClean="0">
                <a:solidFill>
                  <a:srgbClr val="A71160"/>
                </a:solidFill>
              </a:rPr>
              <a:t>6, value </a:t>
            </a:r>
            <a:r>
              <a:rPr lang="en-US" sz="2000" b="1" dirty="0">
                <a:solidFill>
                  <a:srgbClr val="A71160"/>
                </a:solidFill>
              </a:rPr>
              <a:t>= </a:t>
            </a:r>
            <a:r>
              <a:rPr lang="en-US" sz="2000" b="1" dirty="0" smtClean="0">
                <a:solidFill>
                  <a:srgbClr val="A71160"/>
                </a:solidFill>
              </a:rPr>
              <a:t>12</a:t>
            </a:r>
            <a:endParaRPr lang="en-US" sz="2000" b="1" dirty="0">
              <a:solidFill>
                <a:srgbClr val="A711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85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70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3" dur="1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500"/>
                            </p:stCondLst>
                            <p:childTnLst>
                              <p:par>
                                <p:cTn id="15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0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161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2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4" dur="1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500"/>
                            </p:stCondLst>
                            <p:childTnLst>
                              <p:par>
                                <p:cTn id="17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0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BACC6"/>
                                      </p:to>
                                    </p:animClr>
                                    <p:set>
                                      <p:cBhvr>
                                        <p:cTn id="181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2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4" dur="1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9" grpId="1" animBg="1"/>
      <p:bldP spid="20" grpId="0" animBg="1"/>
      <p:bldP spid="21" grpId="0" animBg="1"/>
      <p:bldP spid="22" grpId="0" animBg="1"/>
      <p:bldP spid="23" grpId="0" animBg="1"/>
      <p:bldP spid="24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39" grpId="1" animBg="1"/>
      <p:bldP spid="40" grpId="0" animBg="1"/>
      <p:bldP spid="40" grpId="1" animBg="1"/>
      <p:bldP spid="41" grpId="0" animBg="1"/>
      <p:bldP spid="42" grpId="0" animBg="1"/>
      <p:bldP spid="43" grpId="0" animBg="1"/>
      <p:bldP spid="46" grpId="0" animBg="1"/>
      <p:bldP spid="47" grpId="0"/>
      <p:bldP spid="48" grpId="0"/>
      <p:bldP spid="50" grpId="0" animBg="1"/>
      <p:bldP spid="51" grpId="0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Sort – </a:t>
            </a:r>
            <a:r>
              <a:rPr lang="en-US" dirty="0" smtClean="0"/>
              <a:t>Example 1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1693" y="1252559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7 :</a:t>
            </a:r>
            <a:endParaRPr lang="en-US" b="1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25782" y="3854328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5782" y="3854328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8 :</a:t>
            </a:r>
            <a:endParaRPr lang="en-US" b="1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91693" y="1250462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56412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-5</a:t>
            </a:r>
            <a:endParaRPr lang="en-US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1189812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</a:t>
            </a:r>
            <a:endParaRPr lang="en-US" sz="2400" b="1" dirty="0"/>
          </a:p>
        </p:txBody>
      </p:sp>
      <p:sp>
        <p:nvSpPr>
          <p:cNvPr id="10" name="Rectangle 9"/>
          <p:cNvSpPr/>
          <p:nvPr/>
        </p:nvSpPr>
        <p:spPr>
          <a:xfrm>
            <a:off x="1730748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2264148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</a:t>
            </a:r>
            <a:endParaRPr lang="en-US" sz="2400" b="1" dirty="0"/>
          </a:p>
        </p:txBody>
      </p:sp>
      <p:sp>
        <p:nvSpPr>
          <p:cNvPr id="12" name="Rectangle 11"/>
          <p:cNvSpPr/>
          <p:nvPr/>
        </p:nvSpPr>
        <p:spPr>
          <a:xfrm>
            <a:off x="2797548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3330948" y="22273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14" name="Rectangle 13"/>
          <p:cNvSpPr/>
          <p:nvPr/>
        </p:nvSpPr>
        <p:spPr>
          <a:xfrm>
            <a:off x="3864348" y="22273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15" name="Rectangle 14"/>
          <p:cNvSpPr/>
          <p:nvPr/>
        </p:nvSpPr>
        <p:spPr>
          <a:xfrm>
            <a:off x="4397748" y="22273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14</a:t>
            </a:r>
            <a:endParaRPr lang="en-US" sz="2400" b="1" dirty="0"/>
          </a:p>
        </p:txBody>
      </p:sp>
      <p:sp>
        <p:nvSpPr>
          <p:cNvPr id="16" name="Rectangle 15"/>
          <p:cNvSpPr/>
          <p:nvPr/>
        </p:nvSpPr>
        <p:spPr>
          <a:xfrm>
            <a:off x="656412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189812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730748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264148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797548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330948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864348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397748" y="26434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3864348" y="2033873"/>
            <a:ext cx="1066801" cy="164513"/>
          </a:xfrm>
          <a:custGeom>
            <a:avLst/>
            <a:gdLst>
              <a:gd name="connsiteX0" fmla="*/ 0 w 3734440"/>
              <a:gd name="connsiteY0" fmla="*/ 122945 h 122945"/>
              <a:gd name="connsiteX1" fmla="*/ 0 w 3734440"/>
              <a:gd name="connsiteY1" fmla="*/ 0 h 122945"/>
              <a:gd name="connsiteX2" fmla="*/ 3734440 w 3734440"/>
              <a:gd name="connsiteY2" fmla="*/ 0 h 122945"/>
              <a:gd name="connsiteX3" fmla="*/ 3734440 w 3734440"/>
              <a:gd name="connsiteY3" fmla="*/ 92209 h 12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440" h="122945">
                <a:moveTo>
                  <a:pt x="0" y="122945"/>
                </a:moveTo>
                <a:lnTo>
                  <a:pt x="0" y="0"/>
                </a:lnTo>
                <a:lnTo>
                  <a:pt x="3734440" y="0"/>
                </a:lnTo>
                <a:lnTo>
                  <a:pt x="3734440" y="92209"/>
                </a:ln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3600258" y="2983452"/>
            <a:ext cx="520883" cy="228600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431886" y="3212052"/>
            <a:ext cx="90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Swap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330948" y="22273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0" name="Rectangle 29"/>
          <p:cNvSpPr/>
          <p:nvPr/>
        </p:nvSpPr>
        <p:spPr>
          <a:xfrm>
            <a:off x="3864348" y="2227369"/>
            <a:ext cx="533400" cy="381000"/>
          </a:xfrm>
          <a:prstGeom prst="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3494871" y="1375875"/>
            <a:ext cx="1805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A71160"/>
                </a:solidFill>
              </a:rPr>
              <a:t>Unsorted Array </a:t>
            </a:r>
          </a:p>
          <a:p>
            <a:pPr algn="ctr"/>
            <a:r>
              <a:rPr lang="en-US" b="1" dirty="0">
                <a:solidFill>
                  <a:srgbClr val="A71160"/>
                </a:solidFill>
              </a:rPr>
              <a:t>(elements </a:t>
            </a:r>
            <a:r>
              <a:rPr lang="en-US" b="1" dirty="0" smtClean="0">
                <a:solidFill>
                  <a:srgbClr val="A71160"/>
                </a:solidFill>
              </a:rPr>
              <a:t>7 </a:t>
            </a:r>
            <a:r>
              <a:rPr lang="en-US" b="1" dirty="0">
                <a:solidFill>
                  <a:srgbClr val="A71160"/>
                </a:solidFill>
              </a:rPr>
              <a:t>to </a:t>
            </a:r>
            <a:r>
              <a:rPr lang="en-US" b="1" dirty="0" smtClean="0">
                <a:solidFill>
                  <a:srgbClr val="A71160"/>
                </a:solidFill>
              </a:rPr>
              <a:t>8)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56412" y="50467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-5</a:t>
            </a:r>
            <a:endParaRPr lang="en-US" sz="2400" b="1" dirty="0"/>
          </a:p>
        </p:txBody>
      </p:sp>
      <p:sp>
        <p:nvSpPr>
          <p:cNvPr id="33" name="Rectangle 32"/>
          <p:cNvSpPr/>
          <p:nvPr/>
        </p:nvSpPr>
        <p:spPr>
          <a:xfrm>
            <a:off x="1189812" y="50467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</a:t>
            </a:r>
            <a:endParaRPr lang="en-US" sz="2400" b="1" dirty="0"/>
          </a:p>
        </p:txBody>
      </p:sp>
      <p:sp>
        <p:nvSpPr>
          <p:cNvPr id="34" name="Rectangle 33"/>
          <p:cNvSpPr/>
          <p:nvPr/>
        </p:nvSpPr>
        <p:spPr>
          <a:xfrm>
            <a:off x="1730748" y="50467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</a:t>
            </a:r>
            <a:endParaRPr lang="en-US" sz="2400" b="1" dirty="0"/>
          </a:p>
        </p:txBody>
      </p:sp>
      <p:sp>
        <p:nvSpPr>
          <p:cNvPr id="35" name="Rectangle 34"/>
          <p:cNvSpPr/>
          <p:nvPr/>
        </p:nvSpPr>
        <p:spPr>
          <a:xfrm>
            <a:off x="2264148" y="50467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</a:t>
            </a:r>
            <a:endParaRPr lang="en-US" sz="2400" b="1" dirty="0"/>
          </a:p>
        </p:txBody>
      </p:sp>
      <p:sp>
        <p:nvSpPr>
          <p:cNvPr id="36" name="Rectangle 35"/>
          <p:cNvSpPr/>
          <p:nvPr/>
        </p:nvSpPr>
        <p:spPr>
          <a:xfrm>
            <a:off x="2797548" y="50467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7" name="Rectangle 36"/>
          <p:cNvSpPr/>
          <p:nvPr/>
        </p:nvSpPr>
        <p:spPr>
          <a:xfrm>
            <a:off x="3330948" y="50467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12</a:t>
            </a:r>
            <a:endParaRPr lang="en-US" sz="2400" b="1" dirty="0"/>
          </a:p>
        </p:txBody>
      </p:sp>
      <p:sp>
        <p:nvSpPr>
          <p:cNvPr id="38" name="Rectangle 37"/>
          <p:cNvSpPr/>
          <p:nvPr/>
        </p:nvSpPr>
        <p:spPr>
          <a:xfrm>
            <a:off x="3864348" y="50467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39" name="Rectangle 38"/>
          <p:cNvSpPr/>
          <p:nvPr/>
        </p:nvSpPr>
        <p:spPr>
          <a:xfrm>
            <a:off x="4397748" y="5046769"/>
            <a:ext cx="533400" cy="3810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14</a:t>
            </a:r>
            <a:endParaRPr lang="en-US" sz="2400" b="1" dirty="0"/>
          </a:p>
        </p:txBody>
      </p:sp>
      <p:sp>
        <p:nvSpPr>
          <p:cNvPr id="40" name="Rectangle 39"/>
          <p:cNvSpPr/>
          <p:nvPr/>
        </p:nvSpPr>
        <p:spPr>
          <a:xfrm>
            <a:off x="656412" y="54628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189812" y="54628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730748" y="54628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264148" y="54628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797548" y="54628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330948" y="54628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864348" y="54628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397748" y="546287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8" name="Freeform 47"/>
          <p:cNvSpPr/>
          <p:nvPr/>
        </p:nvSpPr>
        <p:spPr>
          <a:xfrm>
            <a:off x="4397749" y="4853273"/>
            <a:ext cx="533400" cy="126159"/>
          </a:xfrm>
          <a:custGeom>
            <a:avLst/>
            <a:gdLst>
              <a:gd name="connsiteX0" fmla="*/ 0 w 3734440"/>
              <a:gd name="connsiteY0" fmla="*/ 122945 h 122945"/>
              <a:gd name="connsiteX1" fmla="*/ 0 w 3734440"/>
              <a:gd name="connsiteY1" fmla="*/ 0 h 122945"/>
              <a:gd name="connsiteX2" fmla="*/ 3734440 w 3734440"/>
              <a:gd name="connsiteY2" fmla="*/ 0 h 122945"/>
              <a:gd name="connsiteX3" fmla="*/ 3734440 w 3734440"/>
              <a:gd name="connsiteY3" fmla="*/ 92209 h 12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440" h="122945">
                <a:moveTo>
                  <a:pt x="0" y="122945"/>
                </a:moveTo>
                <a:lnTo>
                  <a:pt x="0" y="0"/>
                </a:lnTo>
                <a:lnTo>
                  <a:pt x="3734440" y="0"/>
                </a:lnTo>
                <a:lnTo>
                  <a:pt x="3734440" y="92209"/>
                </a:ln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4126264" y="5802852"/>
            <a:ext cx="520883" cy="228600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3933012" y="6031452"/>
            <a:ext cx="90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Swap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864348" y="50467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14</a:t>
            </a:r>
            <a:endParaRPr lang="en-US" sz="2400" b="1" dirty="0"/>
          </a:p>
        </p:txBody>
      </p:sp>
      <p:sp>
        <p:nvSpPr>
          <p:cNvPr id="54" name="Rectangle 53"/>
          <p:cNvSpPr/>
          <p:nvPr/>
        </p:nvSpPr>
        <p:spPr>
          <a:xfrm>
            <a:off x="4397748" y="5046769"/>
            <a:ext cx="5334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16</a:t>
            </a:r>
            <a:endParaRPr lang="en-US" sz="24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3550816" y="4177959"/>
            <a:ext cx="1693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A71160"/>
                </a:solidFill>
              </a:rPr>
              <a:t>Unsorted Array </a:t>
            </a:r>
          </a:p>
          <a:p>
            <a:pPr algn="ctr"/>
            <a:r>
              <a:rPr lang="en-US" b="1" dirty="0">
                <a:solidFill>
                  <a:srgbClr val="A71160"/>
                </a:solidFill>
              </a:rPr>
              <a:t>(</a:t>
            </a:r>
            <a:r>
              <a:rPr lang="en-US" b="1" dirty="0" smtClean="0">
                <a:solidFill>
                  <a:srgbClr val="A71160"/>
                </a:solidFill>
              </a:rPr>
              <a:t>element 8)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321834" y="1487466"/>
            <a:ext cx="3618999" cy="923330"/>
          </a:xfrm>
          <a:prstGeom prst="rect">
            <a:avLst/>
          </a:prstGeom>
          <a:solidFill>
            <a:srgbClr val="FCE0EE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 smtClean="0"/>
              <a:t>Now </a:t>
            </a:r>
            <a:r>
              <a:rPr lang="en-US" b="1" dirty="0" err="1" smtClean="0"/>
              <a:t>Minj</a:t>
            </a:r>
            <a:r>
              <a:rPr lang="en-US" b="1" dirty="0" smtClean="0"/>
              <a:t> = 6, </a:t>
            </a:r>
            <a:r>
              <a:rPr lang="en-US" b="1" dirty="0"/>
              <a:t>Minx </a:t>
            </a:r>
            <a:r>
              <a:rPr lang="en-US" b="1" dirty="0" smtClean="0"/>
              <a:t>= 16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Find min value from </a:t>
            </a:r>
            <a:r>
              <a:rPr lang="en-US" dirty="0" smtClean="0"/>
              <a:t>remaining </a:t>
            </a:r>
            <a:r>
              <a:rPr lang="en-US" dirty="0"/>
              <a:t>unsorted  </a:t>
            </a:r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6321834" y="4147936"/>
            <a:ext cx="3618999" cy="923330"/>
          </a:xfrm>
          <a:prstGeom prst="rect">
            <a:avLst/>
          </a:prstGeom>
          <a:solidFill>
            <a:srgbClr val="FCE0EE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 err="1" smtClean="0"/>
              <a:t>Minj</a:t>
            </a:r>
            <a:r>
              <a:rPr lang="en-US" b="1" dirty="0" smtClean="0"/>
              <a:t> = 7, </a:t>
            </a:r>
            <a:r>
              <a:rPr lang="en-US" b="1" dirty="0"/>
              <a:t>Minx </a:t>
            </a:r>
            <a:r>
              <a:rPr lang="en-US" b="1" dirty="0" smtClean="0"/>
              <a:t>= 16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Find min value from </a:t>
            </a:r>
            <a:r>
              <a:rPr lang="en-US" dirty="0" smtClean="0"/>
              <a:t>remaining </a:t>
            </a:r>
            <a:r>
              <a:rPr lang="en-US" dirty="0"/>
              <a:t>unsorted  </a:t>
            </a:r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6321834" y="2547261"/>
            <a:ext cx="2399118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71160"/>
                </a:solidFill>
              </a:rPr>
              <a:t>Index = </a:t>
            </a:r>
            <a:r>
              <a:rPr lang="en-US" sz="2000" b="1" dirty="0" smtClean="0">
                <a:solidFill>
                  <a:srgbClr val="A71160"/>
                </a:solidFill>
              </a:rPr>
              <a:t>7, value </a:t>
            </a:r>
            <a:r>
              <a:rPr lang="en-US" sz="2000" b="1" dirty="0">
                <a:solidFill>
                  <a:srgbClr val="A71160"/>
                </a:solidFill>
              </a:rPr>
              <a:t>= </a:t>
            </a:r>
            <a:r>
              <a:rPr lang="en-US" sz="2000" b="1" dirty="0" smtClean="0">
                <a:solidFill>
                  <a:srgbClr val="A71160"/>
                </a:solidFill>
              </a:rPr>
              <a:t>12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321834" y="5212084"/>
            <a:ext cx="2399118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71160"/>
                </a:solidFill>
              </a:rPr>
              <a:t>Index = </a:t>
            </a:r>
            <a:r>
              <a:rPr lang="en-US" sz="2000" b="1" dirty="0" smtClean="0">
                <a:solidFill>
                  <a:srgbClr val="A71160"/>
                </a:solidFill>
              </a:rPr>
              <a:t>8, value </a:t>
            </a:r>
            <a:r>
              <a:rPr lang="en-US" sz="2000" b="1" dirty="0">
                <a:solidFill>
                  <a:srgbClr val="A71160"/>
                </a:solidFill>
              </a:rPr>
              <a:t>= </a:t>
            </a:r>
            <a:r>
              <a:rPr lang="en-US" sz="2000" b="1" dirty="0" smtClean="0">
                <a:solidFill>
                  <a:srgbClr val="A71160"/>
                </a:solidFill>
              </a:rPr>
              <a:t>14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172891" y="5995851"/>
            <a:ext cx="3931920" cy="4572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890E4F"/>
                </a:solidFill>
              </a:rPr>
              <a:t>The entire array is sorted now.</a:t>
            </a:r>
            <a:endParaRPr lang="en-US" sz="2400" dirty="0">
              <a:solidFill>
                <a:srgbClr val="890E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5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70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3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" dur="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BACC6"/>
                                      </p:to>
                                    </p:animClr>
                                    <p:set>
                                      <p:cBhvr>
                                        <p:cTn id="90" dur="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" dur="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10"/>
                            </p:stCondLst>
                            <p:childTnLst>
                              <p:par>
                                <p:cTn id="93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500"/>
                            </p:stCondLst>
                            <p:childTnLst>
                              <p:par>
                                <p:cTn id="17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179" dur="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510"/>
                            </p:stCondLst>
                            <p:childTnLst>
                              <p:par>
                                <p:cTn id="182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3" dur="1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500"/>
                            </p:stCondLst>
                            <p:childTnLst>
                              <p:par>
                                <p:cTn id="19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9" dur="1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BACC6"/>
                                      </p:to>
                                    </p:animClr>
                                    <p:set>
                                      <p:cBhvr>
                                        <p:cTn id="200" dur="1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1" dur="1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3" dur="1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4" grpId="0" animBg="1"/>
      <p:bldP spid="27" grpId="0" animBg="1"/>
      <p:bldP spid="28" grpId="0"/>
      <p:bldP spid="29" grpId="0" animBg="1"/>
      <p:bldP spid="30" grpId="0" animBg="1"/>
      <p:bldP spid="31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6" grpId="1" animBg="1"/>
      <p:bldP spid="47" grpId="0" animBg="1"/>
      <p:bldP spid="47" grpId="1" animBg="1"/>
      <p:bldP spid="48" grpId="0" animBg="1"/>
      <p:bldP spid="51" grpId="0" animBg="1"/>
      <p:bldP spid="52" grpId="0"/>
      <p:bldP spid="53" grpId="0" animBg="1"/>
      <p:bldP spid="54" grpId="0" animBg="1"/>
      <p:bldP spid="55" grpId="0"/>
      <p:bldP spid="56" grpId="0" animBg="1"/>
      <p:bldP spid="57" grpId="0" animBg="1"/>
      <p:bldP spid="58" grpId="0" animBg="1"/>
      <p:bldP spid="59" grpId="0" animBg="1"/>
      <p:bldP spid="3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 Sort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Selection sort divides the array or list into two parts, </a:t>
                </a:r>
              </a:p>
              <a:p>
                <a:pPr marL="1001712" lvl="1" indent="-457200">
                  <a:buFont typeface="+mj-lt"/>
                  <a:buAutoNum type="arabicPeriod"/>
                </a:pPr>
                <a:r>
                  <a:rPr lang="en-US" dirty="0"/>
                  <a:t>The sorted part at the left end </a:t>
                </a:r>
              </a:p>
              <a:p>
                <a:pPr marL="1001712" lvl="1" indent="-457200">
                  <a:buFont typeface="+mj-lt"/>
                  <a:buAutoNum type="arabicPeriod"/>
                </a:pPr>
                <a:r>
                  <a:rPr lang="en-US" dirty="0"/>
                  <a:t>and the unsorted part at the right end. </a:t>
                </a:r>
              </a:p>
              <a:p>
                <a:r>
                  <a:rPr lang="en-US" dirty="0"/>
                  <a:t>Initially, the sorted part is empty and the unsorted part is the entire list.</a:t>
                </a:r>
              </a:p>
              <a:p>
                <a:r>
                  <a:rPr lang="en-US" dirty="0"/>
                  <a:t>The smallest element is selected from the unsorted array and swapped with the leftmost element, and that element becomes a part of the sorted array.</a:t>
                </a:r>
              </a:p>
              <a:p>
                <a:r>
                  <a:rPr lang="en-US" dirty="0"/>
                  <a:t>Then it finds the second smallest element and exchanges it with the element in the second leftmost position.</a:t>
                </a:r>
              </a:p>
              <a:p>
                <a:r>
                  <a:rPr lang="en-US" dirty="0"/>
                  <a:t>This process continues until the entire array is sorted</a:t>
                </a:r>
                <a:r>
                  <a:rPr lang="en-US" dirty="0" smtClean="0"/>
                  <a:t>.</a:t>
                </a:r>
              </a:p>
              <a:p>
                <a:r>
                  <a:rPr lang="en-US" dirty="0"/>
                  <a:t>The time complexity of </a:t>
                </a:r>
                <a:r>
                  <a:rPr lang="en-US" dirty="0" smtClean="0"/>
                  <a:t>selection </a:t>
                </a:r>
                <a:r>
                  <a:rPr lang="en-US" dirty="0"/>
                  <a:t>sort is </a:t>
                </a:r>
                <a14:m>
                  <m:oMath xmlns:m="http://schemas.openxmlformats.org/officeDocument/2006/math">
                    <m:r>
                      <a:rPr lang="en-US" b="1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  <m:d>
                      <m:dPr>
                        <m:ctrlPr>
                          <a:rPr lang="en-US" b="1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1" i="1">
                                <a:solidFill>
                                  <a:srgbClr val="A7116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>
                                <a:solidFill>
                                  <a:srgbClr val="A7116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𝒏</m:t>
                            </m:r>
                          </m:e>
                          <m:sup>
                            <m:r>
                              <a:rPr lang="en-US" b="1" i="1">
                                <a:solidFill>
                                  <a:srgbClr val="A7116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7551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 Sort - Algorithm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70369" y="863444"/>
            <a:ext cx="11929641" cy="5590565"/>
          </a:xfrm>
          <a:solidFill>
            <a:srgbClr val="424242"/>
          </a:solidFill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Input: Array 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Output: Sorted array A</a:t>
            </a:r>
          </a:p>
          <a:p>
            <a:pPr marL="0" indent="0">
              <a:spcBef>
                <a:spcPts val="600"/>
              </a:spcBef>
              <a:buNone/>
            </a:pPr>
            <a:endParaRPr lang="en-IN" b="1" dirty="0" smtClean="0">
              <a:solidFill>
                <a:srgbClr val="FBD9EB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IN" b="1" dirty="0" smtClean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Algorithm</a:t>
            </a:r>
            <a:r>
              <a:rPr lang="en-IN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: </a:t>
            </a:r>
            <a:r>
              <a:rPr lang="en-IN" b="1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Selection_Sort</a:t>
            </a:r>
            <a:r>
              <a:rPr lang="en-IN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(A)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pt-BR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pt-BR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 ← 1 to n-1 </a:t>
            </a:r>
            <a:r>
              <a:rPr lang="pt-BR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IN" sz="2400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i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;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minx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← </a:t>
            </a:r>
            <a:r>
              <a:rPr lang="pt-BR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A[i];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endParaRPr lang="en-IN" sz="2400" dirty="0">
              <a:solidFill>
                <a:srgbClr val="FBD9EB"/>
              </a:solidFill>
              <a:latin typeface="Consolas" pitchFamily="49" charset="0"/>
              <a:cs typeface="Consolas" pitchFamily="49" charset="0"/>
            </a:endParaRPr>
          </a:p>
          <a:p>
            <a:pPr marL="914400" lvl="2" indent="0">
              <a:spcBef>
                <a:spcPts val="600"/>
              </a:spcBef>
              <a:buNone/>
            </a:pP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pt-BR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j ← i + 1 to n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1828800" lvl="4" indent="0">
              <a:spcBef>
                <a:spcPts val="600"/>
              </a:spcBef>
              <a:buNone/>
            </a:pPr>
            <a:r>
              <a:rPr lang="en-IN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if 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A[j] &lt; minx </a:t>
            </a:r>
            <a:r>
              <a:rPr lang="en-IN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then</a:t>
            </a:r>
          </a:p>
          <a:p>
            <a:pPr marL="2743200" lvl="6" indent="0">
              <a:spcBef>
                <a:spcPts val="600"/>
              </a:spcBef>
              <a:buNone/>
            </a:pPr>
            <a:r>
              <a:rPr lang="en-IN" sz="2400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← 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j;</a:t>
            </a:r>
          </a:p>
          <a:p>
            <a:pPr marL="2743200" lvl="6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minx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A[j];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A[</a:t>
            </a:r>
            <a:r>
              <a:rPr lang="en-IN" sz="2400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]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A[</a:t>
            </a:r>
            <a:r>
              <a:rPr lang="en-IN" sz="2400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];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A[</a:t>
            </a:r>
            <a:r>
              <a:rPr lang="en-IN" sz="2400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]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minx;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2" name="Rounded Rectangle 31"/>
          <p:cNvSpPr/>
          <p:nvPr/>
        </p:nvSpPr>
        <p:spPr>
          <a:xfrm>
            <a:off x="441322" y="2911481"/>
            <a:ext cx="6382872" cy="3267250"/>
          </a:xfrm>
          <a:prstGeom prst="roundRect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1701501" y="4121461"/>
            <a:ext cx="3749040" cy="1188720"/>
          </a:xfrm>
          <a:prstGeom prst="roundRect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ounded Rectangular Callout 33"/>
              <p:cNvSpPr/>
              <p:nvPr/>
            </p:nvSpPr>
            <p:spPr>
              <a:xfrm>
                <a:off x="5534809" y="2366427"/>
                <a:ext cx="762000" cy="457200"/>
              </a:xfrm>
              <a:prstGeom prst="wedgeRoundRectCallout">
                <a:avLst>
                  <a:gd name="adj1" fmla="val -20833"/>
                  <a:gd name="adj2" fmla="val 66721"/>
                  <a:gd name="adj3" fmla="val 16667"/>
                </a:avLst>
              </a:prstGeom>
              <a:noFill/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𝛉</m:t>
                      </m:r>
                      <m:d>
                        <m:dPr>
                          <m:ctrlP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𝐧</m:t>
                          </m:r>
                        </m:e>
                      </m:d>
                    </m:oMath>
                  </m:oMathPara>
                </a14:m>
                <a:endParaRPr lang="en-US" sz="2400" b="1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34" name="Rounded Rectangular Callout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4809" y="2366427"/>
                <a:ext cx="762000" cy="457200"/>
              </a:xfrm>
              <a:prstGeom prst="wedgeRoundRectCallout">
                <a:avLst>
                  <a:gd name="adj1" fmla="val -20833"/>
                  <a:gd name="adj2" fmla="val 66721"/>
                  <a:gd name="adj3" fmla="val 16667"/>
                </a:avLst>
              </a:prstGeom>
              <a:blipFill>
                <a:blip r:embed="rId2"/>
                <a:stretch>
                  <a:fillRect l="-8661"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ounded Rectangular Callout 34"/>
              <p:cNvSpPr/>
              <p:nvPr/>
            </p:nvSpPr>
            <p:spPr>
              <a:xfrm>
                <a:off x="5659912" y="4384529"/>
                <a:ext cx="914400" cy="457200"/>
              </a:xfrm>
              <a:prstGeom prst="wedgeRoundRectCallout">
                <a:avLst>
                  <a:gd name="adj1" fmla="val -71901"/>
                  <a:gd name="adj2" fmla="val -15165"/>
                  <a:gd name="adj3" fmla="val 16667"/>
                </a:avLst>
              </a:prstGeom>
              <a:noFill/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smtClean="0">
                          <a:solidFill>
                            <a:srgbClr val="ED524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𝛉</m:t>
                      </m:r>
                      <m:d>
                        <m:dPr>
                          <m:ctrlPr>
                            <a:rPr lang="en-US" sz="2400" b="1" i="1" smtClean="0">
                              <a:solidFill>
                                <a:srgbClr val="ED524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 smtClean="0">
                                  <a:solidFill>
                                    <a:srgbClr val="ED524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0" smtClean="0">
                                  <a:solidFill>
                                    <a:srgbClr val="ED524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𝐧</m:t>
                              </m:r>
                            </m:e>
                            <m:sup>
                              <m:r>
                                <a:rPr lang="en-US" sz="2400" b="1" i="0" smtClean="0">
                                  <a:solidFill>
                                    <a:srgbClr val="ED524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1" dirty="0">
                  <a:solidFill>
                    <a:srgbClr val="ED524F"/>
                  </a:solidFill>
                </a:endParaRPr>
              </a:p>
            </p:txBody>
          </p:sp>
        </mc:Choice>
        <mc:Fallback xmlns="">
          <p:sp>
            <p:nvSpPr>
              <p:cNvPr id="35" name="Rounded Rectangular Callout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9912" y="4384529"/>
                <a:ext cx="914400" cy="457200"/>
              </a:xfrm>
              <a:prstGeom prst="wedgeRoundRectCallout">
                <a:avLst>
                  <a:gd name="adj1" fmla="val -71901"/>
                  <a:gd name="adj2" fmla="val -15165"/>
                  <a:gd name="adj3" fmla="val 16667"/>
                </a:avLst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5541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Analysis is Done?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 rot="10800000">
            <a:off x="1227904" y="1554472"/>
            <a:ext cx="4454435" cy="4362999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 rot="10800000">
            <a:off x="6589406" y="1554472"/>
            <a:ext cx="4454435" cy="429768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775188" y="1073245"/>
            <a:ext cx="4023360" cy="54864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Theoretical (priori) approach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443441" y="1073245"/>
            <a:ext cx="4023360" cy="54864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Empirical (posteriori) approach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660" y="1772191"/>
            <a:ext cx="4140926" cy="392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 algn="just">
              <a:lnSpc>
                <a:spcPct val="114000"/>
              </a:lnSpc>
              <a:buClr>
                <a:schemeClr val="accent6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890E4F"/>
                </a:solidFill>
              </a:rPr>
              <a:t>Programming</a:t>
            </a:r>
            <a:r>
              <a:rPr lang="en-US" sz="2000" b="1" dirty="0" smtClean="0">
                <a:solidFill>
                  <a:srgbClr val="890E4F"/>
                </a:solidFill>
              </a:rPr>
              <a:t> </a:t>
            </a:r>
            <a:r>
              <a:rPr lang="en-US" sz="2000" dirty="0"/>
              <a:t>different competing techniques  &amp; running them on various inputs using computer. </a:t>
            </a:r>
          </a:p>
          <a:p>
            <a:pPr marL="342900" lvl="1" indent="-342900" algn="just">
              <a:lnSpc>
                <a:spcPct val="114000"/>
              </a:lnSpc>
              <a:buClr>
                <a:schemeClr val="accent6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Implementation of different techniques may be difficult.</a:t>
            </a:r>
          </a:p>
          <a:p>
            <a:pPr marL="342900" indent="-342900" algn="just">
              <a:lnSpc>
                <a:spcPct val="114000"/>
              </a:lnSpc>
              <a:buClr>
                <a:schemeClr val="accent6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The same hardware and software environments must be used for comparing two algorithms.</a:t>
            </a:r>
          </a:p>
          <a:p>
            <a:pPr marL="342900" indent="-342900" algn="just">
              <a:lnSpc>
                <a:spcPct val="114000"/>
              </a:lnSpc>
              <a:buClr>
                <a:schemeClr val="accent6"/>
              </a:buClr>
              <a:buFont typeface="Wingdings" panose="05000000000000000000" pitchFamily="2" charset="2"/>
              <a:buChar char="§"/>
            </a:pPr>
            <a:r>
              <a:rPr lang="en-US" altLang="en-US" sz="2000" dirty="0"/>
              <a:t>Results may not be indicative of the running time on other inputs not included in the experiment.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6745507" y="1772191"/>
                <a:ext cx="4142232" cy="3931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1" indent="-342900" algn="just">
                  <a:lnSpc>
                    <a:spcPct val="114000"/>
                  </a:lnSpc>
                  <a:buClr>
                    <a:schemeClr val="accent6"/>
                  </a:buClr>
                  <a:buFont typeface="Wingdings" panose="05000000000000000000" pitchFamily="2" charset="2"/>
                  <a:buChar char="§"/>
                </a:pPr>
                <a:r>
                  <a:rPr lang="en-US" sz="2000" dirty="0"/>
                  <a:t>Determining </a:t>
                </a:r>
                <a:r>
                  <a:rPr lang="en-US" sz="2000" dirty="0">
                    <a:solidFill>
                      <a:srgbClr val="890E4F"/>
                    </a:solidFill>
                  </a:rPr>
                  <a:t>mathematically</a:t>
                </a:r>
                <a:r>
                  <a:rPr lang="en-US" sz="2000" dirty="0"/>
                  <a:t> the resources needed by each algorithm.</a:t>
                </a:r>
              </a:p>
              <a:p>
                <a:pPr marL="342900" indent="-342900" algn="just">
                  <a:lnSpc>
                    <a:spcPct val="114000"/>
                  </a:lnSpc>
                  <a:buClr>
                    <a:schemeClr val="accent6"/>
                  </a:buClr>
                  <a:buFont typeface="Wingdings" panose="05000000000000000000" pitchFamily="2" charset="2"/>
                  <a:buChar char="§"/>
                </a:pPr>
                <a:r>
                  <a:rPr lang="en-US" sz="2000" dirty="0"/>
                  <a:t>Uses the algorithm instead of an implementation.</a:t>
                </a:r>
              </a:p>
              <a:p>
                <a:pPr marL="342900" indent="-342900" algn="just">
                  <a:lnSpc>
                    <a:spcPct val="114000"/>
                  </a:lnSpc>
                  <a:buClr>
                    <a:schemeClr val="accent6"/>
                  </a:buClr>
                  <a:buFont typeface="Wingdings" panose="05000000000000000000" pitchFamily="2" charset="2"/>
                  <a:buChar char="§"/>
                </a:pPr>
                <a:r>
                  <a:rPr lang="en-US" sz="2000" dirty="0"/>
                  <a:t>The speed of an algorithm can be determined independent of the hardware/software environment.</a:t>
                </a:r>
              </a:p>
              <a:p>
                <a:pPr marL="342900" indent="-342900" algn="just">
                  <a:lnSpc>
                    <a:spcPct val="114000"/>
                  </a:lnSpc>
                  <a:buClr>
                    <a:schemeClr val="accent6"/>
                  </a:buClr>
                  <a:buFont typeface="Wingdings" panose="05000000000000000000" pitchFamily="2" charset="2"/>
                  <a:buChar char="§"/>
                </a:pPr>
                <a:r>
                  <a:rPr lang="en-US" altLang="en-US" sz="2000" dirty="0"/>
                  <a:t>Characterizes running time as a function of the input size </a:t>
                </a:r>
                <a14:m>
                  <m:oMath xmlns:m="http://schemas.openxmlformats.org/officeDocument/2006/math">
                    <m:r>
                      <a:rPr lang="en-US" altLang="en-US" sz="2000" b="1" i="1" dirty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altLang="en-US" sz="2000" b="1" i="1" dirty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2000" dirty="0"/>
                  <a:t> considers all possible values</a:t>
                </a:r>
                <a:r>
                  <a:rPr lang="en-US" altLang="en-US" sz="2000" dirty="0" smtClean="0"/>
                  <a:t>.</a:t>
                </a:r>
                <a:endParaRPr lang="en-US" altLang="en-US" sz="2000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5507" y="1772191"/>
                <a:ext cx="4142232" cy="3931920"/>
              </a:xfrm>
              <a:prstGeom prst="rect">
                <a:avLst/>
              </a:prstGeom>
              <a:blipFill>
                <a:blip r:embed="rId2"/>
                <a:stretch>
                  <a:fillRect l="-1325" t="-310" r="-1473" b="-18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5617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 Sort – Example 2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894803"/>
            <a:ext cx="5181600" cy="3093154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IN" sz="2000" b="1" dirty="0" smtClean="0">
                <a:solidFill>
                  <a:srgbClr val="A71160"/>
                </a:solidFill>
                <a:latin typeface="Consolas" pitchFamily="49" charset="0"/>
                <a:cs typeface="Consolas" pitchFamily="49" charset="0"/>
              </a:rPr>
              <a:t>Algorithm: </a:t>
            </a:r>
            <a:r>
              <a:rPr lang="en-IN" sz="2000" b="1" dirty="0" err="1" smtClean="0">
                <a:solidFill>
                  <a:srgbClr val="A71160"/>
                </a:solidFill>
                <a:latin typeface="Consolas" pitchFamily="49" charset="0"/>
                <a:cs typeface="Consolas" pitchFamily="49" charset="0"/>
              </a:rPr>
              <a:t>Selection_Sort</a:t>
            </a:r>
            <a:r>
              <a:rPr lang="en-IN" sz="2000" b="1" dirty="0" smtClean="0">
                <a:solidFill>
                  <a:srgbClr val="A71160"/>
                </a:solidFill>
                <a:latin typeface="Consolas" pitchFamily="49" charset="0"/>
                <a:cs typeface="Consolas" pitchFamily="49" charset="0"/>
              </a:rPr>
              <a:t>(A)</a:t>
            </a:r>
          </a:p>
          <a:p>
            <a:pPr>
              <a:spcBef>
                <a:spcPts val="600"/>
              </a:spcBef>
            </a:pP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for </a:t>
            </a:r>
            <a:r>
              <a:rPr lang="pt-BR" sz="2000" dirty="0">
                <a:latin typeface="Consolas" pitchFamily="49" charset="0"/>
                <a:cs typeface="Consolas" pitchFamily="49" charset="0"/>
              </a:rPr>
              <a:t>i ← </a:t>
            </a:r>
            <a:r>
              <a:rPr lang="pt-BR" sz="20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1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dirty="0">
                <a:latin typeface="Consolas" pitchFamily="49" charset="0"/>
                <a:cs typeface="Consolas" pitchFamily="49" charset="0"/>
              </a:rPr>
              <a:t>to </a:t>
            </a:r>
            <a:r>
              <a:rPr lang="pt-BR" sz="20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n-1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do</a:t>
            </a:r>
          </a:p>
          <a:p>
            <a:pPr lvl="1">
              <a:spcBef>
                <a:spcPts val="600"/>
              </a:spcBef>
            </a:pP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</a:t>
            </a:r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IN" sz="2000" dirty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i</a:t>
            </a:r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; minx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 ← 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A[i];</a:t>
            </a:r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endParaRPr lang="en-IN" sz="2000" dirty="0" smtClean="0">
              <a:latin typeface="Consolas" pitchFamily="49" charset="0"/>
              <a:cs typeface="Consolas" pitchFamily="49" charset="0"/>
            </a:endParaRPr>
          </a:p>
          <a:p>
            <a:pPr lvl="1">
              <a:spcBef>
                <a:spcPts val="600"/>
              </a:spcBef>
            </a:pP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for </a:t>
            </a:r>
            <a:r>
              <a:rPr lang="pt-BR" sz="2000" dirty="0">
                <a:latin typeface="Consolas" pitchFamily="49" charset="0"/>
                <a:cs typeface="Consolas" pitchFamily="49" charset="0"/>
              </a:rPr>
              <a:t>j ← </a:t>
            </a:r>
            <a:r>
              <a:rPr lang="pt-BR" sz="20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 + 1 </a:t>
            </a:r>
            <a:r>
              <a:rPr lang="pt-BR" sz="2000" dirty="0">
                <a:latin typeface="Consolas" pitchFamily="49" charset="0"/>
                <a:cs typeface="Consolas" pitchFamily="49" charset="0"/>
              </a:rPr>
              <a:t>to </a:t>
            </a:r>
            <a:r>
              <a:rPr lang="pt-BR" sz="20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n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do</a:t>
            </a:r>
          </a:p>
          <a:p>
            <a:pPr lvl="2">
              <a:spcBef>
                <a:spcPts val="600"/>
              </a:spcBef>
            </a:pPr>
            <a:r>
              <a:rPr lang="en-IN" sz="2000" b="1" dirty="0" smtClean="0">
                <a:latin typeface="Consolas" pitchFamily="49" charset="0"/>
                <a:cs typeface="Consolas" pitchFamily="49" charset="0"/>
              </a:rPr>
              <a:t>if 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A[j</a:t>
            </a:r>
            <a:r>
              <a:rPr lang="en-IN" sz="2000" dirty="0">
                <a:latin typeface="Consolas" pitchFamily="49" charset="0"/>
                <a:cs typeface="Consolas" pitchFamily="49" charset="0"/>
              </a:rPr>
              <a:t>] 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&lt; minx </a:t>
            </a:r>
            <a:r>
              <a:rPr lang="en-IN" sz="2000" b="1" dirty="0" smtClean="0">
                <a:latin typeface="Consolas" pitchFamily="49" charset="0"/>
                <a:cs typeface="Consolas" pitchFamily="49" charset="0"/>
              </a:rPr>
              <a:t>then</a:t>
            </a:r>
          </a:p>
          <a:p>
            <a:pPr lvl="3">
              <a:spcBef>
                <a:spcPts val="600"/>
              </a:spcBef>
            </a:pP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 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j ; minx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A[j];</a:t>
            </a:r>
          </a:p>
          <a:p>
            <a:pPr lvl="1">
              <a:spcBef>
                <a:spcPts val="600"/>
              </a:spcBef>
            </a:pP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A[</a:t>
            </a: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]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A[</a:t>
            </a: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];</a:t>
            </a:r>
          </a:p>
          <a:p>
            <a:pPr lvl="1">
              <a:spcBef>
                <a:spcPts val="600"/>
              </a:spcBef>
            </a:pP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A[</a:t>
            </a: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]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minx;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0" y="4114800"/>
            <a:ext cx="10972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505303" y="914400"/>
            <a:ext cx="0" cy="3200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993639"/>
              </p:ext>
            </p:extLst>
          </p:nvPr>
        </p:nvGraphicFramePr>
        <p:xfrm>
          <a:off x="1101635" y="4839788"/>
          <a:ext cx="381000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495800" y="4161291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Sort in Ascending order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59633" y="1620596"/>
            <a:ext cx="1108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A711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 smtClean="0">
                <a:solidFill>
                  <a:srgbClr val="A711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</a:t>
            </a:r>
            <a:endParaRPr lang="en-US" sz="2400" dirty="0">
              <a:solidFill>
                <a:srgbClr val="A711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59633" y="2152447"/>
            <a:ext cx="26254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← </a:t>
            </a:r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1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7059633" y="2622742"/>
            <a:ext cx="33927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minx 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← 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45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7059633" y="3090316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41028" y="1080020"/>
            <a:ext cx="88710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Pass 1 :</a:t>
            </a:r>
            <a:endParaRPr lang="en-US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04799" y="1293039"/>
            <a:ext cx="3108960" cy="381680"/>
          </a:xfrm>
          <a:prstGeom prst="roundRect">
            <a:avLst/>
          </a:prstGeom>
          <a:noFill/>
          <a:ln w="63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252534"/>
              </p:ext>
            </p:extLst>
          </p:nvPr>
        </p:nvGraphicFramePr>
        <p:xfrm>
          <a:off x="1101635" y="5291751"/>
          <a:ext cx="3810000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>
            <a:off x="1101635" y="4839788"/>
            <a:ext cx="762000" cy="4572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45</a:t>
            </a:r>
            <a:endParaRPr lang="en-US" sz="2400" dirty="0"/>
          </a:p>
        </p:txBody>
      </p:sp>
      <p:sp>
        <p:nvSpPr>
          <p:cNvPr id="17" name="Rounded Rectangle 16"/>
          <p:cNvSpPr/>
          <p:nvPr/>
        </p:nvSpPr>
        <p:spPr>
          <a:xfrm>
            <a:off x="827313" y="2066341"/>
            <a:ext cx="3000103" cy="370709"/>
          </a:xfrm>
          <a:prstGeom prst="roundRect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1219200" y="2463175"/>
            <a:ext cx="4191000" cy="748110"/>
          </a:xfrm>
          <a:prstGeom prst="roundRect">
            <a:avLst/>
          </a:pr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016035" y="4835027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8032481" y="2617984"/>
            <a:ext cx="548640" cy="400110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032481" y="2118787"/>
            <a:ext cx="365760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140202" y="3090316"/>
            <a:ext cx="460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032481" y="2617984"/>
            <a:ext cx="548640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59633" y="3624888"/>
            <a:ext cx="1783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A[j]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253412" y="3634602"/>
            <a:ext cx="53789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56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704218" y="2622677"/>
            <a:ext cx="118436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No Change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22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81481E-6 L 0.04141 0.05208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0" y="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4.07407E-6 L 0.06185 0.00069 " pathEditMode="relative" rAng="0" ptsTypes="AA">
                                      <p:cBhvr>
                                        <p:cTn id="9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 animBg="1"/>
      <p:bldP spid="14" grpId="0" animBg="1"/>
      <p:bldP spid="14" grpId="1" animBg="1"/>
      <p:bldP spid="14" grpId="2" animBg="1"/>
      <p:bldP spid="16" grpId="0" animBg="1"/>
      <p:bldP spid="17" grpId="0" animBg="1"/>
      <p:bldP spid="17" grpId="1" animBg="1"/>
      <p:bldP spid="18" grpId="0" animBg="1"/>
      <p:bldP spid="19" grpId="0" animBg="1"/>
      <p:bldP spid="19" grpId="1" animBg="1"/>
      <p:bldP spid="20" grpId="0" animBg="1"/>
      <p:bldP spid="21" grpId="0" animBg="1"/>
      <p:bldP spid="22" grpId="0"/>
      <p:bldP spid="24" grpId="0" animBg="1"/>
      <p:bldP spid="25" grpId="0"/>
      <p:bldP spid="26" grpId="0" animBg="1"/>
      <p:bldP spid="27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 Sort – Example 2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894803"/>
            <a:ext cx="5181600" cy="3093154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IN" sz="2000" b="1" dirty="0" smtClean="0">
                <a:solidFill>
                  <a:srgbClr val="A71160"/>
                </a:solidFill>
                <a:latin typeface="Consolas" pitchFamily="49" charset="0"/>
                <a:cs typeface="Consolas" pitchFamily="49" charset="0"/>
              </a:rPr>
              <a:t>Algorithm: </a:t>
            </a:r>
            <a:r>
              <a:rPr lang="en-IN" sz="2000" b="1" dirty="0" err="1" smtClean="0">
                <a:solidFill>
                  <a:srgbClr val="A71160"/>
                </a:solidFill>
                <a:latin typeface="Consolas" pitchFamily="49" charset="0"/>
                <a:cs typeface="Consolas" pitchFamily="49" charset="0"/>
              </a:rPr>
              <a:t>Selection_Sort</a:t>
            </a:r>
            <a:r>
              <a:rPr lang="en-IN" sz="2000" b="1" dirty="0" smtClean="0">
                <a:solidFill>
                  <a:srgbClr val="A71160"/>
                </a:solidFill>
                <a:latin typeface="Consolas" pitchFamily="49" charset="0"/>
                <a:cs typeface="Consolas" pitchFamily="49" charset="0"/>
              </a:rPr>
              <a:t>(A)</a:t>
            </a:r>
          </a:p>
          <a:p>
            <a:pPr>
              <a:spcBef>
                <a:spcPts val="600"/>
              </a:spcBef>
            </a:pP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for </a:t>
            </a:r>
            <a:r>
              <a:rPr lang="pt-BR" sz="2000" dirty="0">
                <a:latin typeface="Consolas" pitchFamily="49" charset="0"/>
                <a:cs typeface="Consolas" pitchFamily="49" charset="0"/>
              </a:rPr>
              <a:t>i ← </a:t>
            </a:r>
            <a:r>
              <a:rPr lang="pt-BR" sz="20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1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dirty="0">
                <a:latin typeface="Consolas" pitchFamily="49" charset="0"/>
                <a:cs typeface="Consolas" pitchFamily="49" charset="0"/>
              </a:rPr>
              <a:t>to </a:t>
            </a:r>
            <a:r>
              <a:rPr lang="pt-BR" sz="20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n-1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do</a:t>
            </a:r>
          </a:p>
          <a:p>
            <a:pPr lvl="1">
              <a:spcBef>
                <a:spcPts val="600"/>
              </a:spcBef>
            </a:pP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</a:t>
            </a:r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IN" sz="2000" dirty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i</a:t>
            </a:r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; minx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 ← 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A[i];</a:t>
            </a:r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endParaRPr lang="en-IN" sz="2000" dirty="0" smtClean="0">
              <a:latin typeface="Consolas" pitchFamily="49" charset="0"/>
              <a:cs typeface="Consolas" pitchFamily="49" charset="0"/>
            </a:endParaRPr>
          </a:p>
          <a:p>
            <a:pPr lvl="1">
              <a:spcBef>
                <a:spcPts val="600"/>
              </a:spcBef>
            </a:pP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for </a:t>
            </a:r>
            <a:r>
              <a:rPr lang="pt-BR" sz="2000" dirty="0">
                <a:latin typeface="Consolas" pitchFamily="49" charset="0"/>
                <a:cs typeface="Consolas" pitchFamily="49" charset="0"/>
              </a:rPr>
              <a:t>j ← </a:t>
            </a:r>
            <a:r>
              <a:rPr lang="pt-BR" sz="20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 + 1 </a:t>
            </a:r>
            <a:r>
              <a:rPr lang="pt-BR" sz="2000" dirty="0">
                <a:latin typeface="Consolas" pitchFamily="49" charset="0"/>
                <a:cs typeface="Consolas" pitchFamily="49" charset="0"/>
              </a:rPr>
              <a:t>to </a:t>
            </a:r>
            <a:r>
              <a:rPr lang="pt-BR" sz="20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n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do</a:t>
            </a:r>
          </a:p>
          <a:p>
            <a:pPr lvl="2">
              <a:spcBef>
                <a:spcPts val="600"/>
              </a:spcBef>
            </a:pPr>
            <a:r>
              <a:rPr lang="en-IN" sz="2000" b="1" dirty="0" smtClean="0">
                <a:latin typeface="Consolas" pitchFamily="49" charset="0"/>
                <a:cs typeface="Consolas" pitchFamily="49" charset="0"/>
              </a:rPr>
              <a:t>if 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A[j</a:t>
            </a:r>
            <a:r>
              <a:rPr lang="en-IN" sz="2000" dirty="0">
                <a:latin typeface="Consolas" pitchFamily="49" charset="0"/>
                <a:cs typeface="Consolas" pitchFamily="49" charset="0"/>
              </a:rPr>
              <a:t>] 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&lt; minx </a:t>
            </a:r>
            <a:r>
              <a:rPr lang="en-IN" sz="2000" b="1" dirty="0" smtClean="0">
                <a:latin typeface="Consolas" pitchFamily="49" charset="0"/>
                <a:cs typeface="Consolas" pitchFamily="49" charset="0"/>
              </a:rPr>
              <a:t>then</a:t>
            </a:r>
          </a:p>
          <a:p>
            <a:pPr lvl="3">
              <a:spcBef>
                <a:spcPts val="600"/>
              </a:spcBef>
            </a:pP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 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j ; minx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A[j];</a:t>
            </a:r>
          </a:p>
          <a:p>
            <a:pPr lvl="1">
              <a:spcBef>
                <a:spcPts val="600"/>
              </a:spcBef>
            </a:pP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A[</a:t>
            </a: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]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A[</a:t>
            </a: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];</a:t>
            </a:r>
          </a:p>
          <a:p>
            <a:pPr lvl="1">
              <a:spcBef>
                <a:spcPts val="600"/>
              </a:spcBef>
            </a:pP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A[</a:t>
            </a:r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] </a:t>
            </a:r>
            <a:r>
              <a:rPr lang="pt-BR" sz="2000" b="1" dirty="0">
                <a:latin typeface="Consolas" pitchFamily="49" charset="0"/>
                <a:cs typeface="Consolas" pitchFamily="49" charset="0"/>
              </a:rPr>
              <a:t>←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minx;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0" y="4114800"/>
            <a:ext cx="10972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505303" y="914400"/>
            <a:ext cx="0" cy="3200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619044"/>
              </p:ext>
            </p:extLst>
          </p:nvPr>
        </p:nvGraphicFramePr>
        <p:xfrm>
          <a:off x="1101635" y="4839788"/>
          <a:ext cx="381000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495800" y="4161291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Sort in Ascending order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59633" y="1620596"/>
            <a:ext cx="1108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A711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 smtClean="0">
                <a:solidFill>
                  <a:srgbClr val="A711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</a:t>
            </a:r>
            <a:endParaRPr lang="en-US" sz="2400" dirty="0">
              <a:solidFill>
                <a:srgbClr val="A711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59633" y="2152447"/>
            <a:ext cx="26254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err="1" smtClean="0">
                <a:latin typeface="Consolas" pitchFamily="49" charset="0"/>
                <a:cs typeface="Consolas" pitchFamily="49" charset="0"/>
              </a:rPr>
              <a:t>minj</a:t>
            </a:r>
            <a:r>
              <a:rPr lang="en-IN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← </a:t>
            </a:r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2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7059633" y="2622742"/>
            <a:ext cx="33927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minx </a:t>
            </a:r>
            <a:r>
              <a:rPr lang="pt-BR" sz="2000" b="1" dirty="0" smtClean="0">
                <a:latin typeface="Consolas" pitchFamily="49" charset="0"/>
                <a:cs typeface="Consolas" pitchFamily="49" charset="0"/>
              </a:rPr>
              <a:t>← </a:t>
            </a:r>
            <a:r>
              <a:rPr lang="pt-BR" sz="2000" dirty="0" smtClean="0">
                <a:latin typeface="Consolas" pitchFamily="49" charset="0"/>
                <a:cs typeface="Consolas" pitchFamily="49" charset="0"/>
              </a:rPr>
              <a:t>34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7059633" y="3090316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41028" y="1080020"/>
            <a:ext cx="88710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Pass 1 :</a:t>
            </a:r>
            <a:endParaRPr lang="en-US" b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688459"/>
              </p:ext>
            </p:extLst>
          </p:nvPr>
        </p:nvGraphicFramePr>
        <p:xfrm>
          <a:off x="1101635" y="5291751"/>
          <a:ext cx="3810000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>
            <a:off x="1101635" y="4839788"/>
            <a:ext cx="762000" cy="4572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45</a:t>
            </a:r>
            <a:endParaRPr lang="en-US" sz="2400" dirty="0"/>
          </a:p>
        </p:txBody>
      </p:sp>
      <p:sp>
        <p:nvSpPr>
          <p:cNvPr id="18" name="Rounded Rectangle 17"/>
          <p:cNvSpPr/>
          <p:nvPr/>
        </p:nvSpPr>
        <p:spPr>
          <a:xfrm>
            <a:off x="748935" y="2024743"/>
            <a:ext cx="4293327" cy="1186542"/>
          </a:xfrm>
          <a:prstGeom prst="roundRect">
            <a:avLst/>
          </a:pr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3544389" y="4835027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8032482" y="2631046"/>
            <a:ext cx="548640" cy="400110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032482" y="2144913"/>
            <a:ext cx="365760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087950" y="3090316"/>
            <a:ext cx="460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032481" y="2631046"/>
            <a:ext cx="548640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12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59633" y="3624888"/>
            <a:ext cx="1783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A[j]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227286" y="3634602"/>
            <a:ext cx="53789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12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449356" y="3090316"/>
            <a:ext cx="460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 flipV="1">
            <a:off x="1658983" y="3135086"/>
            <a:ext cx="3200400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810762" y="3090316"/>
            <a:ext cx="460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028126" y="2153620"/>
            <a:ext cx="365760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347862"/>
              </p:ext>
            </p:extLst>
          </p:nvPr>
        </p:nvGraphicFramePr>
        <p:xfrm>
          <a:off x="7685185" y="4839788"/>
          <a:ext cx="381000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354381"/>
              </p:ext>
            </p:extLst>
          </p:nvPr>
        </p:nvGraphicFramePr>
        <p:xfrm>
          <a:off x="7685185" y="5265626"/>
          <a:ext cx="3810000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en-US" sz="2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3" name="Rectangle 32"/>
          <p:cNvSpPr/>
          <p:nvPr/>
        </p:nvSpPr>
        <p:spPr>
          <a:xfrm>
            <a:off x="10733185" y="4845013"/>
            <a:ext cx="749808" cy="4389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45</a:t>
            </a:r>
            <a:endParaRPr lang="en-US" sz="2400" dirty="0"/>
          </a:p>
        </p:txBody>
      </p:sp>
      <p:sp>
        <p:nvSpPr>
          <p:cNvPr id="34" name="Rectangle 33"/>
          <p:cNvSpPr/>
          <p:nvPr/>
        </p:nvSpPr>
        <p:spPr>
          <a:xfrm>
            <a:off x="7685185" y="4848932"/>
            <a:ext cx="762000" cy="448056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12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8495381" y="4648938"/>
            <a:ext cx="2976289" cy="142822"/>
          </a:xfrm>
          <a:custGeom>
            <a:avLst/>
            <a:gdLst>
              <a:gd name="connsiteX0" fmla="*/ 0 w 3734440"/>
              <a:gd name="connsiteY0" fmla="*/ 122945 h 122945"/>
              <a:gd name="connsiteX1" fmla="*/ 0 w 3734440"/>
              <a:gd name="connsiteY1" fmla="*/ 0 h 122945"/>
              <a:gd name="connsiteX2" fmla="*/ 3734440 w 3734440"/>
              <a:gd name="connsiteY2" fmla="*/ 0 h 122945"/>
              <a:gd name="connsiteX3" fmla="*/ 3734440 w 3734440"/>
              <a:gd name="connsiteY3" fmla="*/ 92209 h 12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440" h="122945">
                <a:moveTo>
                  <a:pt x="0" y="122945"/>
                </a:moveTo>
                <a:lnTo>
                  <a:pt x="0" y="0"/>
                </a:lnTo>
                <a:lnTo>
                  <a:pt x="3734440" y="0"/>
                </a:lnTo>
                <a:lnTo>
                  <a:pt x="3734440" y="92209"/>
                </a:ln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9261539" y="4239668"/>
            <a:ext cx="1577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A71160"/>
                </a:solidFill>
              </a:rPr>
              <a:t>Unsorted </a:t>
            </a:r>
            <a:r>
              <a:rPr lang="en-US" b="1" dirty="0" smtClean="0">
                <a:solidFill>
                  <a:srgbClr val="A71160"/>
                </a:solidFill>
              </a:rPr>
              <a:t>Array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1489166" y="5574267"/>
            <a:ext cx="3043645" cy="277893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2424531" y="5855120"/>
            <a:ext cx="90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Swap</a:t>
            </a:r>
            <a:endParaRPr lang="en-US" b="1" dirty="0">
              <a:solidFill>
                <a:srgbClr val="A71160"/>
              </a:solidFill>
            </a:endParaRPr>
          </a:p>
        </p:txBody>
      </p:sp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29205"/>
              </p:ext>
            </p:extLst>
          </p:nvPr>
        </p:nvGraphicFramePr>
        <p:xfrm>
          <a:off x="4364658" y="6035792"/>
          <a:ext cx="381000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0" name="Rectangle 39"/>
          <p:cNvSpPr/>
          <p:nvPr/>
        </p:nvSpPr>
        <p:spPr>
          <a:xfrm>
            <a:off x="4364658" y="6035792"/>
            <a:ext cx="762000" cy="457200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12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5122254" y="6035792"/>
            <a:ext cx="762000" cy="457200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23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650658" y="6033560"/>
            <a:ext cx="799525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34</a:t>
            </a:r>
            <a:endParaRPr lang="en-US" sz="2400" dirty="0"/>
          </a:p>
        </p:txBody>
      </p:sp>
      <p:sp>
        <p:nvSpPr>
          <p:cNvPr id="44" name="Rectangle 43"/>
          <p:cNvSpPr/>
          <p:nvPr/>
        </p:nvSpPr>
        <p:spPr>
          <a:xfrm>
            <a:off x="6650658" y="6032939"/>
            <a:ext cx="817140" cy="46290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56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6650509" y="6034650"/>
            <a:ext cx="758952" cy="459485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45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424057" y="6035792"/>
            <a:ext cx="758952" cy="457200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56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879850" y="6033558"/>
            <a:ext cx="762000" cy="457200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34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644435" y="3220823"/>
            <a:ext cx="2516776" cy="748110"/>
          </a:xfrm>
          <a:prstGeom prst="roundRect">
            <a:avLst/>
          </a:pr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5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4.07407E-6 L 0.06223 0.00069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12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0" grpId="0" animBg="1"/>
      <p:bldP spid="21" grpId="0" animBg="1"/>
      <p:bldP spid="24" grpId="0" animBg="1"/>
      <p:bldP spid="25" grpId="0"/>
      <p:bldP spid="26" grpId="0" animBg="1"/>
      <p:bldP spid="28" grpId="0"/>
      <p:bldP spid="29" grpId="0"/>
      <p:bldP spid="30" grpId="0" animBg="1"/>
      <p:bldP spid="33" grpId="0" animBg="1"/>
      <p:bldP spid="34" grpId="0" animBg="1"/>
      <p:bldP spid="35" grpId="0" animBg="1"/>
      <p:bldP spid="36" grpId="0"/>
      <p:bldP spid="37" grpId="0" animBg="1"/>
      <p:bldP spid="38" grpId="0"/>
      <p:bldP spid="40" grpId="0" animBg="1"/>
      <p:bldP spid="41" grpId="0" animBg="1"/>
      <p:bldP spid="42" grpId="0" animBg="1"/>
      <p:bldP spid="44" grpId="0" animBg="1"/>
      <p:bldP spid="45" grpId="0" animBg="1"/>
      <p:bldP spid="46" grpId="0" animBg="1"/>
      <p:bldP spid="43" grpId="0" animBg="1"/>
      <p:bldP spid="4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Selection Sort Analysis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1202"/>
            <a:ext cx="10020300" cy="577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9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Insertion Sort – Example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854232"/>
              </p:ext>
            </p:extLst>
          </p:nvPr>
        </p:nvGraphicFramePr>
        <p:xfrm>
          <a:off x="2580881" y="1528465"/>
          <a:ext cx="521547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-5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938353" y="2286000"/>
            <a:ext cx="10058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38353" y="2286000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1 :</a:t>
            </a:r>
            <a:endParaRPr lang="en-US" b="1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105749"/>
              </p:ext>
            </p:extLst>
          </p:nvPr>
        </p:nvGraphicFramePr>
        <p:xfrm>
          <a:off x="1056881" y="2976264"/>
          <a:ext cx="5215472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-5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40029" y="2514600"/>
            <a:ext cx="2130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Unsorted Array</a:t>
            </a:r>
            <a:endParaRPr lang="en-US" sz="2400" b="1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682252"/>
              </p:ext>
            </p:extLst>
          </p:nvPr>
        </p:nvGraphicFramePr>
        <p:xfrm>
          <a:off x="1056881" y="3509665"/>
          <a:ext cx="5215472" cy="39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0070C0"/>
                          </a:solidFill>
                        </a:rPr>
                        <a:t>2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0070C0"/>
                          </a:solidFill>
                        </a:rPr>
                        <a:t>4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0070C0"/>
                          </a:solidFill>
                        </a:rPr>
                        <a:t>5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0070C0"/>
                          </a:solidFill>
                        </a:rPr>
                        <a:t>6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0070C0"/>
                          </a:solidFill>
                        </a:rPr>
                        <a:t>7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rgbClr val="0070C0"/>
                          </a:solidFill>
                        </a:rPr>
                        <a:t>8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938353" y="4038600"/>
            <a:ext cx="10058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38353" y="4038600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</a:t>
            </a:r>
            <a:r>
              <a:rPr lang="en-IN" b="1" dirty="0"/>
              <a:t>2</a:t>
            </a:r>
            <a:r>
              <a:rPr lang="en-IN" b="1" dirty="0" smtClean="0"/>
              <a:t> :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089476" y="4632992"/>
                <a:ext cx="1420581" cy="369332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9476" y="4632992"/>
                <a:ext cx="1420581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/>
          <p:cNvSpPr/>
          <p:nvPr/>
        </p:nvSpPr>
        <p:spPr>
          <a:xfrm>
            <a:off x="1166953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700353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241289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774689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08089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841489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374889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908289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707889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2" name="Rectangle 21"/>
          <p:cNvSpPr/>
          <p:nvPr/>
        </p:nvSpPr>
        <p:spPr>
          <a:xfrm>
            <a:off x="2241289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3" name="Rectangle 22"/>
          <p:cNvSpPr/>
          <p:nvPr/>
        </p:nvSpPr>
        <p:spPr>
          <a:xfrm>
            <a:off x="1180016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4" name="Rectangle 23"/>
          <p:cNvSpPr/>
          <p:nvPr/>
        </p:nvSpPr>
        <p:spPr>
          <a:xfrm>
            <a:off x="2774689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5" name="Rectangle 24"/>
          <p:cNvSpPr/>
          <p:nvPr/>
        </p:nvSpPr>
        <p:spPr>
          <a:xfrm>
            <a:off x="3308089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6" name="Rectangle 25"/>
          <p:cNvSpPr/>
          <p:nvPr/>
        </p:nvSpPr>
        <p:spPr>
          <a:xfrm>
            <a:off x="3841489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7" name="Rectangle 26"/>
          <p:cNvSpPr/>
          <p:nvPr/>
        </p:nvSpPr>
        <p:spPr>
          <a:xfrm>
            <a:off x="4374889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8" name="Rectangle 27"/>
          <p:cNvSpPr/>
          <p:nvPr/>
        </p:nvSpPr>
        <p:spPr>
          <a:xfrm>
            <a:off x="4908289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6087290" y="5018748"/>
                <a:ext cx="3631475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400" dirty="0" smtClean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while</a:t>
                </a:r>
                <a:r>
                  <a:rPr lang="en-US" sz="2400" dirty="0" smtClean="0">
                    <a:solidFill>
                      <a:srgbClr val="A711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400" b="0" i="1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d>
                      <m:dPr>
                        <m:begChr m:val="["/>
                        <m:endChr m:val="]"/>
                        <m:ctrlPr>
                          <a:rPr lang="en-US" sz="2400" i="1" smtClean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sz="2400" dirty="0" smtClean="0">
                    <a:solidFill>
                      <a:srgbClr val="A71160"/>
                    </a:solidFill>
                  </a:rPr>
                  <a:t> </a:t>
                </a:r>
                <a:r>
                  <a:rPr lang="en-US" sz="2400" dirty="0" smtClean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do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400" b="0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n-US" sz="2400" dirty="0" smtClean="0">
                  <a:solidFill>
                    <a:srgbClr val="A71160"/>
                  </a:solidFill>
                  <a:ea typeface="Cambria Math" panose="020405030504060302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400" b="0" i="1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−−</m:t>
                      </m:r>
                    </m:oMath>
                  </m:oMathPara>
                </a14:m>
                <a:endParaRPr lang="en-US" sz="2400" dirty="0" smtClean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7290" y="5018748"/>
                <a:ext cx="3631475" cy="1200329"/>
              </a:xfrm>
              <a:prstGeom prst="rect">
                <a:avLst/>
              </a:prstGeom>
              <a:blipFill>
                <a:blip r:embed="rId3"/>
                <a:stretch>
                  <a:fillRect l="-2689" t="-4061" b="-65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Freeform 29"/>
          <p:cNvSpPr/>
          <p:nvPr/>
        </p:nvSpPr>
        <p:spPr>
          <a:xfrm>
            <a:off x="1431162" y="5844989"/>
            <a:ext cx="512862" cy="181854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solidFill>
              <a:schemeClr val="accent5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153473" y="5986646"/>
            <a:ext cx="126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Shift down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5453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7537276" y="4632992"/>
                <a:ext cx="2180404" cy="369332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rgbClr val="00B050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err="1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𝒂𝒏𝒅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7276" y="4632992"/>
                <a:ext cx="2180404" cy="369332"/>
              </a:xfrm>
              <a:prstGeom prst="rect">
                <a:avLst/>
              </a:prstGeom>
              <a:blipFill>
                <a:blip r:embed="rId4"/>
                <a:stretch>
                  <a:fillRect b="-11111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/>
          <p:cNvSpPr txBox="1"/>
          <p:nvPr/>
        </p:nvSpPr>
        <p:spPr>
          <a:xfrm>
            <a:off x="1166953" y="5002324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5</a:t>
            </a:r>
            <a:endParaRPr lang="en-US" sz="2400" dirty="0"/>
          </a:p>
        </p:txBody>
      </p:sp>
      <p:sp>
        <p:nvSpPr>
          <p:cNvPr id="35" name="TextBox 34"/>
          <p:cNvSpPr txBox="1"/>
          <p:nvPr/>
        </p:nvSpPr>
        <p:spPr>
          <a:xfrm>
            <a:off x="1679990" y="5006789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36" name="TextBox 35"/>
          <p:cNvSpPr txBox="1"/>
          <p:nvPr/>
        </p:nvSpPr>
        <p:spPr>
          <a:xfrm>
            <a:off x="2239516" y="5006789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37" name="TextBox 36"/>
          <p:cNvSpPr txBox="1"/>
          <p:nvPr/>
        </p:nvSpPr>
        <p:spPr>
          <a:xfrm>
            <a:off x="2772916" y="5006789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-5</a:t>
            </a:r>
            <a:endParaRPr lang="en-US" sz="2400" dirty="0"/>
          </a:p>
        </p:txBody>
      </p:sp>
      <p:sp>
        <p:nvSpPr>
          <p:cNvPr id="38" name="TextBox 37"/>
          <p:cNvSpPr txBox="1"/>
          <p:nvPr/>
        </p:nvSpPr>
        <p:spPr>
          <a:xfrm>
            <a:off x="3306316" y="5006789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16</a:t>
            </a:r>
            <a:endParaRPr lang="en-US" sz="2400" dirty="0"/>
          </a:p>
        </p:txBody>
      </p:sp>
      <p:sp>
        <p:nvSpPr>
          <p:cNvPr id="39" name="TextBox 38"/>
          <p:cNvSpPr txBox="1"/>
          <p:nvPr/>
        </p:nvSpPr>
        <p:spPr>
          <a:xfrm>
            <a:off x="3833953" y="5006789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2</a:t>
            </a:r>
            <a:endParaRPr lang="en-US" sz="2400" dirty="0"/>
          </a:p>
        </p:txBody>
      </p:sp>
      <p:sp>
        <p:nvSpPr>
          <p:cNvPr id="40" name="TextBox 39"/>
          <p:cNvSpPr txBox="1"/>
          <p:nvPr/>
        </p:nvSpPr>
        <p:spPr>
          <a:xfrm>
            <a:off x="4367353" y="5006789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41" name="TextBox 40"/>
          <p:cNvSpPr txBox="1"/>
          <p:nvPr/>
        </p:nvSpPr>
        <p:spPr>
          <a:xfrm>
            <a:off x="4906516" y="5006789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14</a:t>
            </a:r>
            <a:endParaRPr lang="en-US" sz="2400" dirty="0"/>
          </a:p>
        </p:txBody>
      </p:sp>
      <p:sp>
        <p:nvSpPr>
          <p:cNvPr id="42" name="Oval 41"/>
          <p:cNvSpPr/>
          <p:nvPr/>
        </p:nvSpPr>
        <p:spPr>
          <a:xfrm>
            <a:off x="1243153" y="5006789"/>
            <a:ext cx="375237" cy="408803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/>
              <p:cNvSpPr/>
              <p:nvPr/>
            </p:nvSpPr>
            <p:spPr>
              <a:xfrm>
                <a:off x="1159310" y="4501172"/>
                <a:ext cx="533400" cy="381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𝒋</m:t>
                      </m:r>
                    </m:oMath>
                  </m:oMathPara>
                </a14:m>
                <a:endParaRPr lang="en-US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44" name="Rectangle 4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9310" y="4501172"/>
                <a:ext cx="533400" cy="381000"/>
              </a:xfrm>
              <a:prstGeom prst="rect">
                <a:avLst/>
              </a:prstGeom>
              <a:blipFill>
                <a:blip r:embed="rId5"/>
                <a:stretch>
                  <a:fillRect b="-1269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Rounded Rectangle 44"/>
          <p:cNvSpPr/>
          <p:nvPr/>
        </p:nvSpPr>
        <p:spPr>
          <a:xfrm>
            <a:off x="6780992" y="4622940"/>
            <a:ext cx="643226" cy="389435"/>
          </a:xfrm>
          <a:prstGeom prst="round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>
            <a:off x="6780992" y="4953000"/>
            <a:ext cx="64322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1175661" y="4948646"/>
            <a:ext cx="533400" cy="563851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1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42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1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3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96296E-6 L 0.04258 -0.00023 " pathEditMode="relative" rAng="0" ptsTypes="AA">
                                      <p:cBhvr>
                                        <p:cTn id="16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2000"/>
                            </p:stCondLst>
                            <p:childTnLst>
                              <p:par>
                                <p:cTn id="16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1" grpId="0" animBg="1"/>
      <p:bldP spid="12" grpId="0" animBg="1"/>
      <p:bldP spid="13" grpId="0" animBg="1"/>
      <p:bldP spid="14" grpId="0" animBg="1"/>
      <p:bldP spid="14" grpId="1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3" grpId="0" animBg="1"/>
      <p:bldP spid="34" grpId="0"/>
      <p:bldP spid="34" grpId="1"/>
      <p:bldP spid="35" grpId="0"/>
      <p:bldP spid="35" grpId="1"/>
      <p:bldP spid="36" grpId="0"/>
      <p:bldP spid="37" grpId="0"/>
      <p:bldP spid="38" grpId="0"/>
      <p:bldP spid="39" grpId="0"/>
      <p:bldP spid="40" grpId="0"/>
      <p:bldP spid="41" grpId="0"/>
      <p:bldP spid="42" grpId="0" animBg="1"/>
      <p:bldP spid="42" grpId="1" animBg="1"/>
      <p:bldP spid="44" grpId="0"/>
      <p:bldP spid="44" grpId="1"/>
      <p:bldP spid="45" grpId="0" animBg="1"/>
      <p:bldP spid="48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Insertion Sort </a:t>
            </a:r>
            <a:r>
              <a:rPr lang="en-US" dirty="0"/>
              <a:t>– Example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1693" y="1252559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3 :</a:t>
            </a:r>
            <a:endParaRPr lang="en-US" b="1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25782" y="3593068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5782" y="3593068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</a:t>
            </a:r>
            <a:r>
              <a:rPr lang="en-IN" b="1" dirty="0"/>
              <a:t>4</a:t>
            </a:r>
            <a:r>
              <a:rPr lang="en-IN" b="1" dirty="0" smtClean="0"/>
              <a:t> :</a:t>
            </a:r>
            <a:endParaRPr lang="en-US" b="1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91693" y="1250462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6276346" y="3988521"/>
                <a:ext cx="1586901" cy="369332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𝟒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𝟓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6346" y="3988521"/>
                <a:ext cx="1586901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/>
              <p:cNvSpPr txBox="1"/>
              <p:nvPr/>
            </p:nvSpPr>
            <p:spPr>
              <a:xfrm>
                <a:off x="6270170" y="4372438"/>
                <a:ext cx="3775167" cy="1015663"/>
              </a:xfrm>
              <a:prstGeom prst="rect">
                <a:avLst/>
              </a:prstGeom>
              <a:solidFill>
                <a:srgbClr val="FCE0EE"/>
              </a:solidFill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000" dirty="0" smtClean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while</a:t>
                </a:r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:r>
                  <a:rPr lang="en-US" sz="2000" dirty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do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  <a:ea typeface="Cambria Math" panose="020405030504060302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−−</m:t>
                      </m:r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84" name="TextBox 8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0170" y="4372438"/>
                <a:ext cx="3775167" cy="1015663"/>
              </a:xfrm>
              <a:prstGeom prst="rect">
                <a:avLst/>
              </a:prstGeom>
              <a:blipFill>
                <a:blip r:embed="rId3"/>
                <a:stretch>
                  <a:fillRect l="-1777" t="-2994" b="-5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/>
              <p:cNvSpPr txBox="1"/>
              <p:nvPr/>
            </p:nvSpPr>
            <p:spPr>
              <a:xfrm>
                <a:off x="7926983" y="3988521"/>
                <a:ext cx="2133600" cy="369332"/>
              </a:xfrm>
              <a:prstGeom prst="rect">
                <a:avLst/>
              </a:prstGeom>
              <a:noFill/>
              <a:ln>
                <a:solidFill>
                  <a:schemeClr val="accent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err="1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𝒂𝒏𝒅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5" name="TextBox 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6983" y="3988521"/>
                <a:ext cx="2133600" cy="369332"/>
              </a:xfrm>
              <a:prstGeom prst="rect">
                <a:avLst/>
              </a:prstGeom>
              <a:blipFill>
                <a:blip r:embed="rId4"/>
                <a:stretch>
                  <a:fillRect l="-284" b="-11111"/>
                </a:stretch>
              </a:blipFill>
              <a:ln>
                <a:solidFill>
                  <a:schemeClr val="accent3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6289770" y="1603735"/>
                <a:ext cx="1558439" cy="369332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𝟏𝟐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9770" y="1603735"/>
                <a:ext cx="1558439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/>
              <p:cNvSpPr txBox="1"/>
              <p:nvPr/>
            </p:nvSpPr>
            <p:spPr>
              <a:xfrm>
                <a:off x="6322423" y="1987652"/>
                <a:ext cx="3762103" cy="1015663"/>
              </a:xfrm>
              <a:prstGeom prst="rect">
                <a:avLst/>
              </a:prstGeom>
              <a:solidFill>
                <a:srgbClr val="FCE0EE"/>
              </a:solidFill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000" dirty="0" smtClean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while</a:t>
                </a:r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:r>
                  <a:rPr lang="en-US" sz="2000" dirty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do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  <a:ea typeface="Cambria Math" panose="020405030504060302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−−</m:t>
                      </m:r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87" name="TextBox 8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2423" y="1987652"/>
                <a:ext cx="3762103" cy="1015663"/>
              </a:xfrm>
              <a:prstGeom prst="rect">
                <a:avLst/>
              </a:prstGeom>
              <a:blipFill>
                <a:blip r:embed="rId6"/>
                <a:stretch>
                  <a:fillRect l="-1621" t="-2994" b="-5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/>
              <p:cNvSpPr txBox="1"/>
              <p:nvPr/>
            </p:nvSpPr>
            <p:spPr>
              <a:xfrm>
                <a:off x="7889970" y="1603735"/>
                <a:ext cx="2180749" cy="369332"/>
              </a:xfrm>
              <a:prstGeom prst="rect">
                <a:avLst/>
              </a:prstGeom>
              <a:noFill/>
              <a:ln>
                <a:solidFill>
                  <a:schemeClr val="accent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err="1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𝒂𝒏𝒅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8" name="TextBox 8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9970" y="1603735"/>
                <a:ext cx="2180749" cy="369332"/>
              </a:xfrm>
              <a:prstGeom prst="rect">
                <a:avLst/>
              </a:prstGeom>
              <a:blipFill>
                <a:blip r:embed="rId7"/>
                <a:stretch>
                  <a:fillRect b="-11111"/>
                </a:stretch>
              </a:blipFill>
              <a:ln>
                <a:solidFill>
                  <a:schemeClr val="accent3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9" name="Rectangle 88"/>
          <p:cNvSpPr/>
          <p:nvPr/>
        </p:nvSpPr>
        <p:spPr>
          <a:xfrm>
            <a:off x="1114701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1648101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1890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27224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32558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37892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43226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8560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16556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98" name="Rectangle 97"/>
          <p:cNvSpPr/>
          <p:nvPr/>
        </p:nvSpPr>
        <p:spPr>
          <a:xfrm>
            <a:off x="21890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99" name="Rectangle 98"/>
          <p:cNvSpPr/>
          <p:nvPr/>
        </p:nvSpPr>
        <p:spPr>
          <a:xfrm>
            <a:off x="1114701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00" name="Rectangle 99"/>
          <p:cNvSpPr/>
          <p:nvPr/>
        </p:nvSpPr>
        <p:spPr>
          <a:xfrm>
            <a:off x="27224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01" name="Rectangle 100"/>
          <p:cNvSpPr/>
          <p:nvPr/>
        </p:nvSpPr>
        <p:spPr>
          <a:xfrm>
            <a:off x="32558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02" name="Rectangle 101"/>
          <p:cNvSpPr/>
          <p:nvPr/>
        </p:nvSpPr>
        <p:spPr>
          <a:xfrm>
            <a:off x="37892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03" name="Rectangle 102"/>
          <p:cNvSpPr/>
          <p:nvPr/>
        </p:nvSpPr>
        <p:spPr>
          <a:xfrm>
            <a:off x="43226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04" name="Rectangle 103"/>
          <p:cNvSpPr/>
          <p:nvPr/>
        </p:nvSpPr>
        <p:spPr>
          <a:xfrm>
            <a:off x="48560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05" name="TextBox 104"/>
          <p:cNvSpPr txBox="1"/>
          <p:nvPr/>
        </p:nvSpPr>
        <p:spPr>
          <a:xfrm>
            <a:off x="1114701" y="5002324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106" name="TextBox 105"/>
          <p:cNvSpPr txBox="1"/>
          <p:nvPr/>
        </p:nvSpPr>
        <p:spPr>
          <a:xfrm>
            <a:off x="16538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5</a:t>
            </a:r>
            <a:endParaRPr lang="en-US" sz="2400" dirty="0"/>
          </a:p>
        </p:txBody>
      </p:sp>
      <p:sp>
        <p:nvSpPr>
          <p:cNvPr id="107" name="TextBox 106"/>
          <p:cNvSpPr txBox="1"/>
          <p:nvPr/>
        </p:nvSpPr>
        <p:spPr>
          <a:xfrm>
            <a:off x="21872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108" name="TextBox 107"/>
          <p:cNvSpPr txBox="1"/>
          <p:nvPr/>
        </p:nvSpPr>
        <p:spPr>
          <a:xfrm>
            <a:off x="27206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-5</a:t>
            </a:r>
            <a:endParaRPr lang="en-US" sz="2400" dirty="0"/>
          </a:p>
        </p:txBody>
      </p:sp>
      <p:sp>
        <p:nvSpPr>
          <p:cNvPr id="109" name="TextBox 108"/>
          <p:cNvSpPr txBox="1"/>
          <p:nvPr/>
        </p:nvSpPr>
        <p:spPr>
          <a:xfrm>
            <a:off x="32540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16</a:t>
            </a:r>
            <a:endParaRPr lang="en-US" sz="2400" dirty="0"/>
          </a:p>
        </p:txBody>
      </p:sp>
      <p:sp>
        <p:nvSpPr>
          <p:cNvPr id="110" name="TextBox 109"/>
          <p:cNvSpPr txBox="1"/>
          <p:nvPr/>
        </p:nvSpPr>
        <p:spPr>
          <a:xfrm>
            <a:off x="3781701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2</a:t>
            </a:r>
            <a:endParaRPr lang="en-US" sz="2400" dirty="0"/>
          </a:p>
        </p:txBody>
      </p:sp>
      <p:sp>
        <p:nvSpPr>
          <p:cNvPr id="111" name="TextBox 110"/>
          <p:cNvSpPr txBox="1"/>
          <p:nvPr/>
        </p:nvSpPr>
        <p:spPr>
          <a:xfrm>
            <a:off x="4315101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112" name="TextBox 111"/>
          <p:cNvSpPr txBox="1"/>
          <p:nvPr/>
        </p:nvSpPr>
        <p:spPr>
          <a:xfrm>
            <a:off x="48542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14</a:t>
            </a:r>
            <a:endParaRPr lang="en-US" sz="2400" dirty="0"/>
          </a:p>
        </p:txBody>
      </p:sp>
      <p:sp>
        <p:nvSpPr>
          <p:cNvPr id="113" name="Rectangle 112"/>
          <p:cNvSpPr/>
          <p:nvPr/>
        </p:nvSpPr>
        <p:spPr>
          <a:xfrm>
            <a:off x="1114701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1648101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1890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27224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32558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37892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43226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8560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6556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22" name="Rectangle 121"/>
          <p:cNvSpPr/>
          <p:nvPr/>
        </p:nvSpPr>
        <p:spPr>
          <a:xfrm>
            <a:off x="21890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23" name="Rectangle 122"/>
          <p:cNvSpPr/>
          <p:nvPr/>
        </p:nvSpPr>
        <p:spPr>
          <a:xfrm>
            <a:off x="1114701" y="1908444"/>
            <a:ext cx="533400" cy="563851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27224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25" name="Rectangle 124"/>
          <p:cNvSpPr/>
          <p:nvPr/>
        </p:nvSpPr>
        <p:spPr>
          <a:xfrm>
            <a:off x="32558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26" name="Rectangle 125"/>
          <p:cNvSpPr/>
          <p:nvPr/>
        </p:nvSpPr>
        <p:spPr>
          <a:xfrm>
            <a:off x="37892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27" name="Rectangle 126"/>
          <p:cNvSpPr/>
          <p:nvPr/>
        </p:nvSpPr>
        <p:spPr>
          <a:xfrm>
            <a:off x="43226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28" name="Rectangle 127"/>
          <p:cNvSpPr/>
          <p:nvPr/>
        </p:nvSpPr>
        <p:spPr>
          <a:xfrm>
            <a:off x="48560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29" name="TextBox 128"/>
          <p:cNvSpPr txBox="1"/>
          <p:nvPr/>
        </p:nvSpPr>
        <p:spPr>
          <a:xfrm>
            <a:off x="1101221" y="3135868"/>
            <a:ext cx="298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No Shift will take place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1127764" y="1970830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1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16538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5</a:t>
            </a:r>
            <a:endParaRPr lang="en-US" sz="2400" dirty="0"/>
          </a:p>
        </p:txBody>
      </p:sp>
      <p:sp>
        <p:nvSpPr>
          <p:cNvPr id="132" name="TextBox 131"/>
          <p:cNvSpPr txBox="1"/>
          <p:nvPr/>
        </p:nvSpPr>
        <p:spPr>
          <a:xfrm>
            <a:off x="21872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133" name="TextBox 132"/>
          <p:cNvSpPr txBox="1"/>
          <p:nvPr/>
        </p:nvSpPr>
        <p:spPr>
          <a:xfrm>
            <a:off x="27206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-5</a:t>
            </a:r>
            <a:endParaRPr lang="en-US" sz="2400" dirty="0"/>
          </a:p>
        </p:txBody>
      </p:sp>
      <p:sp>
        <p:nvSpPr>
          <p:cNvPr id="134" name="TextBox 133"/>
          <p:cNvSpPr txBox="1"/>
          <p:nvPr/>
        </p:nvSpPr>
        <p:spPr>
          <a:xfrm>
            <a:off x="32540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16</a:t>
            </a:r>
            <a:endParaRPr lang="en-US" sz="2400" dirty="0"/>
          </a:p>
        </p:txBody>
      </p:sp>
      <p:sp>
        <p:nvSpPr>
          <p:cNvPr id="135" name="TextBox 134"/>
          <p:cNvSpPr txBox="1"/>
          <p:nvPr/>
        </p:nvSpPr>
        <p:spPr>
          <a:xfrm>
            <a:off x="3781701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2</a:t>
            </a:r>
            <a:endParaRPr lang="en-US" sz="2400" dirty="0"/>
          </a:p>
        </p:txBody>
      </p:sp>
      <p:sp>
        <p:nvSpPr>
          <p:cNvPr id="136" name="TextBox 135"/>
          <p:cNvSpPr txBox="1"/>
          <p:nvPr/>
        </p:nvSpPr>
        <p:spPr>
          <a:xfrm>
            <a:off x="4315101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137" name="TextBox 136"/>
          <p:cNvSpPr txBox="1"/>
          <p:nvPr/>
        </p:nvSpPr>
        <p:spPr>
          <a:xfrm>
            <a:off x="48542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14</a:t>
            </a:r>
            <a:endParaRPr lang="en-US" sz="2400" dirty="0"/>
          </a:p>
        </p:txBody>
      </p:sp>
      <p:sp>
        <p:nvSpPr>
          <p:cNvPr id="138" name="Oval 137"/>
          <p:cNvSpPr/>
          <p:nvPr/>
        </p:nvSpPr>
        <p:spPr>
          <a:xfrm>
            <a:off x="1700619" y="1964185"/>
            <a:ext cx="457200" cy="46886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2244403" y="5002720"/>
            <a:ext cx="457200" cy="46886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1697704" y="5010233"/>
            <a:ext cx="457200" cy="46886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1114229" y="4998816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-5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43" name="Rounded Rectangle 142"/>
          <p:cNvSpPr/>
          <p:nvPr/>
        </p:nvSpPr>
        <p:spPr>
          <a:xfrm>
            <a:off x="6989836" y="3988521"/>
            <a:ext cx="819186" cy="389435"/>
          </a:xfrm>
          <a:prstGeom prst="roundRect">
            <a:avLst/>
          </a:prstGeom>
          <a:solidFill>
            <a:srgbClr val="ED524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4" name="Straight Connector 143"/>
          <p:cNvCxnSpPr/>
          <p:nvPr/>
        </p:nvCxnSpPr>
        <p:spPr>
          <a:xfrm>
            <a:off x="7012583" y="4330332"/>
            <a:ext cx="824901" cy="2917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5" name="Rectangle 144"/>
              <p:cNvSpPr/>
              <p:nvPr/>
            </p:nvSpPr>
            <p:spPr>
              <a:xfrm>
                <a:off x="2206303" y="4525486"/>
                <a:ext cx="533400" cy="381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𝒋</m:t>
                      </m:r>
                    </m:oMath>
                  </m:oMathPara>
                </a14:m>
                <a:endParaRPr lang="en-US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145" name="Rectangle 14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6303" y="4525486"/>
                <a:ext cx="533400" cy="381000"/>
              </a:xfrm>
              <a:prstGeom prst="rect">
                <a:avLst/>
              </a:prstGeom>
              <a:blipFill>
                <a:blip r:embed="rId8"/>
                <a:stretch>
                  <a:fillRect b="-1269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6" name="Rectangle 145"/>
              <p:cNvSpPr/>
              <p:nvPr/>
            </p:nvSpPr>
            <p:spPr>
              <a:xfrm>
                <a:off x="1662519" y="1432649"/>
                <a:ext cx="533400" cy="381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𝒋</m:t>
                      </m:r>
                    </m:oMath>
                  </m:oMathPara>
                </a14:m>
                <a:endParaRPr lang="en-US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146" name="Rectangle 14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2519" y="1432649"/>
                <a:ext cx="533400" cy="381000"/>
              </a:xfrm>
              <a:prstGeom prst="rect">
                <a:avLst/>
              </a:prstGeom>
              <a:blipFill>
                <a:blip r:embed="rId9"/>
                <a:stretch>
                  <a:fillRect b="-1111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7" name="Straight Connector 146"/>
          <p:cNvCxnSpPr/>
          <p:nvPr/>
        </p:nvCxnSpPr>
        <p:spPr>
          <a:xfrm>
            <a:off x="7051770" y="1933878"/>
            <a:ext cx="66858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Rectangle 147"/>
              <p:cNvSpPr/>
              <p:nvPr/>
            </p:nvSpPr>
            <p:spPr>
              <a:xfrm>
                <a:off x="1127178" y="4507006"/>
                <a:ext cx="533400" cy="381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𝒋</m:t>
                      </m:r>
                    </m:oMath>
                  </m:oMathPara>
                </a14:m>
                <a:endParaRPr lang="en-US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148" name="Rectangle 14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178" y="4507006"/>
                <a:ext cx="533400" cy="381000"/>
              </a:xfrm>
              <a:prstGeom prst="rect">
                <a:avLst/>
              </a:prstGeom>
              <a:blipFill>
                <a:blip r:embed="rId10"/>
                <a:stretch>
                  <a:fillRect b="-1269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9" name="Freeform 148"/>
          <p:cNvSpPr/>
          <p:nvPr/>
        </p:nvSpPr>
        <p:spPr>
          <a:xfrm>
            <a:off x="2485051" y="5844989"/>
            <a:ext cx="512862" cy="181854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/>
          <p:cNvSpPr txBox="1"/>
          <p:nvPr/>
        </p:nvSpPr>
        <p:spPr>
          <a:xfrm>
            <a:off x="2207362" y="5986646"/>
            <a:ext cx="126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Shift down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151" name="Freeform 150"/>
          <p:cNvSpPr/>
          <p:nvPr/>
        </p:nvSpPr>
        <p:spPr>
          <a:xfrm>
            <a:off x="1951651" y="5844989"/>
            <a:ext cx="512862" cy="181854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TextBox 151"/>
          <p:cNvSpPr txBox="1"/>
          <p:nvPr/>
        </p:nvSpPr>
        <p:spPr>
          <a:xfrm>
            <a:off x="1673962" y="5986646"/>
            <a:ext cx="126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Shift down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153" name="Freeform 152"/>
          <p:cNvSpPr/>
          <p:nvPr/>
        </p:nvSpPr>
        <p:spPr>
          <a:xfrm>
            <a:off x="1378910" y="5737411"/>
            <a:ext cx="512862" cy="181854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1101221" y="5879068"/>
            <a:ext cx="126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Shift down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79" name="Oval 78"/>
          <p:cNvSpPr/>
          <p:nvPr/>
        </p:nvSpPr>
        <p:spPr>
          <a:xfrm>
            <a:off x="1144710" y="4992816"/>
            <a:ext cx="457200" cy="46886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51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95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500"/>
                            </p:stCondLst>
                            <p:childTnLst>
                              <p:par>
                                <p:cTn id="98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8"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500"/>
                            </p:stCondLst>
                            <p:childTnLst>
                              <p:par>
                                <p:cTn id="22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5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226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9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500"/>
                            </p:stCondLst>
                            <p:childTnLst>
                              <p:par>
                                <p:cTn id="2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500"/>
                            </p:stCondLst>
                            <p:childTnLst>
                              <p:par>
                                <p:cTn id="24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7" dur="2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500"/>
                            </p:stCondLst>
                            <p:childTnLst>
                              <p:par>
                                <p:cTn id="2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1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4427 0.00023 " pathEditMode="relative" rAng="0" ptsTypes="AA">
                                      <p:cBhvr>
                                        <p:cTn id="265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2000"/>
                            </p:stCondLst>
                            <p:childTnLst>
                              <p:par>
                                <p:cTn id="26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1.48148E-6 L -0.04218 0.00185 " pathEditMode="relative" rAng="0" ptsTypes="AA">
                                      <p:cBhvr>
                                        <p:cTn id="272" dur="2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09" y="93"/>
                                    </p:animMotion>
                                  </p:childTnLst>
                                </p:cTn>
                              </p:par>
                              <p:par>
                                <p:cTn id="2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3" dur="2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4" fill="hold">
                      <p:stCondLst>
                        <p:cond delay="indefinite"/>
                      </p:stCondLst>
                      <p:childTnLst>
                        <p:par>
                          <p:cTn id="285" fill="hold">
                            <p:stCondLst>
                              <p:cond delay="0"/>
                            </p:stCondLst>
                            <p:childTnLst>
                              <p:par>
                                <p:cTn id="2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00"/>
                            </p:stCondLst>
                            <p:childTnLst>
                              <p:par>
                                <p:cTn id="2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3" fill="hold">
                      <p:stCondLst>
                        <p:cond delay="indefinite"/>
                      </p:stCondLst>
                      <p:childTnLst>
                        <p:par>
                          <p:cTn id="294" fill="hold">
                            <p:stCondLst>
                              <p:cond delay="0"/>
                            </p:stCondLst>
                            <p:childTnLst>
                              <p:par>
                                <p:cTn id="29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4375 -7.40741E-7 " pathEditMode="relative" rAng="0" ptsTypes="AA">
                                      <p:cBhvr>
                                        <p:cTn id="296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53" y="93"/>
                                    </p:animMotion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7" fill="hold">
                            <p:stCondLst>
                              <p:cond delay="0"/>
                            </p:stCondLst>
                            <p:childTnLst>
                              <p:par>
                                <p:cTn id="3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5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1" fill="hold">
                            <p:stCondLst>
                              <p:cond delay="500"/>
                            </p:stCondLst>
                            <p:childTnLst>
                              <p:par>
                                <p:cTn id="3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96296E-6 L 0.04427 0.0007 " pathEditMode="relative" rAng="0" ptsTypes="AA">
                                      <p:cBhvr>
                                        <p:cTn id="328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79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3" fill="hold">
                      <p:stCondLst>
                        <p:cond delay="indefinite"/>
                      </p:stCondLst>
                      <p:childTnLst>
                        <p:par>
                          <p:cTn id="334" fill="hold">
                            <p:stCondLst>
                              <p:cond delay="0"/>
                            </p:stCondLst>
                            <p:childTnLst>
                              <p:par>
                                <p:cTn id="3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8" fill="hold">
                      <p:stCondLst>
                        <p:cond delay="indefinite"/>
                      </p:stCondLst>
                      <p:childTnLst>
                        <p:par>
                          <p:cTn id="339" fill="hold">
                            <p:stCondLst>
                              <p:cond delay="0"/>
                            </p:stCondLst>
                            <p:childTnLst>
                              <p:par>
                                <p:cTn id="3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3" fill="hold">
                            <p:stCondLst>
                              <p:cond delay="500"/>
                            </p:stCondLst>
                            <p:childTnLst>
                              <p:par>
                                <p:cTn id="3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2" grpId="1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/>
      <p:bldP spid="105" grpId="1"/>
      <p:bldP spid="106" grpId="0"/>
      <p:bldP spid="106" grpId="1"/>
      <p:bldP spid="107" grpId="0"/>
      <p:bldP spid="107" grpId="1"/>
      <p:bldP spid="108" grpId="0"/>
      <p:bldP spid="108" grpId="1"/>
      <p:bldP spid="109" grpId="0"/>
      <p:bldP spid="110" grpId="0"/>
      <p:bldP spid="111" grpId="0"/>
      <p:bldP spid="112" grpId="0"/>
      <p:bldP spid="113" grpId="0" animBg="1"/>
      <p:bldP spid="114" grpId="0" animBg="1"/>
      <p:bldP spid="115" grpId="0" animBg="1"/>
      <p:bldP spid="115" grpId="1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/>
      <p:bldP spid="130" grpId="0"/>
      <p:bldP spid="131" grpId="0"/>
      <p:bldP spid="132" grpId="0"/>
      <p:bldP spid="133" grpId="0"/>
      <p:bldP spid="134" grpId="0"/>
      <p:bldP spid="135" grpId="0"/>
      <p:bldP spid="136" grpId="0"/>
      <p:bldP spid="137" grpId="0"/>
      <p:bldP spid="138" grpId="0" animBg="1"/>
      <p:bldP spid="138" grpId="1" animBg="1"/>
      <p:bldP spid="139" grpId="0" animBg="1"/>
      <p:bldP spid="139" grpId="1" animBg="1"/>
      <p:bldP spid="140" grpId="0" animBg="1"/>
      <p:bldP spid="140" grpId="1" animBg="1"/>
      <p:bldP spid="142" grpId="0"/>
      <p:bldP spid="143" grpId="0" animBg="1"/>
      <p:bldP spid="145" grpId="0" animBg="1"/>
      <p:bldP spid="145" grpId="1" animBg="1"/>
      <p:bldP spid="145" grpId="2" animBg="1"/>
      <p:bldP spid="146" grpId="0" animBg="1"/>
      <p:bldP spid="146" grpId="1" animBg="1"/>
      <p:bldP spid="148" grpId="0" animBg="1"/>
      <p:bldP spid="149" grpId="0" animBg="1"/>
      <p:bldP spid="149" grpId="1" animBg="1"/>
      <p:bldP spid="150" grpId="0"/>
      <p:bldP spid="150" grpId="1"/>
      <p:bldP spid="151" grpId="0" animBg="1"/>
      <p:bldP spid="151" grpId="1" animBg="1"/>
      <p:bldP spid="152" grpId="0"/>
      <p:bldP spid="152" grpId="1"/>
      <p:bldP spid="153" grpId="0" animBg="1"/>
      <p:bldP spid="153" grpId="1" animBg="1"/>
      <p:bldP spid="154" grpId="0"/>
      <p:bldP spid="154" grpId="1"/>
      <p:bldP spid="79" grpId="0" animBg="1"/>
      <p:bldP spid="79" grpId="1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Insertion Sort – Example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232268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765668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306604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840004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73404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06804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440204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973604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773204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2" name="Rectangle 21"/>
          <p:cNvSpPr/>
          <p:nvPr/>
        </p:nvSpPr>
        <p:spPr>
          <a:xfrm>
            <a:off x="2306604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3" name="Rectangle 22"/>
          <p:cNvSpPr/>
          <p:nvPr/>
        </p:nvSpPr>
        <p:spPr>
          <a:xfrm>
            <a:off x="1232268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4" name="Rectangle 23"/>
          <p:cNvSpPr/>
          <p:nvPr/>
        </p:nvSpPr>
        <p:spPr>
          <a:xfrm>
            <a:off x="2840004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5" name="Rectangle 24"/>
          <p:cNvSpPr/>
          <p:nvPr/>
        </p:nvSpPr>
        <p:spPr>
          <a:xfrm>
            <a:off x="3373404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6" name="Rectangle 25"/>
          <p:cNvSpPr/>
          <p:nvPr/>
        </p:nvSpPr>
        <p:spPr>
          <a:xfrm>
            <a:off x="3906804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7" name="Rectangle 26"/>
          <p:cNvSpPr/>
          <p:nvPr/>
        </p:nvSpPr>
        <p:spPr>
          <a:xfrm>
            <a:off x="4440204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8" name="Rectangle 27"/>
          <p:cNvSpPr/>
          <p:nvPr/>
        </p:nvSpPr>
        <p:spPr>
          <a:xfrm>
            <a:off x="4973604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9" name="Freeform 28"/>
          <p:cNvSpPr/>
          <p:nvPr/>
        </p:nvSpPr>
        <p:spPr>
          <a:xfrm>
            <a:off x="3583678" y="5844988"/>
            <a:ext cx="594530" cy="143183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213468" y="6027840"/>
            <a:ext cx="126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Shift down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232268" y="5002324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-5</a:t>
            </a:r>
            <a:endParaRPr lang="en-US" sz="2400" dirty="0"/>
          </a:p>
        </p:txBody>
      </p:sp>
      <p:sp>
        <p:nvSpPr>
          <p:cNvPr id="32" name="TextBox 31"/>
          <p:cNvSpPr txBox="1"/>
          <p:nvPr/>
        </p:nvSpPr>
        <p:spPr>
          <a:xfrm>
            <a:off x="1771431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33" name="TextBox 32"/>
          <p:cNvSpPr txBox="1"/>
          <p:nvPr/>
        </p:nvSpPr>
        <p:spPr>
          <a:xfrm>
            <a:off x="2304831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5</a:t>
            </a:r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2838231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35" name="TextBox 34"/>
          <p:cNvSpPr txBox="1"/>
          <p:nvPr/>
        </p:nvSpPr>
        <p:spPr>
          <a:xfrm>
            <a:off x="3371631" y="5006789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16</a:t>
            </a:r>
            <a:endParaRPr lang="en-US" sz="2400" dirty="0"/>
          </a:p>
        </p:txBody>
      </p:sp>
      <p:sp>
        <p:nvSpPr>
          <p:cNvPr id="36" name="TextBox 35"/>
          <p:cNvSpPr txBox="1"/>
          <p:nvPr/>
        </p:nvSpPr>
        <p:spPr>
          <a:xfrm>
            <a:off x="3899268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2</a:t>
            </a:r>
            <a:endParaRPr lang="en-US" sz="2400" dirty="0"/>
          </a:p>
        </p:txBody>
      </p:sp>
      <p:sp>
        <p:nvSpPr>
          <p:cNvPr id="37" name="TextBox 36"/>
          <p:cNvSpPr txBox="1"/>
          <p:nvPr/>
        </p:nvSpPr>
        <p:spPr>
          <a:xfrm>
            <a:off x="4432668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38" name="TextBox 37"/>
          <p:cNvSpPr txBox="1"/>
          <p:nvPr/>
        </p:nvSpPr>
        <p:spPr>
          <a:xfrm>
            <a:off x="4971831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14</a:t>
            </a:r>
            <a:endParaRPr lang="en-US" sz="2400" dirty="0"/>
          </a:p>
        </p:txBody>
      </p:sp>
      <p:sp>
        <p:nvSpPr>
          <p:cNvPr id="39" name="Rectangle 38"/>
          <p:cNvSpPr/>
          <p:nvPr/>
        </p:nvSpPr>
        <p:spPr>
          <a:xfrm>
            <a:off x="1232268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765668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306604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40004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373404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906804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4440204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973604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773204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48" name="Rectangle 47"/>
          <p:cNvSpPr/>
          <p:nvPr/>
        </p:nvSpPr>
        <p:spPr>
          <a:xfrm>
            <a:off x="2306604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49" name="Rectangle 48"/>
          <p:cNvSpPr/>
          <p:nvPr/>
        </p:nvSpPr>
        <p:spPr>
          <a:xfrm>
            <a:off x="1232268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0" name="Rectangle 49"/>
          <p:cNvSpPr/>
          <p:nvPr/>
        </p:nvSpPr>
        <p:spPr>
          <a:xfrm>
            <a:off x="2840004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1" name="Rectangle 50"/>
          <p:cNvSpPr/>
          <p:nvPr/>
        </p:nvSpPr>
        <p:spPr>
          <a:xfrm>
            <a:off x="3373404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2" name="Rectangle 51"/>
          <p:cNvSpPr/>
          <p:nvPr/>
        </p:nvSpPr>
        <p:spPr>
          <a:xfrm>
            <a:off x="3906804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3" name="Rectangle 52"/>
          <p:cNvSpPr/>
          <p:nvPr/>
        </p:nvSpPr>
        <p:spPr>
          <a:xfrm>
            <a:off x="4440204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4" name="Rectangle 53"/>
          <p:cNvSpPr/>
          <p:nvPr/>
        </p:nvSpPr>
        <p:spPr>
          <a:xfrm>
            <a:off x="4973604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1227471" y="3052369"/>
            <a:ext cx="298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No Shift will take place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232268" y="1957768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-5</a:t>
            </a:r>
            <a:endParaRPr lang="en-US" sz="2400" dirty="0"/>
          </a:p>
        </p:txBody>
      </p:sp>
      <p:sp>
        <p:nvSpPr>
          <p:cNvPr id="57" name="TextBox 56"/>
          <p:cNvSpPr txBox="1"/>
          <p:nvPr/>
        </p:nvSpPr>
        <p:spPr>
          <a:xfrm>
            <a:off x="1771431" y="1962233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58" name="TextBox 57"/>
          <p:cNvSpPr txBox="1"/>
          <p:nvPr/>
        </p:nvSpPr>
        <p:spPr>
          <a:xfrm>
            <a:off x="2304831" y="1962233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5</a:t>
            </a:r>
            <a:endParaRPr lang="en-US" sz="2400" dirty="0"/>
          </a:p>
        </p:txBody>
      </p:sp>
      <p:sp>
        <p:nvSpPr>
          <p:cNvPr id="59" name="TextBox 58"/>
          <p:cNvSpPr txBox="1"/>
          <p:nvPr/>
        </p:nvSpPr>
        <p:spPr>
          <a:xfrm>
            <a:off x="2838231" y="1962233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60" name="TextBox 59"/>
          <p:cNvSpPr txBox="1"/>
          <p:nvPr/>
        </p:nvSpPr>
        <p:spPr>
          <a:xfrm>
            <a:off x="3371631" y="1962233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16</a:t>
            </a:r>
            <a:endParaRPr lang="en-US" sz="2400" dirty="0"/>
          </a:p>
        </p:txBody>
      </p:sp>
      <p:sp>
        <p:nvSpPr>
          <p:cNvPr id="61" name="TextBox 60"/>
          <p:cNvSpPr txBox="1"/>
          <p:nvPr/>
        </p:nvSpPr>
        <p:spPr>
          <a:xfrm>
            <a:off x="3899268" y="1962233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2</a:t>
            </a:r>
            <a:endParaRPr lang="en-US" sz="2400" dirty="0"/>
          </a:p>
        </p:txBody>
      </p:sp>
      <p:sp>
        <p:nvSpPr>
          <p:cNvPr id="62" name="TextBox 61"/>
          <p:cNvSpPr txBox="1"/>
          <p:nvPr/>
        </p:nvSpPr>
        <p:spPr>
          <a:xfrm>
            <a:off x="4432668" y="1962233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63" name="TextBox 62"/>
          <p:cNvSpPr txBox="1"/>
          <p:nvPr/>
        </p:nvSpPr>
        <p:spPr>
          <a:xfrm>
            <a:off x="4971831" y="1962233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14</a:t>
            </a:r>
            <a:endParaRPr lang="en-US" sz="2400" dirty="0"/>
          </a:p>
        </p:txBody>
      </p:sp>
      <p:sp>
        <p:nvSpPr>
          <p:cNvPr id="64" name="Oval 63"/>
          <p:cNvSpPr/>
          <p:nvPr/>
        </p:nvSpPr>
        <p:spPr>
          <a:xfrm>
            <a:off x="2882968" y="1951121"/>
            <a:ext cx="457200" cy="468868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3410617" y="5010233"/>
            <a:ext cx="457200" cy="468868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2890510" y="5000955"/>
            <a:ext cx="457200" cy="468868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2337168" y="5007232"/>
            <a:ext cx="457200" cy="468868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/>
          <p:cNvSpPr/>
          <p:nvPr/>
        </p:nvSpPr>
        <p:spPr>
          <a:xfrm>
            <a:off x="7043061" y="4003460"/>
            <a:ext cx="716472" cy="331232"/>
          </a:xfrm>
          <a:prstGeom prst="roundRect">
            <a:avLst/>
          </a:prstGeom>
          <a:solidFill>
            <a:srgbClr val="ED524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1814185" y="5011684"/>
            <a:ext cx="457200" cy="468868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319668" y="5006788"/>
            <a:ext cx="5276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2</a:t>
            </a:r>
            <a:endParaRPr lang="en-US" sz="2400" b="1" dirty="0">
              <a:solidFill>
                <a:srgbClr val="C00000"/>
              </a:solidFill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7029999" y="4310268"/>
            <a:ext cx="716472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tangle 71"/>
              <p:cNvSpPr/>
              <p:nvPr/>
            </p:nvSpPr>
            <p:spPr>
              <a:xfrm>
                <a:off x="2832468" y="1461828"/>
                <a:ext cx="533400" cy="381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𝒋</m:t>
                      </m:r>
                    </m:oMath>
                  </m:oMathPara>
                </a14:m>
                <a:endParaRPr lang="en-US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72" name="Rectangle 7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2468" y="1461828"/>
                <a:ext cx="533400" cy="381000"/>
              </a:xfrm>
              <a:prstGeom prst="rect">
                <a:avLst/>
              </a:prstGeom>
              <a:blipFill>
                <a:blip r:embed="rId2"/>
                <a:stretch>
                  <a:fillRect b="-129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3" name="Straight Connector 72"/>
          <p:cNvCxnSpPr/>
          <p:nvPr/>
        </p:nvCxnSpPr>
        <p:spPr>
          <a:xfrm>
            <a:off x="6990810" y="1920814"/>
            <a:ext cx="77922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Rectangle 73"/>
              <p:cNvSpPr/>
              <p:nvPr/>
            </p:nvSpPr>
            <p:spPr>
              <a:xfrm>
                <a:off x="3373404" y="4472102"/>
                <a:ext cx="533400" cy="381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𝒋</m:t>
                      </m:r>
                    </m:oMath>
                  </m:oMathPara>
                </a14:m>
                <a:endParaRPr lang="en-US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74" name="Rectangle 7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04" y="4472102"/>
                <a:ext cx="533400" cy="381000"/>
              </a:xfrm>
              <a:prstGeom prst="rect">
                <a:avLst/>
              </a:prstGeom>
              <a:blipFill>
                <a:blip r:embed="rId3"/>
                <a:stretch>
                  <a:fillRect b="-129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tangle 74"/>
              <p:cNvSpPr/>
              <p:nvPr/>
            </p:nvSpPr>
            <p:spPr>
              <a:xfrm>
                <a:off x="2306604" y="4442937"/>
                <a:ext cx="533400" cy="381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𝒋</m:t>
                      </m:r>
                    </m:oMath>
                  </m:oMathPara>
                </a14:m>
                <a:endParaRPr lang="en-US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75" name="Rectangle 7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6604" y="4442937"/>
                <a:ext cx="533400" cy="381000"/>
              </a:xfrm>
              <a:prstGeom prst="rect">
                <a:avLst/>
              </a:prstGeom>
              <a:blipFill>
                <a:blip r:embed="rId4"/>
                <a:stretch>
                  <a:fillRect b="-129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Freeform 75"/>
          <p:cNvSpPr/>
          <p:nvPr/>
        </p:nvSpPr>
        <p:spPr>
          <a:xfrm>
            <a:off x="3076139" y="5848616"/>
            <a:ext cx="594530" cy="143183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2705929" y="6031468"/>
            <a:ext cx="126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Shift down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78" name="Freeform 77"/>
          <p:cNvSpPr/>
          <p:nvPr/>
        </p:nvSpPr>
        <p:spPr>
          <a:xfrm>
            <a:off x="2542739" y="5848616"/>
            <a:ext cx="594530" cy="143183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2172529" y="6031468"/>
            <a:ext cx="126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Shift down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491693" y="1252559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5 :</a:t>
            </a:r>
            <a:endParaRPr lang="en-US" b="1" dirty="0"/>
          </a:p>
        </p:txBody>
      </p:sp>
      <p:cxnSp>
        <p:nvCxnSpPr>
          <p:cNvPr id="82" name="Straight Connector 81"/>
          <p:cNvCxnSpPr/>
          <p:nvPr/>
        </p:nvCxnSpPr>
        <p:spPr>
          <a:xfrm>
            <a:off x="525782" y="3736761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525782" y="3736761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6 :</a:t>
            </a:r>
            <a:endParaRPr lang="en-US" b="1" dirty="0"/>
          </a:p>
        </p:txBody>
      </p:sp>
      <p:cxnSp>
        <p:nvCxnSpPr>
          <p:cNvPr id="84" name="Straight Connector 83"/>
          <p:cNvCxnSpPr/>
          <p:nvPr/>
        </p:nvCxnSpPr>
        <p:spPr>
          <a:xfrm>
            <a:off x="491693" y="1250462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/>
              <p:cNvSpPr txBox="1"/>
              <p:nvPr/>
            </p:nvSpPr>
            <p:spPr>
              <a:xfrm>
                <a:off x="6289409" y="3975459"/>
                <a:ext cx="1586901" cy="369332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𝟔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5" name="TextBox 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9409" y="3975459"/>
                <a:ext cx="1586901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6322423" y="4450816"/>
                <a:ext cx="3775167" cy="1015663"/>
              </a:xfrm>
              <a:prstGeom prst="rect">
                <a:avLst/>
              </a:prstGeom>
              <a:solidFill>
                <a:srgbClr val="FCE0EE"/>
              </a:solidFill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000" dirty="0" smtClean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while</a:t>
                </a:r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:r>
                  <a:rPr lang="en-US" sz="2000" dirty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do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  <a:ea typeface="Cambria Math" panose="020405030504060302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−−</m:t>
                      </m:r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2423" y="4450816"/>
                <a:ext cx="3775167" cy="1015663"/>
              </a:xfrm>
              <a:prstGeom prst="rect">
                <a:avLst/>
              </a:prstGeom>
              <a:blipFill>
                <a:blip r:embed="rId6"/>
                <a:stretch>
                  <a:fillRect l="-1616" t="-2994" b="-5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/>
              <p:cNvSpPr txBox="1"/>
              <p:nvPr/>
            </p:nvSpPr>
            <p:spPr>
              <a:xfrm>
                <a:off x="7903033" y="3975459"/>
                <a:ext cx="2133600" cy="369332"/>
              </a:xfrm>
              <a:prstGeom prst="rect">
                <a:avLst/>
              </a:prstGeom>
              <a:noFill/>
              <a:ln>
                <a:solidFill>
                  <a:schemeClr val="accent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err="1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𝒂𝒏𝒅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7" name="TextBox 8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3033" y="3975459"/>
                <a:ext cx="2133600" cy="369332"/>
              </a:xfrm>
              <a:prstGeom prst="rect">
                <a:avLst/>
              </a:prstGeom>
              <a:blipFill>
                <a:blip r:embed="rId7"/>
                <a:stretch>
                  <a:fillRect l="-284" b="-11111"/>
                </a:stretch>
              </a:blipFill>
              <a:ln>
                <a:solidFill>
                  <a:schemeClr val="accent3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/>
              <p:cNvSpPr txBox="1"/>
              <p:nvPr/>
            </p:nvSpPr>
            <p:spPr>
              <a:xfrm>
                <a:off x="6289409" y="1603735"/>
                <a:ext cx="1558440" cy="369332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𝟏𝟔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8" name="TextBox 8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9409" y="1603735"/>
                <a:ext cx="1558440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6322423" y="1987652"/>
                <a:ext cx="3762103" cy="1015663"/>
              </a:xfrm>
              <a:prstGeom prst="rect">
                <a:avLst/>
              </a:prstGeom>
              <a:solidFill>
                <a:srgbClr val="FCE0EE"/>
              </a:solidFill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000" dirty="0" smtClean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while</a:t>
                </a:r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:r>
                  <a:rPr lang="en-US" sz="2000" dirty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do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  <a:ea typeface="Cambria Math" panose="020405030504060302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−−</m:t>
                      </m:r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2423" y="1987652"/>
                <a:ext cx="3762103" cy="1015663"/>
              </a:xfrm>
              <a:prstGeom prst="rect">
                <a:avLst/>
              </a:prstGeom>
              <a:blipFill>
                <a:blip r:embed="rId9"/>
                <a:stretch>
                  <a:fillRect l="-1621" t="-2994" b="-5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/>
              <p:cNvSpPr txBox="1"/>
              <p:nvPr/>
            </p:nvSpPr>
            <p:spPr>
              <a:xfrm>
                <a:off x="7889970" y="1603735"/>
                <a:ext cx="2180749" cy="369332"/>
              </a:xfrm>
              <a:prstGeom prst="rect">
                <a:avLst/>
              </a:prstGeom>
              <a:noFill/>
              <a:ln>
                <a:solidFill>
                  <a:schemeClr val="accent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err="1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𝒂𝒏𝒅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90" name="TextBox 8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9970" y="1603735"/>
                <a:ext cx="2180749" cy="369332"/>
              </a:xfrm>
              <a:prstGeom prst="rect">
                <a:avLst/>
              </a:prstGeom>
              <a:blipFill>
                <a:blip r:embed="rId10"/>
                <a:stretch>
                  <a:fillRect b="-11111"/>
                </a:stretch>
              </a:blipFill>
              <a:ln>
                <a:solidFill>
                  <a:schemeClr val="accent3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705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9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7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6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500"/>
                            </p:stCondLst>
                            <p:childTnLst>
                              <p:par>
                                <p:cTn id="22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2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500"/>
                            </p:stCondLst>
                            <p:childTnLst>
                              <p:par>
                                <p:cTn id="2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500"/>
                            </p:stCondLst>
                            <p:childTnLst>
                              <p:par>
                                <p:cTn id="24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3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500"/>
                            </p:stCondLst>
                            <p:childTnLst>
                              <p:par>
                                <p:cTn id="2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000"/>
                            </p:stCondLst>
                            <p:childTnLst>
                              <p:par>
                                <p:cTn id="2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59259E-6 L 0.04362 0.00023 " pathEditMode="relative" rAng="0" ptsTypes="AA">
                                      <p:cBhvr>
                                        <p:cTn id="263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2000"/>
                            </p:stCondLst>
                            <p:childTnLst>
                              <p:par>
                                <p:cTn id="26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35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11111E-6 L -0.03933 0.00208 " pathEditMode="relative" rAng="0" ptsTypes="AA">
                                      <p:cBhvr>
                                        <p:cTn id="270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2000"/>
                            </p:stCondLst>
                            <p:childTnLst>
                              <p:par>
                                <p:cTn id="27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2000"/>
                            </p:stCondLst>
                            <p:childTnLst>
                              <p:par>
                                <p:cTn id="27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7" fill="hold">
                            <p:stCondLst>
                              <p:cond delay="2000"/>
                            </p:stCondLst>
                            <p:childTnLst>
                              <p:par>
                                <p:cTn id="27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0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1" fill="hold">
                      <p:stCondLst>
                        <p:cond delay="indefinite"/>
                      </p:stCondLst>
                      <p:childTnLst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5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59259E-6 L 0.04375 -7.40741E-7 " pathEditMode="relative" rAng="0" ptsTypes="AA">
                                      <p:cBhvr>
                                        <p:cTn id="29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79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2" fill="hold">
                            <p:stCondLst>
                              <p:cond delay="2000"/>
                            </p:stCondLst>
                            <p:childTnLst>
                              <p:par>
                                <p:cTn id="30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2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3" fill="hold">
                      <p:stCondLst>
                        <p:cond delay="indefinite"/>
                      </p:stCondLst>
                      <p:childTnLst>
                        <p:par>
                          <p:cTn id="314" fill="hold">
                            <p:stCondLst>
                              <p:cond delay="0"/>
                            </p:stCondLst>
                            <p:childTnLst>
                              <p:par>
                                <p:cTn id="3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59259E-6 L 0.04375 4.44444E-6 " pathEditMode="relative" rAng="0" ptsTypes="AA">
                                      <p:cBhvr>
                                        <p:cTn id="32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66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35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44444E-6 L -0.04232 0.00278 " pathEditMode="relative" rAng="0" ptsTypes="AA">
                                      <p:cBhvr>
                                        <p:cTn id="331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22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5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0"/>
                            </p:stCondLst>
                            <p:childTnLst>
                              <p:par>
                                <p:cTn id="34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9" fill="hold">
                      <p:stCondLst>
                        <p:cond delay="indefinite"/>
                      </p:stCondLst>
                      <p:childTnLst>
                        <p:par>
                          <p:cTn id="350" fill="hold">
                            <p:stCondLst>
                              <p:cond delay="0"/>
                            </p:stCondLst>
                            <p:childTnLst>
                              <p:par>
                                <p:cTn id="3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4" fill="hold">
                      <p:stCondLst>
                        <p:cond delay="indefinite"/>
                      </p:stCondLst>
                      <p:childTnLst>
                        <p:par>
                          <p:cTn id="355" fill="hold">
                            <p:stCondLst>
                              <p:cond delay="0"/>
                            </p:stCondLst>
                            <p:childTnLst>
                              <p:par>
                                <p:cTn id="3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8" grpId="1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29" grpId="1" animBg="1"/>
      <p:bldP spid="30" grpId="0"/>
      <p:bldP spid="30" grpId="1"/>
      <p:bldP spid="31" grpId="0"/>
      <p:bldP spid="32" grpId="0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8" grpId="0"/>
      <p:bldP spid="39" grpId="0" animBg="1"/>
      <p:bldP spid="40" grpId="0" animBg="1"/>
      <p:bldP spid="41" grpId="0" animBg="1"/>
      <p:bldP spid="42" grpId="0" animBg="1"/>
      <p:bldP spid="43" grpId="0" animBg="1"/>
      <p:bldP spid="43" grpId="1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9" grpId="0" animBg="1"/>
      <p:bldP spid="69" grpId="1" animBg="1"/>
      <p:bldP spid="70" grpId="0"/>
      <p:bldP spid="72" grpId="0" animBg="1"/>
      <p:bldP spid="72" grpId="1" animBg="1"/>
      <p:bldP spid="74" grpId="0" animBg="1"/>
      <p:bldP spid="74" grpId="2" animBg="1"/>
      <p:bldP spid="74" grpId="3" animBg="1"/>
      <p:bldP spid="75" grpId="0" animBg="1"/>
      <p:bldP spid="75" grpId="2" animBg="1"/>
      <p:bldP spid="75" grpId="3" animBg="1"/>
      <p:bldP spid="76" grpId="0" animBg="1"/>
      <p:bldP spid="76" grpId="1" animBg="1"/>
      <p:bldP spid="77" grpId="0"/>
      <p:bldP spid="77" grpId="1"/>
      <p:bldP spid="78" grpId="0" animBg="1"/>
      <p:bldP spid="78" grpId="1" animBg="1"/>
      <p:bldP spid="79" grpId="0"/>
      <p:bldP spid="79" grpId="1"/>
      <p:bldP spid="81" grpId="0" animBg="1"/>
      <p:bldP spid="83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Insertion Sort – Example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1693" y="1252559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7 :</a:t>
            </a:r>
            <a:endParaRPr lang="en-US" b="1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25782" y="3736761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5782" y="3736761"/>
            <a:ext cx="896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/>
              <a:t>Step 8 :</a:t>
            </a:r>
            <a:endParaRPr lang="en-US" b="1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91693" y="1250462"/>
            <a:ext cx="110642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114701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48101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1890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7224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2558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7892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3226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856037" y="5463989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6556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3" name="Rectangle 22"/>
          <p:cNvSpPr/>
          <p:nvPr/>
        </p:nvSpPr>
        <p:spPr>
          <a:xfrm>
            <a:off x="21890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4" name="Rectangle 23"/>
          <p:cNvSpPr/>
          <p:nvPr/>
        </p:nvSpPr>
        <p:spPr>
          <a:xfrm>
            <a:off x="1114701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5" name="Rectangle 24"/>
          <p:cNvSpPr/>
          <p:nvPr/>
        </p:nvSpPr>
        <p:spPr>
          <a:xfrm>
            <a:off x="27224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6" name="Rectangle 25"/>
          <p:cNvSpPr/>
          <p:nvPr/>
        </p:nvSpPr>
        <p:spPr>
          <a:xfrm>
            <a:off x="32558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7" name="Rectangle 26"/>
          <p:cNvSpPr/>
          <p:nvPr/>
        </p:nvSpPr>
        <p:spPr>
          <a:xfrm>
            <a:off x="37892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8" name="Rectangle 27"/>
          <p:cNvSpPr/>
          <p:nvPr/>
        </p:nvSpPr>
        <p:spPr>
          <a:xfrm>
            <a:off x="43226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9" name="Rectangle 28"/>
          <p:cNvSpPr/>
          <p:nvPr/>
        </p:nvSpPr>
        <p:spPr>
          <a:xfrm>
            <a:off x="4856037" y="4953000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30" name="Freeform 29"/>
          <p:cNvSpPr/>
          <p:nvPr/>
        </p:nvSpPr>
        <p:spPr>
          <a:xfrm>
            <a:off x="4552665" y="5836435"/>
            <a:ext cx="553891" cy="171192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4176517" y="6087071"/>
            <a:ext cx="126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Shift down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114701" y="5002324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-5</a:t>
            </a:r>
            <a:endParaRPr lang="en-US" sz="2400" dirty="0"/>
          </a:p>
        </p:txBody>
      </p:sp>
      <p:sp>
        <p:nvSpPr>
          <p:cNvPr id="33" name="TextBox 32"/>
          <p:cNvSpPr txBox="1"/>
          <p:nvPr/>
        </p:nvSpPr>
        <p:spPr>
          <a:xfrm>
            <a:off x="16538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21872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2</a:t>
            </a:r>
            <a:endParaRPr lang="en-US" sz="2400" dirty="0"/>
          </a:p>
        </p:txBody>
      </p:sp>
      <p:sp>
        <p:nvSpPr>
          <p:cNvPr id="35" name="TextBox 34"/>
          <p:cNvSpPr txBox="1"/>
          <p:nvPr/>
        </p:nvSpPr>
        <p:spPr>
          <a:xfrm>
            <a:off x="27206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5</a:t>
            </a:r>
            <a:endParaRPr lang="en-US" sz="2400" dirty="0"/>
          </a:p>
        </p:txBody>
      </p:sp>
      <p:sp>
        <p:nvSpPr>
          <p:cNvPr id="36" name="TextBox 35"/>
          <p:cNvSpPr txBox="1"/>
          <p:nvPr/>
        </p:nvSpPr>
        <p:spPr>
          <a:xfrm>
            <a:off x="32540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37" name="TextBox 36"/>
          <p:cNvSpPr txBox="1"/>
          <p:nvPr/>
        </p:nvSpPr>
        <p:spPr>
          <a:xfrm>
            <a:off x="3781701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38" name="TextBox 37"/>
          <p:cNvSpPr txBox="1"/>
          <p:nvPr/>
        </p:nvSpPr>
        <p:spPr>
          <a:xfrm>
            <a:off x="4315101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16</a:t>
            </a:r>
            <a:endParaRPr lang="en-US" sz="2400" dirty="0"/>
          </a:p>
        </p:txBody>
      </p:sp>
      <p:sp>
        <p:nvSpPr>
          <p:cNvPr id="39" name="TextBox 38"/>
          <p:cNvSpPr txBox="1"/>
          <p:nvPr/>
        </p:nvSpPr>
        <p:spPr>
          <a:xfrm>
            <a:off x="4854264" y="5006789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14</a:t>
            </a:r>
            <a:endParaRPr lang="en-US" sz="2400" dirty="0"/>
          </a:p>
        </p:txBody>
      </p:sp>
      <p:sp>
        <p:nvSpPr>
          <p:cNvPr id="40" name="Rectangle 39"/>
          <p:cNvSpPr/>
          <p:nvPr/>
        </p:nvSpPr>
        <p:spPr>
          <a:xfrm>
            <a:off x="1114701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1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648101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2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1890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3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7224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4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2558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5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7892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6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3226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7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6037" y="2419433"/>
            <a:ext cx="5334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6556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49" name="Rectangle 48"/>
          <p:cNvSpPr/>
          <p:nvPr/>
        </p:nvSpPr>
        <p:spPr>
          <a:xfrm>
            <a:off x="21890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0" name="Rectangle 49"/>
          <p:cNvSpPr/>
          <p:nvPr/>
        </p:nvSpPr>
        <p:spPr>
          <a:xfrm>
            <a:off x="1114701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1" name="Rectangle 50"/>
          <p:cNvSpPr/>
          <p:nvPr/>
        </p:nvSpPr>
        <p:spPr>
          <a:xfrm>
            <a:off x="27224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2" name="Rectangle 51"/>
          <p:cNvSpPr/>
          <p:nvPr/>
        </p:nvSpPr>
        <p:spPr>
          <a:xfrm>
            <a:off x="32558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3" name="Rectangle 52"/>
          <p:cNvSpPr/>
          <p:nvPr/>
        </p:nvSpPr>
        <p:spPr>
          <a:xfrm>
            <a:off x="37892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4" name="Rectangle 53"/>
          <p:cNvSpPr/>
          <p:nvPr/>
        </p:nvSpPr>
        <p:spPr>
          <a:xfrm>
            <a:off x="43226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5" name="Rectangle 54"/>
          <p:cNvSpPr/>
          <p:nvPr/>
        </p:nvSpPr>
        <p:spPr>
          <a:xfrm>
            <a:off x="4856037" y="1908444"/>
            <a:ext cx="533400" cy="56385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1114701" y="1957768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-5</a:t>
            </a:r>
            <a:endParaRPr lang="en-US" sz="2400" dirty="0"/>
          </a:p>
        </p:txBody>
      </p:sp>
      <p:sp>
        <p:nvSpPr>
          <p:cNvPr id="57" name="TextBox 56"/>
          <p:cNvSpPr txBox="1"/>
          <p:nvPr/>
        </p:nvSpPr>
        <p:spPr>
          <a:xfrm>
            <a:off x="16538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58" name="TextBox 57"/>
          <p:cNvSpPr txBox="1"/>
          <p:nvPr/>
        </p:nvSpPr>
        <p:spPr>
          <a:xfrm>
            <a:off x="21872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2</a:t>
            </a:r>
            <a:endParaRPr lang="en-US" sz="2400" dirty="0"/>
          </a:p>
        </p:txBody>
      </p:sp>
      <p:sp>
        <p:nvSpPr>
          <p:cNvPr id="59" name="TextBox 58"/>
          <p:cNvSpPr txBox="1"/>
          <p:nvPr/>
        </p:nvSpPr>
        <p:spPr>
          <a:xfrm>
            <a:off x="27206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5</a:t>
            </a:r>
            <a:endParaRPr lang="en-US" sz="2400" dirty="0"/>
          </a:p>
        </p:txBody>
      </p:sp>
      <p:sp>
        <p:nvSpPr>
          <p:cNvPr id="60" name="TextBox 59"/>
          <p:cNvSpPr txBox="1"/>
          <p:nvPr/>
        </p:nvSpPr>
        <p:spPr>
          <a:xfrm>
            <a:off x="32540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61" name="TextBox 60"/>
          <p:cNvSpPr txBox="1"/>
          <p:nvPr/>
        </p:nvSpPr>
        <p:spPr>
          <a:xfrm>
            <a:off x="3781701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16</a:t>
            </a:r>
            <a:endParaRPr lang="en-US" sz="2400" dirty="0"/>
          </a:p>
        </p:txBody>
      </p:sp>
      <p:sp>
        <p:nvSpPr>
          <p:cNvPr id="62" name="TextBox 61"/>
          <p:cNvSpPr txBox="1"/>
          <p:nvPr/>
        </p:nvSpPr>
        <p:spPr>
          <a:xfrm>
            <a:off x="4315101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12</a:t>
            </a:r>
            <a:endParaRPr lang="en-US" sz="2400" dirty="0"/>
          </a:p>
        </p:txBody>
      </p:sp>
      <p:sp>
        <p:nvSpPr>
          <p:cNvPr id="63" name="TextBox 62"/>
          <p:cNvSpPr txBox="1"/>
          <p:nvPr/>
        </p:nvSpPr>
        <p:spPr>
          <a:xfrm>
            <a:off x="4854264" y="1962233"/>
            <a:ext cx="52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14</a:t>
            </a:r>
            <a:endParaRPr lang="en-US" sz="2400" dirty="0"/>
          </a:p>
        </p:txBody>
      </p:sp>
      <p:sp>
        <p:nvSpPr>
          <p:cNvPr id="64" name="Oval 63"/>
          <p:cNvSpPr/>
          <p:nvPr/>
        </p:nvSpPr>
        <p:spPr>
          <a:xfrm>
            <a:off x="3827337" y="1957409"/>
            <a:ext cx="457200" cy="468868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4354087" y="5000955"/>
            <a:ext cx="457200" cy="468868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7000900" y="4038775"/>
            <a:ext cx="805673" cy="331232"/>
          </a:xfrm>
          <a:prstGeom prst="roundRect">
            <a:avLst/>
          </a:prstGeom>
          <a:solidFill>
            <a:srgbClr val="ED524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3830739" y="4991100"/>
            <a:ext cx="457200" cy="468868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Connector 67"/>
          <p:cNvCxnSpPr/>
          <p:nvPr/>
        </p:nvCxnSpPr>
        <p:spPr>
          <a:xfrm>
            <a:off x="7020121" y="4323987"/>
            <a:ext cx="73152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3293050" y="1957409"/>
            <a:ext cx="457200" cy="468868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/>
          <p:cNvSpPr/>
          <p:nvPr/>
        </p:nvSpPr>
        <p:spPr>
          <a:xfrm>
            <a:off x="6980929" y="1640560"/>
            <a:ext cx="830057" cy="331232"/>
          </a:xfrm>
          <a:prstGeom prst="roundRect">
            <a:avLst/>
          </a:prstGeom>
          <a:solidFill>
            <a:srgbClr val="ED524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 71"/>
          <p:cNvSpPr/>
          <p:nvPr/>
        </p:nvSpPr>
        <p:spPr>
          <a:xfrm>
            <a:off x="4038509" y="2838508"/>
            <a:ext cx="581392" cy="181492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3687867" y="3058477"/>
            <a:ext cx="126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71160"/>
                </a:solidFill>
              </a:rPr>
              <a:t>Shift down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806526" y="1959429"/>
            <a:ext cx="49115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12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 flipH="1">
            <a:off x="4323805" y="4990014"/>
            <a:ext cx="49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14</a:t>
            </a:r>
            <a:endParaRPr lang="en-US" sz="2400" b="1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" name="Rectangle 75"/>
              <p:cNvSpPr/>
              <p:nvPr/>
            </p:nvSpPr>
            <p:spPr>
              <a:xfrm>
                <a:off x="3838617" y="1437010"/>
                <a:ext cx="533400" cy="381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𝒋</m:t>
                      </m:r>
                    </m:oMath>
                  </m:oMathPara>
                </a14:m>
                <a:endParaRPr lang="en-US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76" name="Rectangle 7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8617" y="1437010"/>
                <a:ext cx="533400" cy="381000"/>
              </a:xfrm>
              <a:prstGeom prst="rect">
                <a:avLst/>
              </a:prstGeom>
              <a:blipFill>
                <a:blip r:embed="rId2"/>
                <a:stretch>
                  <a:fillRect b="-129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/>
              <p:cNvSpPr/>
              <p:nvPr/>
            </p:nvSpPr>
            <p:spPr>
              <a:xfrm>
                <a:off x="4391301" y="4492556"/>
                <a:ext cx="533400" cy="381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𝒋</m:t>
                      </m:r>
                    </m:oMath>
                  </m:oMathPara>
                </a14:m>
                <a:endParaRPr lang="en-US" b="1" i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77" name="Rectangle 7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1301" y="4492556"/>
                <a:ext cx="533400" cy="381000"/>
              </a:xfrm>
              <a:prstGeom prst="rect">
                <a:avLst/>
              </a:prstGeom>
              <a:blipFill>
                <a:blip r:embed="rId3"/>
                <a:stretch>
                  <a:fillRect b="-129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" name="Straight Connector 79"/>
          <p:cNvCxnSpPr/>
          <p:nvPr/>
        </p:nvCxnSpPr>
        <p:spPr>
          <a:xfrm>
            <a:off x="6990810" y="1920814"/>
            <a:ext cx="77922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/>
              <p:cNvSpPr txBox="1"/>
              <p:nvPr/>
            </p:nvSpPr>
            <p:spPr>
              <a:xfrm>
                <a:off x="6276346" y="4437753"/>
                <a:ext cx="3775167" cy="1015663"/>
              </a:xfrm>
              <a:prstGeom prst="rect">
                <a:avLst/>
              </a:prstGeom>
              <a:solidFill>
                <a:srgbClr val="FCE0EE"/>
              </a:solidFill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000" dirty="0" smtClean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while</a:t>
                </a:r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:r>
                  <a:rPr lang="en-US" sz="2000" dirty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do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  <a:ea typeface="Cambria Math" panose="020405030504060302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−−</m:t>
                      </m:r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90" name="TextBox 8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6346" y="4437753"/>
                <a:ext cx="3775167" cy="1015663"/>
              </a:xfrm>
              <a:prstGeom prst="rect">
                <a:avLst/>
              </a:prstGeom>
              <a:blipFill>
                <a:blip r:embed="rId4"/>
                <a:stretch>
                  <a:fillRect l="-1777" t="-3593" b="-47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/>
              <p:cNvSpPr txBox="1"/>
              <p:nvPr/>
            </p:nvSpPr>
            <p:spPr>
              <a:xfrm>
                <a:off x="6289409" y="1603735"/>
                <a:ext cx="1558440" cy="369332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𝟕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𝟏𝟐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1" name="TextBox 8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9409" y="1603735"/>
                <a:ext cx="155844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/>
              <p:cNvSpPr txBox="1"/>
              <p:nvPr/>
            </p:nvSpPr>
            <p:spPr>
              <a:xfrm>
                <a:off x="6322423" y="2026841"/>
                <a:ext cx="3762103" cy="1015663"/>
              </a:xfrm>
              <a:prstGeom prst="rect">
                <a:avLst/>
              </a:prstGeom>
              <a:solidFill>
                <a:srgbClr val="FCE0EE"/>
              </a:solidFill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000" dirty="0" smtClean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while</a:t>
                </a:r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000" i="1">
                        <a:solidFill>
                          <a:srgbClr val="A711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A711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sz="2000" dirty="0">
                    <a:solidFill>
                      <a:srgbClr val="A71160"/>
                    </a:solidFill>
                  </a:rPr>
                  <a:t> </a:t>
                </a:r>
                <a:r>
                  <a:rPr lang="en-US" sz="2000" dirty="0">
                    <a:solidFill>
                      <a:srgbClr val="A7116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do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A711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  <a:ea typeface="Cambria Math" panose="020405030504060302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000" i="1">
                          <a:solidFill>
                            <a:srgbClr val="A71160"/>
                          </a:solidFill>
                          <a:latin typeface="Cambria Math" panose="02040503050406030204" pitchFamily="18" charset="0"/>
                        </a:rPr>
                        <m:t>−−</m:t>
                      </m:r>
                    </m:oMath>
                  </m:oMathPara>
                </a14:m>
                <a:endParaRPr lang="en-US" sz="20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82" name="TextBox 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2423" y="2026841"/>
                <a:ext cx="3762103" cy="1015663"/>
              </a:xfrm>
              <a:prstGeom prst="rect">
                <a:avLst/>
              </a:prstGeom>
              <a:blipFill>
                <a:blip r:embed="rId8"/>
                <a:stretch>
                  <a:fillRect l="-1621" t="-2994" b="-5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8" name="Rounded Rectangle 77"/>
          <p:cNvSpPr/>
          <p:nvPr/>
        </p:nvSpPr>
        <p:spPr>
          <a:xfrm>
            <a:off x="7149205" y="2048739"/>
            <a:ext cx="941056" cy="357663"/>
          </a:xfrm>
          <a:prstGeom prst="round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7889970" y="1603735"/>
                <a:ext cx="2180749" cy="369332"/>
              </a:xfrm>
              <a:prstGeom prst="rect">
                <a:avLst/>
              </a:prstGeom>
              <a:noFill/>
              <a:ln>
                <a:solidFill>
                  <a:schemeClr val="accent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err="1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𝒂𝒏𝒅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9970" y="1603735"/>
                <a:ext cx="2180749" cy="369332"/>
              </a:xfrm>
              <a:prstGeom prst="rect">
                <a:avLst/>
              </a:prstGeom>
              <a:blipFill>
                <a:blip r:embed="rId9"/>
                <a:stretch>
                  <a:fillRect b="-11111"/>
                </a:stretch>
              </a:blipFill>
              <a:ln>
                <a:solidFill>
                  <a:schemeClr val="accent3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Rounded Rectangle 78"/>
          <p:cNvSpPr/>
          <p:nvPr/>
        </p:nvSpPr>
        <p:spPr>
          <a:xfrm>
            <a:off x="7110021" y="4454435"/>
            <a:ext cx="941056" cy="357663"/>
          </a:xfrm>
          <a:prstGeom prst="round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/>
              <p:cNvSpPr txBox="1"/>
              <p:nvPr/>
            </p:nvSpPr>
            <p:spPr>
              <a:xfrm>
                <a:off x="6276346" y="4001584"/>
                <a:ext cx="1586901" cy="369332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𝟖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𝟏𝟒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7" name="TextBox 8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6346" y="4001584"/>
                <a:ext cx="1586901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solidFill>
                  <a:srgbClr val="0070C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7903033" y="4001584"/>
                <a:ext cx="2133600" cy="369332"/>
              </a:xfrm>
              <a:prstGeom prst="rect">
                <a:avLst/>
              </a:prstGeom>
              <a:noFill/>
              <a:ln>
                <a:solidFill>
                  <a:schemeClr val="accent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err="1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𝒂𝒏𝒅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3033" y="4001584"/>
                <a:ext cx="2133600" cy="369332"/>
              </a:xfrm>
              <a:prstGeom prst="rect">
                <a:avLst/>
              </a:prstGeom>
              <a:blipFill>
                <a:blip r:embed="rId11"/>
                <a:stretch>
                  <a:fillRect l="-284" b="-11111"/>
                </a:stretch>
              </a:blipFill>
              <a:ln>
                <a:solidFill>
                  <a:schemeClr val="accent3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4" name="Rounded Rectangle 83"/>
          <p:cNvSpPr/>
          <p:nvPr/>
        </p:nvSpPr>
        <p:spPr>
          <a:xfrm>
            <a:off x="5564777" y="6008914"/>
            <a:ext cx="3931920" cy="4572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890E4F"/>
                </a:solidFill>
              </a:rPr>
              <a:t>The entire array is sorted now.</a:t>
            </a:r>
            <a:endParaRPr lang="en-US" sz="2400" dirty="0">
              <a:solidFill>
                <a:srgbClr val="890E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66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9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7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07407E-6 L 0.04531 0.00023 " pathEditMode="relative" rAng="0" ptsTypes="AA">
                                      <p:cBhvr>
                                        <p:cTn id="135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000"/>
                            </p:stCondLst>
                            <p:childTnLst>
                              <p:par>
                                <p:cTn id="13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000"/>
                            </p:stCondLst>
                            <p:childTnLst>
                              <p:par>
                                <p:cTn id="14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000"/>
                            </p:stCondLst>
                            <p:childTnLst>
                              <p:par>
                                <p:cTn id="14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35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48148E-6 L -0.04427 0.00092 " pathEditMode="relative" rAng="0" ptsTypes="AA">
                                      <p:cBhvr>
                                        <p:cTn id="148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4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000"/>
                            </p:stCondLst>
                            <p:childTnLst>
                              <p:par>
                                <p:cTn id="15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2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500"/>
                            </p:stCondLst>
                            <p:childTnLst>
                              <p:par>
                                <p:cTn id="16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500"/>
                            </p:stCondLst>
                            <p:childTnLst>
                              <p:par>
                                <p:cTn id="172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500"/>
                            </p:stCondLst>
                            <p:childTnLst>
                              <p:par>
                                <p:cTn id="25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9090"/>
                                      </p:to>
                                    </p:animClr>
                                    <p:set>
                                      <p:cBhvr>
                                        <p:cTn id="25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3" fill="hold">
                            <p:stCondLst>
                              <p:cond delay="500"/>
                            </p:stCondLst>
                            <p:childTnLst>
                              <p:par>
                                <p:cTn id="2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7" fill="hold">
                            <p:stCondLst>
                              <p:cond delay="1000"/>
                            </p:stCondLst>
                            <p:childTnLst>
                              <p:par>
                                <p:cTn id="27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0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3000"/>
                            </p:stCondLst>
                            <p:childTnLst>
                              <p:par>
                                <p:cTn id="2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0" fill="hold">
                      <p:stCondLst>
                        <p:cond delay="indefinite"/>
                      </p:stCondLst>
                      <p:childTnLst>
                        <p:par>
                          <p:cTn id="291" fill="hold">
                            <p:stCondLst>
                              <p:cond delay="0"/>
                            </p:stCondLst>
                            <p:childTnLst>
                              <p:par>
                                <p:cTn id="2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8" fill="hold">
                      <p:stCondLst>
                        <p:cond delay="indefinite"/>
                      </p:stCondLst>
                      <p:childTnLst>
                        <p:par>
                          <p:cTn id="299" fill="hold">
                            <p:stCondLst>
                              <p:cond delay="0"/>
                            </p:stCondLst>
                            <p:childTnLst>
                              <p:par>
                                <p:cTn id="30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2" fill="hold">
                            <p:stCondLst>
                              <p:cond delay="0"/>
                            </p:stCondLst>
                            <p:childTnLst>
                              <p:par>
                                <p:cTn id="30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0"/>
                            </p:stCondLst>
                            <p:childTnLst>
                              <p:par>
                                <p:cTn id="30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59259E-6 L 0.04453 0.00208 " pathEditMode="relative" rAng="0" ptsTypes="AA">
                                      <p:cBhvr>
                                        <p:cTn id="313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7 L -0.04883 0.00278 " pathEditMode="relative" rAng="0" ptsTypes="AA">
                                      <p:cBhvr>
                                        <p:cTn id="317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48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8" fill="hold">
                            <p:stCondLst>
                              <p:cond delay="2000"/>
                            </p:stCondLst>
                            <p:childTnLst>
                              <p:par>
                                <p:cTn id="31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1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2" fill="hold">
                      <p:stCondLst>
                        <p:cond delay="indefinite"/>
                      </p:stCondLst>
                      <p:childTnLst>
                        <p:par>
                          <p:cTn id="323" fill="hold">
                            <p:stCondLst>
                              <p:cond delay="0"/>
                            </p:stCondLst>
                            <p:childTnLst>
                              <p:par>
                                <p:cTn id="3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7" fill="hold">
                      <p:stCondLst>
                        <p:cond delay="indefinite"/>
                      </p:stCondLst>
                      <p:childTnLst>
                        <p:par>
                          <p:cTn id="328" fill="hold">
                            <p:stCondLst>
                              <p:cond delay="0"/>
                            </p:stCondLst>
                            <p:childTnLst>
                              <p:par>
                                <p:cTn id="3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1" fill="hold">
                      <p:stCondLst>
                        <p:cond delay="indefinite"/>
                      </p:stCondLst>
                      <p:childTnLst>
                        <p:par>
                          <p:cTn id="342" fill="hold">
                            <p:stCondLst>
                              <p:cond delay="0"/>
                            </p:stCondLst>
                            <p:childTnLst>
                              <p:par>
                                <p:cTn id="3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1" grpId="1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0" grpId="1" animBg="1"/>
      <p:bldP spid="31" grpId="0"/>
      <p:bldP spid="31" grpId="1"/>
      <p:bldP spid="32" grpId="0"/>
      <p:bldP spid="33" grpId="0"/>
      <p:bldP spid="34" grpId="0"/>
      <p:bldP spid="35" grpId="0"/>
      <p:bldP spid="36" grpId="0"/>
      <p:bldP spid="37" grpId="0"/>
      <p:bldP spid="38" grpId="0"/>
      <p:bldP spid="38" grpId="1"/>
      <p:bldP spid="39" grpId="0"/>
      <p:bldP spid="39" grpId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6" grpId="1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/>
      <p:bldP spid="57" grpId="0"/>
      <p:bldP spid="58" grpId="0"/>
      <p:bldP spid="59" grpId="0"/>
      <p:bldP spid="60" grpId="0"/>
      <p:bldP spid="61" grpId="0"/>
      <p:bldP spid="61" grpId="1"/>
      <p:bldP spid="62" grpId="0"/>
      <p:bldP spid="62" grpId="1"/>
      <p:bldP spid="63" grpId="0"/>
      <p:bldP spid="64" grpId="0" animBg="1"/>
      <p:bldP spid="64" grpId="1" animBg="1"/>
      <p:bldP spid="65" grpId="0" animBg="1"/>
      <p:bldP spid="65" grpId="1" animBg="1"/>
      <p:bldP spid="66" grpId="0" animBg="1"/>
      <p:bldP spid="67" grpId="0" animBg="1"/>
      <p:bldP spid="67" grpId="1" animBg="1"/>
      <p:bldP spid="70" grpId="0" animBg="1"/>
      <p:bldP spid="70" grpId="1" animBg="1"/>
      <p:bldP spid="71" grpId="0" animBg="1"/>
      <p:bldP spid="72" grpId="0" animBg="1"/>
      <p:bldP spid="72" grpId="1" animBg="1"/>
      <p:bldP spid="73" grpId="0"/>
      <p:bldP spid="73" grpId="1"/>
      <p:bldP spid="74" grpId="0"/>
      <p:bldP spid="75" grpId="0"/>
      <p:bldP spid="76" grpId="0" animBg="1"/>
      <p:bldP spid="76" grpId="2" animBg="1"/>
      <p:bldP spid="76" grpId="3" animBg="1"/>
      <p:bldP spid="77" grpId="0" animBg="1"/>
      <p:bldP spid="77" grpId="1" animBg="1"/>
      <p:bldP spid="90" grpId="0" animBg="1"/>
      <p:bldP spid="81" grpId="0" animBg="1"/>
      <p:bldP spid="82" grpId="0" animBg="1"/>
      <p:bldP spid="78" grpId="0" animBg="1"/>
      <p:bldP spid="83" grpId="0" animBg="1"/>
      <p:bldP spid="79" grpId="0" animBg="1"/>
      <p:bldP spid="87" grpId="0" animBg="1"/>
      <p:bldP spid="89" grpId="0" animBg="1"/>
      <p:bldP spid="84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Insertion Sort - Algorithm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70369" y="863444"/>
            <a:ext cx="11929641" cy="5590565"/>
          </a:xfrm>
          <a:solidFill>
            <a:srgbClr val="424242"/>
          </a:solidFill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Input: Array </a:t>
            </a:r>
            <a:r>
              <a:rPr lang="en-I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T</a:t>
            </a:r>
            <a:endParaRPr lang="en-IN" b="1" dirty="0">
              <a:solidFill>
                <a:schemeClr val="tx2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Output: Sorted array </a:t>
            </a:r>
            <a:r>
              <a:rPr lang="en-I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T</a:t>
            </a:r>
            <a:endParaRPr lang="en-IN" b="1" dirty="0">
              <a:solidFill>
                <a:schemeClr val="tx2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endParaRPr lang="en-IN" b="1" dirty="0" smtClean="0">
              <a:solidFill>
                <a:srgbClr val="FBD9EB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IN" b="1" dirty="0" smtClean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Algorithm</a:t>
            </a:r>
            <a:r>
              <a:rPr lang="en-IN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: </a:t>
            </a:r>
            <a:r>
              <a:rPr lang="en-IN" b="1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Insertion_Sort</a:t>
            </a:r>
            <a:r>
              <a:rPr lang="en-IN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(T[1,…,n])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pt-BR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pt-BR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 ← 2 to n </a:t>
            </a:r>
            <a:r>
              <a:rPr lang="pt-BR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x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T[</a:t>
            </a:r>
            <a:r>
              <a:rPr lang="en-IN" sz="2400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i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];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j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← </a:t>
            </a:r>
            <a:r>
              <a:rPr lang="pt-BR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 – 1;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endParaRPr lang="en-IN" sz="2400" dirty="0">
              <a:solidFill>
                <a:srgbClr val="FBD9EB"/>
              </a:solidFill>
              <a:latin typeface="Consolas" pitchFamily="49" charset="0"/>
              <a:cs typeface="Consolas" pitchFamily="49" charset="0"/>
            </a:endParaRPr>
          </a:p>
          <a:p>
            <a:pPr marL="914400" lvl="2" indent="0">
              <a:spcBef>
                <a:spcPts val="600"/>
              </a:spcBef>
              <a:buNone/>
            </a:pP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while </a:t>
            </a:r>
            <a:r>
              <a:rPr lang="pt-BR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x &lt; T[j]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and</a:t>
            </a:r>
            <a:r>
              <a:rPr lang="pt-BR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j &gt; 0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1828800" lvl="4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T[j+1] </a:t>
            </a:r>
            <a:r>
              <a:rPr lang="en-IN" sz="2400" dirty="0">
                <a:solidFill>
                  <a:srgbClr val="FBD9EB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Consolas" pitchFamily="49" charset="0"/>
              </a:rPr>
              <a:t>← T[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j];</a:t>
            </a:r>
          </a:p>
          <a:p>
            <a:pPr marL="1828800" lvl="4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j </a:t>
            </a:r>
            <a:r>
              <a:rPr lang="en-IN" sz="2400" dirty="0">
                <a:solidFill>
                  <a:srgbClr val="FBD9EB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j – 1;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T[j+1] </a:t>
            </a:r>
            <a:r>
              <a:rPr lang="en-IN" sz="2400" dirty="0">
                <a:solidFill>
                  <a:srgbClr val="FBD9EB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x;</a:t>
            </a:r>
            <a:endParaRPr lang="en-IN" b="1" dirty="0" smtClean="0">
              <a:solidFill>
                <a:srgbClr val="FBD9EB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2" name="Rounded Rectangle 31"/>
          <p:cNvSpPr/>
          <p:nvPr/>
        </p:nvSpPr>
        <p:spPr>
          <a:xfrm>
            <a:off x="323757" y="2898417"/>
            <a:ext cx="5828849" cy="2651760"/>
          </a:xfrm>
          <a:prstGeom prst="roundRect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1737359" y="4121461"/>
            <a:ext cx="2890221" cy="822960"/>
          </a:xfrm>
          <a:prstGeom prst="roundRect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ounded Rectangular Callout 33"/>
              <p:cNvSpPr/>
              <p:nvPr/>
            </p:nvSpPr>
            <p:spPr>
              <a:xfrm>
                <a:off x="6266330" y="2666872"/>
                <a:ext cx="762000" cy="457200"/>
              </a:xfrm>
              <a:prstGeom prst="wedgeRoundRectCallout">
                <a:avLst>
                  <a:gd name="adj1" fmla="val -73975"/>
                  <a:gd name="adj2" fmla="val 34885"/>
                  <a:gd name="adj3" fmla="val 16667"/>
                </a:avLst>
              </a:prstGeom>
              <a:noFill/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𝛉</m:t>
                      </m:r>
                      <m:d>
                        <m:dPr>
                          <m:ctrlP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𝐧</m:t>
                          </m:r>
                        </m:e>
                      </m:d>
                    </m:oMath>
                  </m:oMathPara>
                </a14:m>
                <a:endParaRPr lang="en-US" sz="2400" b="1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34" name="Rounded Rectangular Callout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6330" y="2666872"/>
                <a:ext cx="762000" cy="457200"/>
              </a:xfrm>
              <a:prstGeom prst="wedgeRoundRectCallout">
                <a:avLst>
                  <a:gd name="adj1" fmla="val -73975"/>
                  <a:gd name="adj2" fmla="val 34885"/>
                  <a:gd name="adj3" fmla="val 16667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ounded Rectangular Callout 34"/>
              <p:cNvSpPr/>
              <p:nvPr/>
            </p:nvSpPr>
            <p:spPr>
              <a:xfrm>
                <a:off x="4836952" y="4266963"/>
                <a:ext cx="914400" cy="457200"/>
              </a:xfrm>
              <a:prstGeom prst="wedgeRoundRectCallout">
                <a:avLst>
                  <a:gd name="adj1" fmla="val -71901"/>
                  <a:gd name="adj2" fmla="val -15165"/>
                  <a:gd name="adj3" fmla="val 16667"/>
                </a:avLst>
              </a:prstGeom>
              <a:noFill/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smtClean="0">
                          <a:solidFill>
                            <a:srgbClr val="ED524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𝛉</m:t>
                      </m:r>
                      <m:d>
                        <m:dPr>
                          <m:ctrlPr>
                            <a:rPr lang="en-US" sz="2400" b="1" i="1" smtClean="0">
                              <a:solidFill>
                                <a:srgbClr val="ED524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 smtClean="0">
                                  <a:solidFill>
                                    <a:srgbClr val="ED524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0" smtClean="0">
                                  <a:solidFill>
                                    <a:srgbClr val="ED524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𝐧</m:t>
                              </m:r>
                            </m:e>
                            <m:sup>
                              <m:r>
                                <a:rPr lang="en-US" sz="2400" b="1" i="0" smtClean="0">
                                  <a:solidFill>
                                    <a:srgbClr val="ED524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1" dirty="0">
                  <a:solidFill>
                    <a:srgbClr val="ED524F"/>
                  </a:solidFill>
                </a:endParaRPr>
              </a:p>
            </p:txBody>
          </p:sp>
        </mc:Choice>
        <mc:Fallback xmlns="">
          <p:sp>
            <p:nvSpPr>
              <p:cNvPr id="35" name="Rounded Rectangular Callout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6952" y="4266963"/>
                <a:ext cx="914400" cy="457200"/>
              </a:xfrm>
              <a:prstGeom prst="wedgeRoundRectCallout">
                <a:avLst>
                  <a:gd name="adj1" fmla="val -71901"/>
                  <a:gd name="adj2" fmla="val -15165"/>
                  <a:gd name="adj3" fmla="val 16667"/>
                </a:avLst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824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Insertion Sort Algorithm – Best Case Analysis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70369" y="863444"/>
            <a:ext cx="11929641" cy="5590565"/>
          </a:xfrm>
          <a:solidFill>
            <a:srgbClr val="424242"/>
          </a:solidFill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Input: Array </a:t>
            </a:r>
            <a:r>
              <a:rPr lang="en-I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T</a:t>
            </a:r>
            <a:endParaRPr lang="en-IN" b="1" dirty="0">
              <a:solidFill>
                <a:schemeClr val="tx2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# Output: Sorted array </a:t>
            </a:r>
            <a:r>
              <a:rPr lang="en-I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T</a:t>
            </a:r>
            <a:endParaRPr lang="en-IN" b="1" dirty="0">
              <a:solidFill>
                <a:schemeClr val="tx2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endParaRPr lang="en-IN" b="1" dirty="0" smtClean="0">
              <a:solidFill>
                <a:srgbClr val="FBD9EB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IN" b="1" dirty="0" smtClean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Algorithm</a:t>
            </a:r>
            <a:r>
              <a:rPr lang="en-IN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: </a:t>
            </a:r>
            <a:r>
              <a:rPr lang="en-IN" b="1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Insertion_Sort</a:t>
            </a:r>
            <a:r>
              <a:rPr lang="en-IN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(T[1,…,n])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pt-BR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pt-BR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 ← 2 to n </a:t>
            </a:r>
            <a:r>
              <a:rPr lang="pt-BR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x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T[</a:t>
            </a:r>
            <a:r>
              <a:rPr lang="en-IN" sz="2400" dirty="0" err="1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i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];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j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← </a:t>
            </a:r>
            <a:r>
              <a:rPr lang="pt-BR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i – 1;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endParaRPr lang="en-IN" sz="2400" dirty="0">
              <a:solidFill>
                <a:srgbClr val="FBD9EB"/>
              </a:solidFill>
              <a:latin typeface="Consolas" pitchFamily="49" charset="0"/>
              <a:cs typeface="Consolas" pitchFamily="49" charset="0"/>
            </a:endParaRPr>
          </a:p>
          <a:p>
            <a:pPr marL="914400" lvl="2" indent="0">
              <a:spcBef>
                <a:spcPts val="600"/>
              </a:spcBef>
              <a:buNone/>
            </a:pP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while </a:t>
            </a:r>
            <a:r>
              <a:rPr lang="pt-BR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x &lt; T[j]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and</a:t>
            </a:r>
            <a:r>
              <a:rPr lang="pt-BR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j &gt; 0 </a:t>
            </a:r>
            <a:r>
              <a:rPr lang="pt-BR" sz="2400" b="1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do</a:t>
            </a:r>
          </a:p>
          <a:p>
            <a:pPr marL="1828800" lvl="4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T[j+1] </a:t>
            </a:r>
            <a:r>
              <a:rPr lang="en-IN" sz="2400" dirty="0">
                <a:solidFill>
                  <a:srgbClr val="FBD9EB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Consolas" pitchFamily="49" charset="0"/>
              </a:rPr>
              <a:t>← T[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j];</a:t>
            </a:r>
          </a:p>
          <a:p>
            <a:pPr marL="1828800" lvl="4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j </a:t>
            </a:r>
            <a:r>
              <a:rPr lang="en-IN" sz="2400" dirty="0">
                <a:solidFill>
                  <a:srgbClr val="FBD9EB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j – 1;</a:t>
            </a:r>
          </a:p>
          <a:p>
            <a:pPr marL="914400" lvl="2" indent="0">
              <a:spcBef>
                <a:spcPts val="600"/>
              </a:spcBef>
              <a:buNone/>
            </a:pP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T[j+1] </a:t>
            </a:r>
            <a:r>
              <a:rPr lang="en-IN" sz="2400" dirty="0">
                <a:solidFill>
                  <a:srgbClr val="FBD9EB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Consolas" pitchFamily="49" charset="0"/>
              </a:rPr>
              <a:t>←</a:t>
            </a:r>
            <a:r>
              <a:rPr lang="en-IN" sz="2400" dirty="0">
                <a:solidFill>
                  <a:srgbClr val="FBD9EB"/>
                </a:solidFill>
                <a:latin typeface="Consolas" pitchFamily="49" charset="0"/>
                <a:cs typeface="Consolas" pitchFamily="49" charset="0"/>
              </a:rPr>
              <a:t> x;</a:t>
            </a:r>
            <a:endParaRPr lang="en-IN" b="1" dirty="0" smtClean="0">
              <a:solidFill>
                <a:srgbClr val="FBD9EB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2" name="Rounded Rectangle 31"/>
          <p:cNvSpPr/>
          <p:nvPr/>
        </p:nvSpPr>
        <p:spPr>
          <a:xfrm>
            <a:off x="323757" y="2898417"/>
            <a:ext cx="5828849" cy="2651760"/>
          </a:xfrm>
          <a:prstGeom prst="roundRect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2142309" y="3690386"/>
            <a:ext cx="1397726" cy="411350"/>
          </a:xfrm>
          <a:prstGeom prst="roundRect">
            <a:avLst/>
          </a:prstGeom>
          <a:noFill/>
          <a:ln w="28575">
            <a:solidFill>
              <a:srgbClr val="ED52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67176" y="2267680"/>
            <a:ext cx="533400" cy="381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34</a:t>
            </a:r>
            <a:endParaRPr lang="en-US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8467176" y="2648680"/>
            <a:ext cx="533400" cy="381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45</a:t>
            </a:r>
            <a:endParaRPr lang="en-US" sz="2400" b="1" dirty="0"/>
          </a:p>
        </p:txBody>
      </p:sp>
      <p:sp>
        <p:nvSpPr>
          <p:cNvPr id="10" name="Rectangle 9"/>
          <p:cNvSpPr/>
          <p:nvPr/>
        </p:nvSpPr>
        <p:spPr>
          <a:xfrm>
            <a:off x="8467176" y="3029680"/>
            <a:ext cx="533400" cy="381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59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8467176" y="1505680"/>
            <a:ext cx="533400" cy="381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12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467176" y="1886680"/>
            <a:ext cx="533400" cy="381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23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764052" y="1881083"/>
            <a:ext cx="914400" cy="365760"/>
          </a:xfrm>
          <a:prstGeom prst="rect">
            <a:avLst/>
          </a:prstGeom>
          <a:noFill/>
          <a:ln w="9525"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000" dirty="0" smtClean="0">
                <a:solidFill>
                  <a:srgbClr val="FCE0E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x=23</a:t>
            </a:r>
            <a:endParaRPr lang="en-US" sz="2000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780706" y="2266588"/>
            <a:ext cx="1188720" cy="365760"/>
          </a:xfrm>
          <a:prstGeom prst="rect">
            <a:avLst/>
          </a:prstGeom>
          <a:noFill/>
          <a:ln w="9525"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IN" sz="2000" dirty="0" smtClean="0">
                <a:solidFill>
                  <a:srgbClr val="FCE0E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T[j]=23</a:t>
            </a:r>
            <a:endParaRPr lang="en-US" sz="2000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780706" y="2652093"/>
            <a:ext cx="1188720" cy="365760"/>
          </a:xfrm>
          <a:prstGeom prst="rect">
            <a:avLst/>
          </a:prstGeom>
          <a:noFill/>
          <a:ln w="9525"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IN" sz="2000" dirty="0" smtClean="0">
                <a:solidFill>
                  <a:srgbClr val="FCE0E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T[j]=34</a:t>
            </a:r>
            <a:endParaRPr lang="en-US" sz="2000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780706" y="3037597"/>
            <a:ext cx="1188720" cy="365760"/>
          </a:xfrm>
          <a:prstGeom prst="rect">
            <a:avLst/>
          </a:prstGeom>
          <a:noFill/>
          <a:ln w="9525"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IN" sz="2000" dirty="0" smtClean="0">
                <a:solidFill>
                  <a:srgbClr val="FCE0E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T[j]=45</a:t>
            </a:r>
            <a:endParaRPr lang="en-US" sz="2000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58025" y="1881083"/>
            <a:ext cx="607859" cy="365760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IN" sz="20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IN" sz="2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IN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058025" y="2266588"/>
            <a:ext cx="607859" cy="365760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IN" sz="20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IN" sz="2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=3</a:t>
            </a: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053939" y="2652093"/>
            <a:ext cx="607859" cy="365760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IN" sz="20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IN" sz="2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=4</a:t>
            </a: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053939" y="3037597"/>
            <a:ext cx="607859" cy="365760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IN" sz="20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IN" sz="2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=5</a:t>
            </a: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630935" y="1001486"/>
            <a:ext cx="920445" cy="369332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txBody>
          <a:bodyPr wrap="none" rtlCol="0">
            <a:spAutoFit/>
          </a:bodyPr>
          <a:lstStyle/>
          <a:p>
            <a:r>
              <a:rPr lang="en-IN" b="1" dirty="0" smtClean="0">
                <a:solidFill>
                  <a:schemeClr val="accent3"/>
                </a:solidFill>
              </a:rPr>
              <a:t>Pass 1 :</a:t>
            </a:r>
            <a:endParaRPr lang="en-US" b="1" dirty="0">
              <a:solidFill>
                <a:schemeClr val="accent3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780706" y="1881083"/>
            <a:ext cx="1188720" cy="365760"/>
          </a:xfrm>
          <a:prstGeom prst="rect">
            <a:avLst/>
          </a:prstGeom>
          <a:noFill/>
          <a:ln w="9525"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rgbClr val="FCE0E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T[j]=12</a:t>
            </a:r>
            <a:endParaRPr lang="en-US" sz="2000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764052" y="2266588"/>
            <a:ext cx="914400" cy="365760"/>
          </a:xfrm>
          <a:prstGeom prst="rect">
            <a:avLst/>
          </a:prstGeom>
          <a:noFill/>
          <a:ln w="9525"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000" dirty="0" smtClean="0">
                <a:solidFill>
                  <a:srgbClr val="FCE0E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x=34</a:t>
            </a:r>
            <a:endParaRPr lang="en-US" sz="2000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764052" y="2652093"/>
            <a:ext cx="914400" cy="365760"/>
          </a:xfrm>
          <a:prstGeom prst="rect">
            <a:avLst/>
          </a:prstGeom>
          <a:noFill/>
          <a:ln w="9525"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000" dirty="0" smtClean="0">
                <a:solidFill>
                  <a:srgbClr val="FCE0E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x=45</a:t>
            </a:r>
            <a:endParaRPr lang="en-US" sz="2000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764052" y="3037597"/>
            <a:ext cx="914400" cy="365760"/>
          </a:xfrm>
          <a:prstGeom prst="rect">
            <a:avLst/>
          </a:prstGeom>
          <a:noFill/>
          <a:ln w="9525"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000" dirty="0" smtClean="0">
                <a:solidFill>
                  <a:srgbClr val="FCE0E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x=59</a:t>
            </a:r>
            <a:endParaRPr lang="en-US" sz="2000" dirty="0">
              <a:solidFill>
                <a:srgbClr val="FCE0E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ounded Rectangular Callout 25"/>
              <p:cNvSpPr/>
              <p:nvPr/>
            </p:nvSpPr>
            <p:spPr>
              <a:xfrm>
                <a:off x="6266330" y="2666872"/>
                <a:ext cx="762000" cy="457200"/>
              </a:xfrm>
              <a:prstGeom prst="wedgeRoundRectCallout">
                <a:avLst>
                  <a:gd name="adj1" fmla="val -73975"/>
                  <a:gd name="adj2" fmla="val 34885"/>
                  <a:gd name="adj3" fmla="val 16667"/>
                </a:avLst>
              </a:prstGeom>
              <a:noFill/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𝛉</m:t>
                      </m:r>
                      <m:d>
                        <m:dPr>
                          <m:ctrlP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𝐧</m:t>
                          </m:r>
                        </m:e>
                      </m:d>
                    </m:oMath>
                  </m:oMathPara>
                </a14:m>
                <a:endParaRPr lang="en-US" sz="2400" b="1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26" name="Rounded Rectangular Callout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6330" y="2666872"/>
                <a:ext cx="762000" cy="457200"/>
              </a:xfrm>
              <a:prstGeom prst="wedgeRoundRectCallout">
                <a:avLst>
                  <a:gd name="adj1" fmla="val -73975"/>
                  <a:gd name="adj2" fmla="val 34885"/>
                  <a:gd name="adj3" fmla="val 16667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ot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7863842" y="3662344"/>
                <a:ext cx="4088675" cy="1986506"/>
              </a:xfrm>
              <a:prstGeom prst="rect">
                <a:avLst/>
              </a:prstGeom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ash"/>
              </a:ln>
            </p:spPr>
            <p:txBody>
              <a:bodyPr wrap="square">
                <a:spAutoFit/>
              </a:bodyPr>
              <a:lstStyle/>
              <a:p>
                <a:pPr algn="just">
                  <a:buClr>
                    <a:schemeClr val="tx1"/>
                  </a:buClr>
                </a:pPr>
                <a:r>
                  <a:rPr lang="en-US" sz="2400" dirty="0" smtClean="0">
                    <a:solidFill>
                      <a:srgbClr val="FBD9EB"/>
                    </a:solidFill>
                  </a:rPr>
                  <a:t>The best case time complexity of Insertion sort is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  <m:d>
                      <m:dPr>
                        <m:ctrlPr>
                          <a:rPr lang="en-US" sz="2400" b="1" i="1">
                            <a:solidFill>
                              <a:srgbClr val="92D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solidFill>
                              <a:srgbClr val="92D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e>
                    </m:d>
                  </m:oMath>
                </a14:m>
                <a:endParaRPr lang="en-US" sz="2400" i="1" dirty="0" smtClean="0">
                  <a:solidFill>
                    <a:srgbClr val="FBD9EB"/>
                  </a:solidFill>
                </a:endParaRPr>
              </a:p>
              <a:p>
                <a:pPr algn="just">
                  <a:buClr>
                    <a:schemeClr val="tx1"/>
                  </a:buClr>
                </a:pPr>
                <a:r>
                  <a:rPr lang="en-US" sz="2400" dirty="0" smtClean="0">
                    <a:solidFill>
                      <a:srgbClr val="FBD9EB"/>
                    </a:solidFill>
                  </a:rPr>
                  <a:t>The average and worst case time complexity </a:t>
                </a:r>
                <a:r>
                  <a:rPr lang="en-US" sz="2400" smtClean="0">
                    <a:solidFill>
                      <a:srgbClr val="FBD9EB"/>
                    </a:solidFill>
                  </a:rPr>
                  <a:t>of Insertion </a:t>
                </a:r>
                <a:r>
                  <a:rPr lang="en-US" sz="2400" dirty="0" smtClean="0">
                    <a:solidFill>
                      <a:srgbClr val="FBD9EB"/>
                    </a:solidFill>
                  </a:rPr>
                  <a:t>sort is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  <m:d>
                      <m:dPr>
                        <m:ctrlPr>
                          <a:rPr lang="en-US" sz="2400" b="1" i="1">
                            <a:solidFill>
                              <a:srgbClr val="92D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b="1" i="1">
                                <a:solidFill>
                                  <a:srgbClr val="92D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solidFill>
                                  <a:srgbClr val="92D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𝒏</m:t>
                            </m:r>
                          </m:e>
                          <m:sup>
                            <m:r>
                              <a:rPr lang="en-US" sz="2400" b="1" i="1">
                                <a:solidFill>
                                  <a:srgbClr val="92D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</m:e>
                    </m:d>
                  </m:oMath>
                </a14:m>
                <a:endParaRPr lang="en-US" sz="2400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3842" y="3662344"/>
                <a:ext cx="4088675" cy="1986506"/>
              </a:xfrm>
              <a:prstGeom prst="rect">
                <a:avLst/>
              </a:prstGeom>
              <a:blipFill>
                <a:blip r:embed="rId3"/>
                <a:stretch>
                  <a:fillRect l="-2080" t="-1829" r="-2080" b="-4878"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ash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1690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ED524F"/>
                                      </p:to>
                                    </p:animClr>
                                    <p:set>
                                      <p:cBhvr>
                                        <p:cTn id="3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ED524F"/>
                                      </p:to>
                                    </p:animClr>
                                    <p:set>
                                      <p:cBhvr>
                                        <p:cTn id="5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ED524F"/>
                                      </p:to>
                                    </p:animClr>
                                    <p:set>
                                      <p:cBhvr>
                                        <p:cTn id="7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ED524F"/>
                                      </p:to>
                                    </p:animClr>
                                    <p:set>
                                      <p:cBhvr>
                                        <p:cTn id="91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0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&amp; Heap Sort Algorithm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09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Complexity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complexity of an algorithm quantifies the </a:t>
            </a:r>
            <a:r>
              <a:rPr lang="en-US" dirty="0">
                <a:solidFill>
                  <a:srgbClr val="A71160"/>
                </a:solidFill>
              </a:rPr>
              <a:t>amount of time taken by an algorithm </a:t>
            </a:r>
            <a:r>
              <a:rPr lang="en-US" dirty="0"/>
              <a:t>to run as a function of the length of the input.</a:t>
            </a:r>
          </a:p>
          <a:p>
            <a:r>
              <a:rPr lang="en-US" dirty="0" smtClean="0"/>
              <a:t>Running </a:t>
            </a:r>
            <a:r>
              <a:rPr lang="en-US" dirty="0"/>
              <a:t>time of an algorithm depends upon,</a:t>
            </a:r>
          </a:p>
          <a:p>
            <a:pPr marL="1001712" lvl="1" indent="-457200">
              <a:buFont typeface="+mj-lt"/>
              <a:buAutoNum type="arabicPeriod"/>
            </a:pPr>
            <a:r>
              <a:rPr lang="en-US" dirty="0">
                <a:solidFill>
                  <a:srgbClr val="A71160"/>
                </a:solidFill>
              </a:rPr>
              <a:t>Input Size</a:t>
            </a:r>
          </a:p>
          <a:p>
            <a:pPr marL="1001712" lvl="1" indent="-457200">
              <a:buFont typeface="+mj-lt"/>
              <a:buAutoNum type="arabicPeriod"/>
            </a:pPr>
            <a:r>
              <a:rPr lang="en-US" dirty="0">
                <a:solidFill>
                  <a:srgbClr val="A71160"/>
                </a:solidFill>
              </a:rPr>
              <a:t>Nature of Input</a:t>
            </a:r>
          </a:p>
          <a:p>
            <a:r>
              <a:rPr lang="en-US" dirty="0"/>
              <a:t>Generally time </a:t>
            </a:r>
            <a:r>
              <a:rPr lang="en-US" dirty="0">
                <a:solidFill>
                  <a:srgbClr val="A71160"/>
                </a:solidFill>
              </a:rPr>
              <a:t>grows</a:t>
            </a:r>
            <a:r>
              <a:rPr lang="en-US" dirty="0"/>
              <a:t> with the size of input, for example, sorting 100 numbers will take less time than sorting of 10,000 numbers.</a:t>
            </a:r>
          </a:p>
          <a:p>
            <a:r>
              <a:rPr lang="en-US" dirty="0"/>
              <a:t>So, running time of an algorithm is usually measured </a:t>
            </a:r>
            <a:r>
              <a:rPr lang="en-US" dirty="0">
                <a:solidFill>
                  <a:srgbClr val="A71160"/>
                </a:solidFill>
              </a:rPr>
              <a:t>as a function of input size</a:t>
            </a:r>
            <a:r>
              <a:rPr lang="en-US" dirty="0"/>
              <a:t>.</a:t>
            </a:r>
          </a:p>
          <a:p>
            <a:r>
              <a:rPr lang="en-US" dirty="0" smtClean="0"/>
              <a:t>Instead </a:t>
            </a:r>
            <a:r>
              <a:rPr lang="en-US" dirty="0"/>
              <a:t>of measuring actual time required in executing each statement in the code, we consider </a:t>
            </a:r>
            <a:r>
              <a:rPr lang="en-US" dirty="0">
                <a:solidFill>
                  <a:srgbClr val="A71160"/>
                </a:solidFill>
              </a:rPr>
              <a:t>how many times </a:t>
            </a:r>
            <a:r>
              <a:rPr lang="en-US" dirty="0"/>
              <a:t>each </a:t>
            </a:r>
            <a:r>
              <a:rPr lang="en-US" dirty="0" smtClean="0"/>
              <a:t>statement is executed.</a:t>
            </a:r>
          </a:p>
          <a:p>
            <a:r>
              <a:rPr lang="en-US" dirty="0" smtClean="0"/>
              <a:t>So, in </a:t>
            </a:r>
            <a:r>
              <a:rPr lang="en-US" dirty="0"/>
              <a:t>theoretical computation of time complexity, running time is measured in terms of number of </a:t>
            </a:r>
            <a:r>
              <a:rPr lang="en-US" dirty="0">
                <a:solidFill>
                  <a:srgbClr val="A71160"/>
                </a:solidFill>
              </a:rPr>
              <a:t>steps/primitive operations </a:t>
            </a:r>
            <a:r>
              <a:rPr lang="en-US" dirty="0"/>
              <a:t>performed.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853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heap data structure is a binary tree with the following two properties.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It is a complete binary tree: Each level of the tree is completely filled, except possibly the bottom level. At this level it is filled from left to right</a:t>
            </a:r>
            <a:r>
              <a:rPr lang="en-US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/>
              <a:t>It satisfies the </a:t>
            </a:r>
            <a:r>
              <a:rPr lang="en-US" sz="2200" b="1" dirty="0"/>
              <a:t>heap order </a:t>
            </a:r>
            <a:r>
              <a:rPr lang="en-US" sz="2200" dirty="0"/>
              <a:t>property: </a:t>
            </a:r>
            <a:r>
              <a:rPr lang="en-US" dirty="0"/>
              <a:t>the data item stored in each node is </a:t>
            </a:r>
            <a:r>
              <a:rPr lang="en-US" b="1" dirty="0"/>
              <a:t>greater than or equal to </a:t>
            </a:r>
            <a:r>
              <a:rPr lang="en-US" dirty="0"/>
              <a:t>the data item stored in its children node.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algn="l"/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285099" y="3045086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890E4F"/>
                </a:solidFill>
              </a:rPr>
              <a:t>a</a:t>
            </a:r>
          </a:p>
        </p:txBody>
      </p:sp>
      <p:sp>
        <p:nvSpPr>
          <p:cNvPr id="5" name="Oval 4"/>
          <p:cNvSpPr/>
          <p:nvPr/>
        </p:nvSpPr>
        <p:spPr>
          <a:xfrm>
            <a:off x="832254" y="3864427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b</a:t>
            </a:r>
            <a:endParaRPr lang="en-US" sz="2400" b="1" dirty="0">
              <a:solidFill>
                <a:srgbClr val="890E4F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731579" y="3864427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c</a:t>
            </a:r>
            <a:endParaRPr lang="en-US" sz="2400" b="1" dirty="0">
              <a:solidFill>
                <a:srgbClr val="890E4F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325596" y="4756944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d</a:t>
            </a:r>
            <a:endParaRPr lang="en-US" sz="2400" b="1" dirty="0">
              <a:solidFill>
                <a:srgbClr val="890E4F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324288" y="4756944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e</a:t>
            </a:r>
            <a:endParaRPr lang="en-US" sz="2400" b="1" dirty="0">
              <a:solidFill>
                <a:srgbClr val="890E4F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220556" y="4756944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f</a:t>
            </a:r>
            <a:endParaRPr lang="en-US" sz="2400" b="1" dirty="0">
              <a:solidFill>
                <a:srgbClr val="890E4F"/>
              </a:solidFill>
            </a:endParaRPr>
          </a:p>
        </p:txBody>
      </p:sp>
      <p:cxnSp>
        <p:nvCxnSpPr>
          <p:cNvPr id="10" name="Straight Arrow Connector 9"/>
          <p:cNvCxnSpPr>
            <a:stCxn id="4" idx="3"/>
            <a:endCxn id="5" idx="0"/>
          </p:cNvCxnSpPr>
          <p:nvPr/>
        </p:nvCxnSpPr>
        <p:spPr>
          <a:xfrm flipH="1">
            <a:off x="1060854" y="3435331"/>
            <a:ext cx="291200" cy="42909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5"/>
            <a:endCxn id="6" idx="0"/>
          </p:cNvCxnSpPr>
          <p:nvPr/>
        </p:nvCxnSpPr>
        <p:spPr>
          <a:xfrm>
            <a:off x="1675344" y="3435331"/>
            <a:ext cx="284835" cy="42909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3"/>
            <a:endCxn id="7" idx="0"/>
          </p:cNvCxnSpPr>
          <p:nvPr/>
        </p:nvCxnSpPr>
        <p:spPr>
          <a:xfrm flipH="1">
            <a:off x="554196" y="4254672"/>
            <a:ext cx="345013" cy="502272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5"/>
            <a:endCxn id="8" idx="0"/>
          </p:cNvCxnSpPr>
          <p:nvPr/>
        </p:nvCxnSpPr>
        <p:spPr>
          <a:xfrm>
            <a:off x="1222499" y="4254672"/>
            <a:ext cx="330389" cy="502272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5"/>
            <a:endCxn id="9" idx="0"/>
          </p:cNvCxnSpPr>
          <p:nvPr/>
        </p:nvCxnSpPr>
        <p:spPr>
          <a:xfrm>
            <a:off x="2121824" y="4254672"/>
            <a:ext cx="327332" cy="502272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69817" y="5543625"/>
            <a:ext cx="29652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A71160"/>
                </a:solidFill>
              </a:rPr>
              <a:t>Binary Tree but not a Heap</a:t>
            </a:r>
            <a:endParaRPr lang="en-US" sz="2000" dirty="0">
              <a:solidFill>
                <a:srgbClr val="A7116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83133" y="5543625"/>
            <a:ext cx="3065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A71160"/>
                </a:solidFill>
              </a:rPr>
              <a:t>Complete Binary Tree - Heap</a:t>
            </a:r>
            <a:endParaRPr lang="en-US" sz="2000" dirty="0">
              <a:solidFill>
                <a:srgbClr val="A71160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 rot="19694728">
            <a:off x="1886782" y="3764032"/>
            <a:ext cx="640080" cy="1554480"/>
          </a:xfrm>
          <a:prstGeom prst="roundRect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 rot="581997">
            <a:off x="4854015" y="3828756"/>
            <a:ext cx="640080" cy="1554480"/>
          </a:xfrm>
          <a:prstGeom prst="roundRect">
            <a:avLst/>
          </a:prstGeom>
          <a:solidFill>
            <a:srgbClr val="00B05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89709" y="3045086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890E4F"/>
                </a:solidFill>
              </a:rPr>
              <a:t>a</a:t>
            </a:r>
          </a:p>
        </p:txBody>
      </p:sp>
      <p:sp>
        <p:nvSpPr>
          <p:cNvPr id="60" name="Oval 59"/>
          <p:cNvSpPr/>
          <p:nvPr/>
        </p:nvSpPr>
        <p:spPr>
          <a:xfrm>
            <a:off x="3936864" y="3851364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b</a:t>
            </a:r>
            <a:endParaRPr lang="en-US" sz="2400" b="1" dirty="0">
              <a:solidFill>
                <a:srgbClr val="890E4F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4966818" y="3903615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c</a:t>
            </a:r>
            <a:endParaRPr lang="en-US" sz="2400" b="1" dirty="0">
              <a:solidFill>
                <a:srgbClr val="890E4F"/>
              </a:solidFill>
            </a:endParaRPr>
          </a:p>
        </p:txBody>
      </p:sp>
      <p:sp>
        <p:nvSpPr>
          <p:cNvPr id="62" name="Oval 61"/>
          <p:cNvSpPr/>
          <p:nvPr/>
        </p:nvSpPr>
        <p:spPr>
          <a:xfrm>
            <a:off x="3560835" y="4783070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d</a:t>
            </a:r>
            <a:endParaRPr lang="en-US" sz="2400" b="1" dirty="0">
              <a:solidFill>
                <a:srgbClr val="890E4F"/>
              </a:solidFill>
            </a:endParaRPr>
          </a:p>
        </p:txBody>
      </p:sp>
      <p:sp>
        <p:nvSpPr>
          <p:cNvPr id="63" name="Oval 62"/>
          <p:cNvSpPr/>
          <p:nvPr/>
        </p:nvSpPr>
        <p:spPr>
          <a:xfrm>
            <a:off x="4285206" y="4783070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e</a:t>
            </a:r>
            <a:endParaRPr lang="en-US" sz="2400" b="1" dirty="0">
              <a:solidFill>
                <a:srgbClr val="890E4F"/>
              </a:solidFill>
            </a:endParaRPr>
          </a:p>
        </p:txBody>
      </p:sp>
      <p:sp>
        <p:nvSpPr>
          <p:cNvPr id="64" name="Oval 63"/>
          <p:cNvSpPr/>
          <p:nvPr/>
        </p:nvSpPr>
        <p:spPr>
          <a:xfrm>
            <a:off x="4881028" y="4783070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90E4F"/>
                </a:solidFill>
              </a:rPr>
              <a:t>f</a:t>
            </a:r>
            <a:endParaRPr lang="en-US" sz="2400" b="1" dirty="0">
              <a:solidFill>
                <a:srgbClr val="890E4F"/>
              </a:solidFill>
            </a:endParaRPr>
          </a:p>
        </p:txBody>
      </p:sp>
      <p:cxnSp>
        <p:nvCxnSpPr>
          <p:cNvPr id="65" name="Straight Arrow Connector 64"/>
          <p:cNvCxnSpPr>
            <a:stCxn id="59" idx="3"/>
            <a:endCxn id="60" idx="0"/>
          </p:cNvCxnSpPr>
          <p:nvPr/>
        </p:nvCxnSpPr>
        <p:spPr>
          <a:xfrm flipH="1">
            <a:off x="4165464" y="3435331"/>
            <a:ext cx="291200" cy="416033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9" idx="5"/>
            <a:endCxn id="61" idx="0"/>
          </p:cNvCxnSpPr>
          <p:nvPr/>
        </p:nvCxnSpPr>
        <p:spPr>
          <a:xfrm>
            <a:off x="4779954" y="3435331"/>
            <a:ext cx="415464" cy="46828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60" idx="3"/>
            <a:endCxn id="62" idx="0"/>
          </p:cNvCxnSpPr>
          <p:nvPr/>
        </p:nvCxnSpPr>
        <p:spPr>
          <a:xfrm flipH="1">
            <a:off x="3789435" y="4241609"/>
            <a:ext cx="214384" cy="54146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0" idx="5"/>
            <a:endCxn id="63" idx="0"/>
          </p:cNvCxnSpPr>
          <p:nvPr/>
        </p:nvCxnSpPr>
        <p:spPr>
          <a:xfrm>
            <a:off x="4327109" y="4241609"/>
            <a:ext cx="186697" cy="54146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61" idx="4"/>
            <a:endCxn id="64" idx="0"/>
          </p:cNvCxnSpPr>
          <p:nvPr/>
        </p:nvCxnSpPr>
        <p:spPr>
          <a:xfrm flipH="1">
            <a:off x="5109628" y="4360815"/>
            <a:ext cx="85790" cy="422255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764289" y="3045086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890E4F"/>
                </a:solidFill>
              </a:rPr>
              <a:t>9</a:t>
            </a:r>
          </a:p>
        </p:txBody>
      </p:sp>
      <p:sp>
        <p:nvSpPr>
          <p:cNvPr id="31" name="Oval 30"/>
          <p:cNvSpPr/>
          <p:nvPr/>
        </p:nvSpPr>
        <p:spPr>
          <a:xfrm>
            <a:off x="7154689" y="3851364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890E4F"/>
                </a:solidFill>
              </a:rPr>
              <a:t>6</a:t>
            </a:r>
          </a:p>
        </p:txBody>
      </p:sp>
      <p:sp>
        <p:nvSpPr>
          <p:cNvPr id="32" name="Oval 31"/>
          <p:cNvSpPr/>
          <p:nvPr/>
        </p:nvSpPr>
        <p:spPr>
          <a:xfrm>
            <a:off x="8332019" y="3851364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7</a:t>
            </a:r>
            <a:endParaRPr lang="en-US" sz="2000" b="1" dirty="0">
              <a:solidFill>
                <a:srgbClr val="890E4F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6608844" y="4804215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2</a:t>
            </a:r>
            <a:endParaRPr lang="en-US" sz="2000" b="1" dirty="0">
              <a:solidFill>
                <a:srgbClr val="890E4F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7584785" y="4796133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4</a:t>
            </a:r>
            <a:endParaRPr lang="en-US" sz="2000" b="1" dirty="0">
              <a:solidFill>
                <a:srgbClr val="890E4F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8128217" y="4796133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8</a:t>
            </a:r>
            <a:endParaRPr lang="en-US" sz="2000" b="1" dirty="0">
              <a:solidFill>
                <a:srgbClr val="890E4F"/>
              </a:solidFill>
            </a:endParaRPr>
          </a:p>
        </p:txBody>
      </p:sp>
      <p:cxnSp>
        <p:nvCxnSpPr>
          <p:cNvPr id="36" name="Straight Arrow Connector 35"/>
          <p:cNvCxnSpPr>
            <a:stCxn id="30" idx="3"/>
            <a:endCxn id="31" idx="0"/>
          </p:cNvCxnSpPr>
          <p:nvPr/>
        </p:nvCxnSpPr>
        <p:spPr>
          <a:xfrm flipH="1">
            <a:off x="7383289" y="3435331"/>
            <a:ext cx="447955" cy="416033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0" idx="5"/>
            <a:endCxn id="32" idx="0"/>
          </p:cNvCxnSpPr>
          <p:nvPr/>
        </p:nvCxnSpPr>
        <p:spPr>
          <a:xfrm>
            <a:off x="8154534" y="3435331"/>
            <a:ext cx="406085" cy="416033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1" idx="3"/>
            <a:endCxn id="33" idx="0"/>
          </p:cNvCxnSpPr>
          <p:nvPr/>
        </p:nvCxnSpPr>
        <p:spPr>
          <a:xfrm flipH="1">
            <a:off x="6837444" y="4241609"/>
            <a:ext cx="384200" cy="56260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31" idx="5"/>
            <a:endCxn id="34" idx="0"/>
          </p:cNvCxnSpPr>
          <p:nvPr/>
        </p:nvCxnSpPr>
        <p:spPr>
          <a:xfrm>
            <a:off x="7544934" y="4241609"/>
            <a:ext cx="268451" cy="55452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2" idx="4"/>
            <a:endCxn id="35" idx="0"/>
          </p:cNvCxnSpPr>
          <p:nvPr/>
        </p:nvCxnSpPr>
        <p:spPr>
          <a:xfrm flipH="1">
            <a:off x="8356817" y="4308564"/>
            <a:ext cx="203802" cy="48756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7310858" y="5543625"/>
            <a:ext cx="13236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A71160"/>
                </a:solidFill>
              </a:rPr>
              <a:t>Not a Heap</a:t>
            </a:r>
            <a:endParaRPr lang="en-US" sz="2000" dirty="0">
              <a:solidFill>
                <a:srgbClr val="A71160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0512467" y="3045086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9</a:t>
            </a:r>
            <a:endParaRPr lang="en-US" sz="2000" b="1" dirty="0">
              <a:solidFill>
                <a:srgbClr val="890E4F"/>
              </a:solidFill>
            </a:endParaRPr>
          </a:p>
        </p:txBody>
      </p:sp>
      <p:sp>
        <p:nvSpPr>
          <p:cNvPr id="43" name="Oval 42"/>
          <p:cNvSpPr/>
          <p:nvPr/>
        </p:nvSpPr>
        <p:spPr>
          <a:xfrm>
            <a:off x="9824491" y="3851364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6</a:t>
            </a:r>
            <a:endParaRPr lang="en-US" sz="2000" b="1" dirty="0">
              <a:solidFill>
                <a:srgbClr val="890E4F"/>
              </a:solidFill>
            </a:endParaRPr>
          </a:p>
        </p:txBody>
      </p:sp>
      <p:sp>
        <p:nvSpPr>
          <p:cNvPr id="44" name="Oval 43"/>
          <p:cNvSpPr/>
          <p:nvPr/>
        </p:nvSpPr>
        <p:spPr>
          <a:xfrm>
            <a:off x="11302145" y="3851364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7</a:t>
            </a:r>
            <a:endParaRPr lang="en-US" sz="2000" b="1" dirty="0">
              <a:solidFill>
                <a:srgbClr val="890E4F"/>
              </a:solidFill>
            </a:endParaRPr>
          </a:p>
        </p:txBody>
      </p:sp>
      <p:sp>
        <p:nvSpPr>
          <p:cNvPr id="45" name="Oval 44"/>
          <p:cNvSpPr/>
          <p:nvPr/>
        </p:nvSpPr>
        <p:spPr>
          <a:xfrm>
            <a:off x="9330897" y="4804215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2</a:t>
            </a:r>
            <a:endParaRPr lang="en-US" sz="2000" b="1" dirty="0">
              <a:solidFill>
                <a:srgbClr val="890E4F"/>
              </a:solidFill>
            </a:endParaRPr>
          </a:p>
        </p:txBody>
      </p:sp>
      <p:sp>
        <p:nvSpPr>
          <p:cNvPr id="46" name="Oval 45"/>
          <p:cNvSpPr/>
          <p:nvPr/>
        </p:nvSpPr>
        <p:spPr>
          <a:xfrm>
            <a:off x="10309550" y="4804215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4</a:t>
            </a:r>
            <a:endParaRPr lang="en-US" sz="2000" b="1" dirty="0">
              <a:solidFill>
                <a:srgbClr val="890E4F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11145478" y="4804215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890E4F"/>
                </a:solidFill>
              </a:rPr>
              <a:t>1</a:t>
            </a:r>
            <a:endParaRPr lang="en-US" sz="2000" b="1" dirty="0">
              <a:solidFill>
                <a:srgbClr val="890E4F"/>
              </a:solidFill>
            </a:endParaRPr>
          </a:p>
        </p:txBody>
      </p:sp>
      <p:cxnSp>
        <p:nvCxnSpPr>
          <p:cNvPr id="48" name="Straight Arrow Connector 47"/>
          <p:cNvCxnSpPr>
            <a:stCxn id="42" idx="3"/>
            <a:endCxn id="43" idx="0"/>
          </p:cNvCxnSpPr>
          <p:nvPr/>
        </p:nvCxnSpPr>
        <p:spPr>
          <a:xfrm flipH="1">
            <a:off x="10053091" y="3435331"/>
            <a:ext cx="526331" cy="416033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42" idx="5"/>
            <a:endCxn id="44" idx="1"/>
          </p:cNvCxnSpPr>
          <p:nvPr/>
        </p:nvCxnSpPr>
        <p:spPr>
          <a:xfrm>
            <a:off x="10902712" y="3435331"/>
            <a:ext cx="466388" cy="482988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3" idx="3"/>
            <a:endCxn id="45" idx="0"/>
          </p:cNvCxnSpPr>
          <p:nvPr/>
        </p:nvCxnSpPr>
        <p:spPr>
          <a:xfrm flipH="1">
            <a:off x="9559497" y="4241609"/>
            <a:ext cx="331949" cy="56260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43" idx="5"/>
            <a:endCxn id="46" idx="0"/>
          </p:cNvCxnSpPr>
          <p:nvPr/>
        </p:nvCxnSpPr>
        <p:spPr>
          <a:xfrm>
            <a:off x="10214736" y="4241609"/>
            <a:ext cx="323414" cy="56260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44" idx="4"/>
            <a:endCxn id="47" idx="0"/>
          </p:cNvCxnSpPr>
          <p:nvPr/>
        </p:nvCxnSpPr>
        <p:spPr>
          <a:xfrm flipH="1">
            <a:off x="11374078" y="4308564"/>
            <a:ext cx="156667" cy="49565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0535781" y="5543625"/>
            <a:ext cx="904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A71160"/>
                </a:solidFill>
              </a:rPr>
              <a:t>Heap </a:t>
            </a:r>
            <a:endParaRPr lang="en-US" sz="2000" dirty="0">
              <a:solidFill>
                <a:srgbClr val="A71160"/>
              </a:solidFill>
            </a:endParaRPr>
          </a:p>
        </p:txBody>
      </p:sp>
      <p:sp>
        <p:nvSpPr>
          <p:cNvPr id="54" name="Rounded Rectangle 53"/>
          <p:cNvSpPr/>
          <p:nvPr/>
        </p:nvSpPr>
        <p:spPr>
          <a:xfrm rot="627634">
            <a:off x="8153361" y="3793047"/>
            <a:ext cx="640080" cy="1554480"/>
          </a:xfrm>
          <a:prstGeom prst="roundRect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856152" y="3824729"/>
            <a:ext cx="2286000" cy="155447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10945906" y="3745035"/>
            <a:ext cx="1021976" cy="167413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 flipH="1">
            <a:off x="6396449" y="2690948"/>
            <a:ext cx="0" cy="34747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511629" y="2677885"/>
            <a:ext cx="111687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62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500"/>
                            </p:stCondLst>
                            <p:childTnLst>
                              <p:par>
                                <p:cTn id="1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500"/>
                            </p:stCondLst>
                            <p:childTnLst>
                              <p:par>
                                <p:cTn id="1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500"/>
                            </p:stCondLst>
                            <p:childTnLst>
                              <p:par>
                                <p:cTn id="1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500"/>
                            </p:stCondLst>
                            <p:childTnLst>
                              <p:par>
                                <p:cTn id="2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500"/>
                            </p:stCondLst>
                            <p:childTnLst>
                              <p:par>
                                <p:cTn id="2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500"/>
                            </p:stCondLst>
                            <p:childTnLst>
                              <p:par>
                                <p:cTn id="2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3.33333E-6 L 0.06107 -0.12176 " pathEditMode="relative" rAng="0" ptsTypes="AA">
                                      <p:cBhvr>
                                        <p:cTn id="248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7" y="-6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5" grpId="0"/>
      <p:bldP spid="27" grpId="0"/>
      <p:bldP spid="28" grpId="0" animBg="1"/>
      <p:bldP spid="29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41" grpId="0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53" grpId="0"/>
      <p:bldP spid="54" grpId="0" animBg="1"/>
      <p:bldP spid="55" grpId="0" animBg="1"/>
      <p:bldP spid="55" grpId="1" animBg="1"/>
      <p:bldP spid="55" grpId="2" animBg="1"/>
      <p:bldP spid="56" grpId="0" animBg="1"/>
      <p:bldP spid="56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Representation of Heap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Heap can be implemented using an Array.</a:t>
            </a:r>
          </a:p>
          <a:p>
            <a:r>
              <a:rPr lang="en-US" dirty="0"/>
              <a:t>An array 𝐴 that represents a heap is an object with two attributes: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𝑙𝑒𝑛𝑔𝑡ℎ[𝐴], which is the number of elements in the array, and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ℎ𝑒𝑎𝑝−𝑠𝑖𝑧𝑒[𝐴], the number of elements in the heap stored within array 𝐴</a:t>
            </a:r>
          </a:p>
        </p:txBody>
      </p:sp>
      <p:sp>
        <p:nvSpPr>
          <p:cNvPr id="4" name="Oval 3"/>
          <p:cNvSpPr/>
          <p:nvPr/>
        </p:nvSpPr>
        <p:spPr>
          <a:xfrm>
            <a:off x="2986320" y="2747554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16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046260" y="3730566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14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4029070" y="3730566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10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068348" y="4694439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8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692417" y="4694439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7</a:t>
            </a:r>
            <a:endParaRPr lang="en-US" sz="2000" b="1" dirty="0">
              <a:solidFill>
                <a:srgbClr val="A71160"/>
              </a:solidFill>
            </a:endParaRPr>
          </a:p>
        </p:txBody>
      </p:sp>
      <p:cxnSp>
        <p:nvCxnSpPr>
          <p:cNvPr id="9" name="Straight Arrow Connector 8"/>
          <p:cNvCxnSpPr>
            <a:stCxn id="4" idx="3"/>
            <a:endCxn id="5" idx="0"/>
          </p:cNvCxnSpPr>
          <p:nvPr/>
        </p:nvCxnSpPr>
        <p:spPr>
          <a:xfrm flipH="1">
            <a:off x="2366300" y="3293896"/>
            <a:ext cx="713758" cy="43667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5"/>
            <a:endCxn id="6" idx="0"/>
          </p:cNvCxnSpPr>
          <p:nvPr/>
        </p:nvCxnSpPr>
        <p:spPr>
          <a:xfrm>
            <a:off x="3532662" y="3293896"/>
            <a:ext cx="816448" cy="43667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3"/>
            <a:endCxn id="7" idx="0"/>
          </p:cNvCxnSpPr>
          <p:nvPr/>
        </p:nvCxnSpPr>
        <p:spPr>
          <a:xfrm flipH="1">
            <a:off x="1388388" y="4276908"/>
            <a:ext cx="751610" cy="41753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5"/>
            <a:endCxn id="8" idx="0"/>
          </p:cNvCxnSpPr>
          <p:nvPr/>
        </p:nvCxnSpPr>
        <p:spPr>
          <a:xfrm>
            <a:off x="2592602" y="4276908"/>
            <a:ext cx="419855" cy="41753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14" idx="0"/>
          </p:cNvCxnSpPr>
          <p:nvPr/>
        </p:nvCxnSpPr>
        <p:spPr>
          <a:xfrm flipH="1">
            <a:off x="3761391" y="4276908"/>
            <a:ext cx="361417" cy="41753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441351" y="4694439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9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4720263" y="4694439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3</a:t>
            </a:r>
            <a:endParaRPr lang="en-US" sz="2000" b="1" dirty="0">
              <a:solidFill>
                <a:srgbClr val="A71160"/>
              </a:solidFill>
            </a:endParaRPr>
          </a:p>
        </p:txBody>
      </p:sp>
      <p:cxnSp>
        <p:nvCxnSpPr>
          <p:cNvPr id="16" name="Straight Arrow Connector 15"/>
          <p:cNvCxnSpPr>
            <a:stCxn id="6" idx="5"/>
            <a:endCxn id="15" idx="0"/>
          </p:cNvCxnSpPr>
          <p:nvPr/>
        </p:nvCxnSpPr>
        <p:spPr>
          <a:xfrm>
            <a:off x="4575412" y="4276908"/>
            <a:ext cx="464891" cy="41753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223470" y="5748535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2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679153" y="5748535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4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2379133" y="5748535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1</a:t>
            </a:r>
            <a:endParaRPr lang="en-US" sz="2000" b="1" dirty="0">
              <a:solidFill>
                <a:srgbClr val="A71160"/>
              </a:solidFill>
            </a:endParaRPr>
          </a:p>
        </p:txBody>
      </p:sp>
      <p:cxnSp>
        <p:nvCxnSpPr>
          <p:cNvPr id="20" name="Straight Arrow Connector 19"/>
          <p:cNvCxnSpPr>
            <a:stCxn id="7" idx="3"/>
            <a:endCxn id="17" idx="0"/>
          </p:cNvCxnSpPr>
          <p:nvPr/>
        </p:nvCxnSpPr>
        <p:spPr>
          <a:xfrm flipH="1">
            <a:off x="543510" y="5240781"/>
            <a:ext cx="618576" cy="50775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5"/>
            <a:endCxn id="18" idx="0"/>
          </p:cNvCxnSpPr>
          <p:nvPr/>
        </p:nvCxnSpPr>
        <p:spPr>
          <a:xfrm>
            <a:off x="1614690" y="5240781"/>
            <a:ext cx="384503" cy="50775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4"/>
            <a:endCxn id="19" idx="0"/>
          </p:cNvCxnSpPr>
          <p:nvPr/>
        </p:nvCxnSpPr>
        <p:spPr>
          <a:xfrm flipH="1">
            <a:off x="2699173" y="5334519"/>
            <a:ext cx="313284" cy="41401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6271641" y="5717964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16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6818467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14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7362514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10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7898161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8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/>
          </p:nvPr>
        </p:nvGraphicFramePr>
        <p:xfrm>
          <a:off x="8433808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7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8969455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9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9505102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3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30" name="Table 29"/>
          <p:cNvGraphicFramePr>
            <a:graphicFrameLocks noGrp="1"/>
          </p:cNvGraphicFramePr>
          <p:nvPr>
            <p:extLst/>
          </p:nvPr>
        </p:nvGraphicFramePr>
        <p:xfrm>
          <a:off x="10040749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10576396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4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/>
          </p:nvPr>
        </p:nvGraphicFramePr>
        <p:xfrm>
          <a:off x="11121005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7437623" y="4673500"/>
            <a:ext cx="3108960" cy="4001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A71160"/>
                </a:solidFill>
              </a:rPr>
              <a:t>Array representation of heap</a:t>
            </a:r>
            <a:endParaRPr lang="en-US" sz="2000" dirty="0">
              <a:solidFill>
                <a:srgbClr val="A71160"/>
              </a:solidFill>
            </a:endParaRPr>
          </a:p>
        </p:txBody>
      </p:sp>
      <p:sp>
        <p:nvSpPr>
          <p:cNvPr id="35" name="Right Brace 34"/>
          <p:cNvSpPr/>
          <p:nvPr/>
        </p:nvSpPr>
        <p:spPr>
          <a:xfrm rot="16200000">
            <a:off x="8739632" y="2746396"/>
            <a:ext cx="424404" cy="5303520"/>
          </a:xfrm>
          <a:prstGeom prst="rightBrace">
            <a:avLst/>
          </a:prstGeom>
          <a:ln w="28575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814250" y="5883259"/>
            <a:ext cx="904728" cy="461665"/>
          </a:xfrm>
          <a:prstGeom prst="rect">
            <a:avLst/>
          </a:prstGeom>
          <a:noFill/>
          <a:ln>
            <a:solidFill>
              <a:srgbClr val="42424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Heap 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 flipH="1">
            <a:off x="5965375" y="2560320"/>
            <a:ext cx="0" cy="38404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55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5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0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2000"/>
                            </p:stCondLst>
                            <p:childTnLst>
                              <p:par>
                                <p:cTn id="1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4" grpId="0" animBg="1"/>
      <p:bldP spid="15" grpId="0" animBg="1"/>
      <p:bldP spid="17" grpId="0" animBg="1"/>
      <p:bldP spid="18" grpId="0" animBg="1"/>
      <p:bldP spid="19" grpId="0" animBg="1"/>
      <p:bldP spid="34" grpId="0" animBg="1"/>
      <p:bldP spid="35" grpId="0" animBg="1"/>
      <p:bldP spid="37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Representation of Heap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array 𝐴, that represents a heap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length[𝐴] = heap-size[𝐴]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For any node 𝒊 the parent node is 𝒊/𝟐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For any node 𝒋, its left child is 𝟐𝒋 and right child is 𝟐𝒋+𝟏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986320" y="2747554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16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046260" y="3730566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14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4029070" y="3730566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10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243159" y="4680992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8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692417" y="4694439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7</a:t>
            </a:r>
            <a:endParaRPr lang="en-US" sz="2000" b="1" dirty="0">
              <a:solidFill>
                <a:srgbClr val="A71160"/>
              </a:solidFill>
            </a:endParaRPr>
          </a:p>
        </p:txBody>
      </p:sp>
      <p:cxnSp>
        <p:nvCxnSpPr>
          <p:cNvPr id="9" name="Straight Arrow Connector 8"/>
          <p:cNvCxnSpPr>
            <a:stCxn id="4" idx="3"/>
            <a:endCxn id="5" idx="0"/>
          </p:cNvCxnSpPr>
          <p:nvPr/>
        </p:nvCxnSpPr>
        <p:spPr>
          <a:xfrm flipH="1">
            <a:off x="2366300" y="3293896"/>
            <a:ext cx="713758" cy="43667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5"/>
            <a:endCxn id="6" idx="0"/>
          </p:cNvCxnSpPr>
          <p:nvPr/>
        </p:nvCxnSpPr>
        <p:spPr>
          <a:xfrm>
            <a:off x="3532662" y="3293896"/>
            <a:ext cx="816448" cy="43667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3"/>
            <a:endCxn id="7" idx="0"/>
          </p:cNvCxnSpPr>
          <p:nvPr/>
        </p:nvCxnSpPr>
        <p:spPr>
          <a:xfrm flipH="1">
            <a:off x="1563199" y="4276908"/>
            <a:ext cx="576799" cy="40408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5"/>
            <a:endCxn id="8" idx="0"/>
          </p:cNvCxnSpPr>
          <p:nvPr/>
        </p:nvCxnSpPr>
        <p:spPr>
          <a:xfrm>
            <a:off x="2592602" y="4276908"/>
            <a:ext cx="419855" cy="41753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14" idx="0"/>
          </p:cNvCxnSpPr>
          <p:nvPr/>
        </p:nvCxnSpPr>
        <p:spPr>
          <a:xfrm flipH="1">
            <a:off x="3761391" y="4276908"/>
            <a:ext cx="361417" cy="41753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441351" y="4694439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9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4558898" y="4721333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3</a:t>
            </a:r>
            <a:endParaRPr lang="en-US" sz="2000" b="1" dirty="0">
              <a:solidFill>
                <a:srgbClr val="A71160"/>
              </a:solidFill>
            </a:endParaRPr>
          </a:p>
        </p:txBody>
      </p:sp>
      <p:cxnSp>
        <p:nvCxnSpPr>
          <p:cNvPr id="16" name="Straight Arrow Connector 15"/>
          <p:cNvCxnSpPr>
            <a:stCxn id="6" idx="5"/>
            <a:endCxn id="15" idx="0"/>
          </p:cNvCxnSpPr>
          <p:nvPr/>
        </p:nvCxnSpPr>
        <p:spPr>
          <a:xfrm>
            <a:off x="4575412" y="4276908"/>
            <a:ext cx="303526" cy="444425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40328" y="5721641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2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679153" y="5748535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4</a:t>
            </a:r>
            <a:endParaRPr lang="en-US" sz="2000" b="1" dirty="0">
              <a:solidFill>
                <a:srgbClr val="A7116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2379133" y="5748535"/>
            <a:ext cx="640080" cy="64008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A71160"/>
                </a:solidFill>
              </a:rPr>
              <a:t>1</a:t>
            </a:r>
            <a:endParaRPr lang="en-US" sz="2000" b="1" dirty="0">
              <a:solidFill>
                <a:srgbClr val="A71160"/>
              </a:solidFill>
            </a:endParaRPr>
          </a:p>
        </p:txBody>
      </p:sp>
      <p:cxnSp>
        <p:nvCxnSpPr>
          <p:cNvPr id="20" name="Straight Arrow Connector 19"/>
          <p:cNvCxnSpPr>
            <a:stCxn id="7" idx="3"/>
            <a:endCxn id="17" idx="0"/>
          </p:cNvCxnSpPr>
          <p:nvPr/>
        </p:nvCxnSpPr>
        <p:spPr>
          <a:xfrm flipH="1">
            <a:off x="960368" y="5227334"/>
            <a:ext cx="376529" cy="494307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5"/>
            <a:endCxn id="18" idx="0"/>
          </p:cNvCxnSpPr>
          <p:nvPr/>
        </p:nvCxnSpPr>
        <p:spPr>
          <a:xfrm>
            <a:off x="1789501" y="5227334"/>
            <a:ext cx="209692" cy="52120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4"/>
            <a:endCxn id="19" idx="0"/>
          </p:cNvCxnSpPr>
          <p:nvPr/>
        </p:nvCxnSpPr>
        <p:spPr>
          <a:xfrm flipH="1">
            <a:off x="2699173" y="5334519"/>
            <a:ext cx="313284" cy="41401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6271641" y="5717964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16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6818467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14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7362514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10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7898161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8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/>
          </p:nvPr>
        </p:nvGraphicFramePr>
        <p:xfrm>
          <a:off x="8433808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7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8969455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9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9505102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3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30" name="Table 29"/>
          <p:cNvGraphicFramePr>
            <a:graphicFrameLocks noGrp="1"/>
          </p:cNvGraphicFramePr>
          <p:nvPr>
            <p:extLst/>
          </p:nvPr>
        </p:nvGraphicFramePr>
        <p:xfrm>
          <a:off x="10040749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10576396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4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/>
          </p:nvPr>
        </p:nvGraphicFramePr>
        <p:xfrm>
          <a:off x="11121005" y="5715001"/>
          <a:ext cx="539556" cy="588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5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886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4814250" y="5883259"/>
            <a:ext cx="904728" cy="461665"/>
          </a:xfrm>
          <a:prstGeom prst="rect">
            <a:avLst/>
          </a:prstGeom>
          <a:noFill/>
          <a:ln>
            <a:solidFill>
              <a:srgbClr val="42424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Heap 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 flipH="1">
            <a:off x="5965375" y="2560320"/>
            <a:ext cx="0" cy="38404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8" name="Table 37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288975" y="5354626"/>
              <a:ext cx="5421148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42115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591686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  <a:gridCol w="553547">
                      <a:extLst>
                        <a:ext uri="{9D8B030D-6E8A-4147-A177-3AD203B41FA5}">
                          <a16:colId xmlns:a16="http://schemas.microsoft.com/office/drawing/2014/main" xmlns="" val="397217994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𝟔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𝟕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𝟖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0" dirty="0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𝟏𝟎</m:t>
                                </m:r>
                              </m:oMath>
                            </m:oMathPara>
                          </a14:m>
                          <a:endParaRPr lang="en-US" sz="1800" b="1" i="0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8" name="Table 3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0557384"/>
                  </p:ext>
                </p:extLst>
              </p:nvPr>
            </p:nvGraphicFramePr>
            <p:xfrm>
              <a:off x="6288975" y="5354626"/>
              <a:ext cx="5421148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42115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591686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533400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  <a:gridCol w="553547">
                      <a:extLst>
                        <a:ext uri="{9D8B030D-6E8A-4147-A177-3AD203B41FA5}">
                          <a16:colId xmlns:a16="http://schemas.microsoft.com/office/drawing/2014/main" val="397217994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9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1753" r="-7257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1364" r="-7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4943" r="-6080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0227" r="-5011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16092" r="-406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09091" r="-302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709091" r="-202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818391" r="-1045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8780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2756318" y="2641161"/>
                <a:ext cx="304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6318" y="2641161"/>
                <a:ext cx="304800" cy="33855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1936455" y="3550347"/>
                <a:ext cx="304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6455" y="3550347"/>
                <a:ext cx="304800" cy="3385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/>
              <p:cNvSpPr txBox="1"/>
              <p:nvPr/>
            </p:nvSpPr>
            <p:spPr>
              <a:xfrm>
                <a:off x="3853507" y="3550347"/>
                <a:ext cx="304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1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3507" y="3550347"/>
                <a:ext cx="304800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1001120" y="4576468"/>
                <a:ext cx="304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120" y="4576468"/>
                <a:ext cx="304800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2451348" y="4576468"/>
                <a:ext cx="304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𝟓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1348" y="4576468"/>
                <a:ext cx="304800" cy="33855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/>
              <p:cNvSpPr txBox="1"/>
              <p:nvPr/>
            </p:nvSpPr>
            <p:spPr>
              <a:xfrm>
                <a:off x="3986466" y="4576468"/>
                <a:ext cx="304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𝟔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4" name="TextBox 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6466" y="4576468"/>
                <a:ext cx="304800" cy="33855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>
              <a:xfrm>
                <a:off x="5030863" y="4536126"/>
                <a:ext cx="304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𝟕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0863" y="4536126"/>
                <a:ext cx="304800" cy="33855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446849" y="5544979"/>
                <a:ext cx="304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𝟖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849" y="5544979"/>
                <a:ext cx="304800" cy="33855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/>
              <p:cNvSpPr txBox="1"/>
              <p:nvPr/>
            </p:nvSpPr>
            <p:spPr>
              <a:xfrm>
                <a:off x="1526391" y="5585320"/>
                <a:ext cx="304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𝟗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6391" y="5585320"/>
                <a:ext cx="304800" cy="338554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2841170" y="5558426"/>
                <a:ext cx="48560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𝟏𝟎</m:t>
                      </m:r>
                    </m:oMath>
                  </m:oMathPara>
                </a14:m>
                <a:endParaRPr lang="en-US" sz="16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1170" y="5558426"/>
                <a:ext cx="485605" cy="338554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6617914" y="2493742"/>
                <a:ext cx="5042647" cy="4616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A71160"/>
                    </a:solidFill>
                  </a:rPr>
                  <a:t>For node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r>
                  <a:rPr lang="en-US" sz="2400" dirty="0" smtClean="0">
                    <a:solidFill>
                      <a:srgbClr val="A71160"/>
                    </a:solidFill>
                  </a:rPr>
                  <a:t>, parent node is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4/2=2</m:t>
                    </m:r>
                  </m:oMath>
                </a14:m>
                <a:endParaRPr lang="en-US" sz="24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7914" y="2493742"/>
                <a:ext cx="5042647" cy="461665"/>
              </a:xfrm>
              <a:prstGeom prst="rect">
                <a:avLst/>
              </a:prstGeom>
              <a:blipFill>
                <a:blip r:embed="rId13"/>
                <a:stretch>
                  <a:fillRect l="-1935" t="-9211" b="-30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/>
              <p:cNvSpPr txBox="1"/>
              <p:nvPr/>
            </p:nvSpPr>
            <p:spPr>
              <a:xfrm>
                <a:off x="6564126" y="3316976"/>
                <a:ext cx="5096435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A71160"/>
                    </a:solidFill>
                  </a:rPr>
                  <a:t>For node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r>
                  <a:rPr lang="en-US" sz="2400" dirty="0" smtClean="0">
                    <a:solidFill>
                      <a:srgbClr val="A71160"/>
                    </a:solidFill>
                  </a:rPr>
                  <a:t>, </a:t>
                </a:r>
              </a:p>
              <a:p>
                <a:r>
                  <a:rPr lang="en-US" sz="2400" dirty="0" smtClean="0">
                    <a:solidFill>
                      <a:srgbClr val="A71160"/>
                    </a:solidFill>
                  </a:rPr>
                  <a:t>Left child node is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2∗4= </m:t>
                    </m:r>
                  </m:oMath>
                </a14:m>
                <a:r>
                  <a:rPr lang="en-US" sz="2400" dirty="0" smtClean="0">
                    <a:solidFill>
                      <a:srgbClr val="A71160"/>
                    </a:solidFill>
                  </a:rPr>
                  <a:t>node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8</m:t>
                    </m:r>
                  </m:oMath>
                </a14:m>
                <a:endParaRPr lang="en-US" sz="2400" dirty="0" smtClean="0">
                  <a:solidFill>
                    <a:srgbClr val="A71160"/>
                  </a:solidFill>
                </a:endParaRPr>
              </a:p>
              <a:p>
                <a:r>
                  <a:rPr lang="en-US" sz="2400" dirty="0" smtClean="0">
                    <a:solidFill>
                      <a:srgbClr val="A71160"/>
                    </a:solidFill>
                  </a:rPr>
                  <a:t>Right child is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2∗4+1= </m:t>
                    </m:r>
                  </m:oMath>
                </a14:m>
                <a:r>
                  <a:rPr lang="en-US" sz="2400" dirty="0" smtClean="0">
                    <a:solidFill>
                      <a:srgbClr val="A71160"/>
                    </a:solidFill>
                  </a:rPr>
                  <a:t>node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A71160"/>
                        </a:solidFill>
                        <a:latin typeface="Cambria Math" panose="02040503050406030204" pitchFamily="18" charset="0"/>
                      </a:rPr>
                      <m:t>9</m:t>
                    </m:r>
                  </m:oMath>
                </a14:m>
                <a:endParaRPr lang="en-US" sz="2400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50" name="Text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126" y="3316976"/>
                <a:ext cx="5096435" cy="1200329"/>
              </a:xfrm>
              <a:prstGeom prst="rect">
                <a:avLst/>
              </a:prstGeom>
              <a:blipFill>
                <a:blip r:embed="rId14"/>
                <a:stretch>
                  <a:fillRect l="-1914" t="-3553" b="-111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Rectangle 63"/>
          <p:cNvSpPr/>
          <p:nvPr/>
        </p:nvSpPr>
        <p:spPr>
          <a:xfrm>
            <a:off x="6817659" y="5701552"/>
            <a:ext cx="548640" cy="594360"/>
          </a:xfrm>
          <a:prstGeom prst="rect">
            <a:avLst/>
          </a:prstGeom>
          <a:solidFill>
            <a:srgbClr val="424242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14</a:t>
            </a:r>
            <a:endParaRPr lang="en-US" sz="2400" dirty="0"/>
          </a:p>
        </p:txBody>
      </p:sp>
      <p:sp>
        <p:nvSpPr>
          <p:cNvPr id="65" name="Rectangle 64"/>
          <p:cNvSpPr/>
          <p:nvPr/>
        </p:nvSpPr>
        <p:spPr>
          <a:xfrm>
            <a:off x="7884459" y="5701552"/>
            <a:ext cx="548640" cy="594360"/>
          </a:xfrm>
          <a:prstGeom prst="rect">
            <a:avLst/>
          </a:prstGeom>
          <a:solidFill>
            <a:srgbClr val="ED524F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8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10031504" y="5701552"/>
            <a:ext cx="548640" cy="594360"/>
          </a:xfrm>
          <a:prstGeom prst="rect">
            <a:avLst/>
          </a:prstGeom>
          <a:solidFill>
            <a:srgbClr val="00B0F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2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10582836" y="5701552"/>
            <a:ext cx="548640" cy="594360"/>
          </a:xfrm>
          <a:prstGeom prst="rect">
            <a:avLst/>
          </a:prstGeom>
          <a:solidFill>
            <a:srgbClr val="92D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4</a:t>
            </a:r>
            <a:endParaRPr lang="en-US" sz="2400" dirty="0">
              <a:solidFill>
                <a:srgbClr val="A711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75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D524F"/>
                                      </p:to>
                                    </p:animClr>
                                    <p:set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CE0EE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  <p:set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BC145"/>
                                      </p:to>
                                    </p:animClr>
                                    <p:set>
                                      <p:cBhvr>
                                        <p:cTn id="7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49" grpId="0" animBg="1"/>
      <p:bldP spid="50" grpId="0" animBg="1"/>
      <p:bldP spid="64" grpId="0" animBg="1"/>
      <p:bldP spid="65" grpId="0" animBg="1"/>
      <p:bldP spid="66" grpId="0" animBg="1"/>
      <p:bldP spid="67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Heap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0499" y="990600"/>
            <a:ext cx="6902631" cy="103414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Max-Heap</a:t>
            </a:r>
            <a:r>
              <a:rPr lang="en-US" dirty="0"/>
              <a:t> − Where the value of the root node is </a:t>
            </a:r>
            <a:r>
              <a:rPr lang="en-US" dirty="0">
                <a:solidFill>
                  <a:srgbClr val="A71160"/>
                </a:solidFill>
              </a:rPr>
              <a:t>greater than or equal to </a:t>
            </a:r>
            <a:r>
              <a:rPr lang="en-US" dirty="0"/>
              <a:t>either of its children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9355815" y="899159"/>
            <a:ext cx="609600" cy="6096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8746215" y="1813559"/>
            <a:ext cx="609600" cy="6096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0223869" y="1818620"/>
            <a:ext cx="609600" cy="6096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7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8252621" y="2880359"/>
            <a:ext cx="609600" cy="6096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2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9231274" y="2911110"/>
            <a:ext cx="609600" cy="6096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067202" y="2911110"/>
            <a:ext cx="609600" cy="6096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11" name="Straight Arrow Connector 10"/>
          <p:cNvCxnSpPr>
            <a:stCxn id="5" idx="3"/>
            <a:endCxn id="6" idx="0"/>
          </p:cNvCxnSpPr>
          <p:nvPr/>
        </p:nvCxnSpPr>
        <p:spPr>
          <a:xfrm flipH="1">
            <a:off x="9051015" y="1419485"/>
            <a:ext cx="394074" cy="39407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5"/>
            <a:endCxn id="7" idx="1"/>
          </p:cNvCxnSpPr>
          <p:nvPr/>
        </p:nvCxnSpPr>
        <p:spPr>
          <a:xfrm>
            <a:off x="9876141" y="1419485"/>
            <a:ext cx="437002" cy="48840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8" idx="0"/>
          </p:cNvCxnSpPr>
          <p:nvPr/>
        </p:nvCxnSpPr>
        <p:spPr>
          <a:xfrm flipH="1">
            <a:off x="8557421" y="2333885"/>
            <a:ext cx="278068" cy="54647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5"/>
            <a:endCxn id="9" idx="0"/>
          </p:cNvCxnSpPr>
          <p:nvPr/>
        </p:nvCxnSpPr>
        <p:spPr>
          <a:xfrm>
            <a:off x="9266541" y="2333885"/>
            <a:ext cx="269533" cy="577225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4"/>
            <a:endCxn id="10" idx="0"/>
          </p:cNvCxnSpPr>
          <p:nvPr/>
        </p:nvCxnSpPr>
        <p:spPr>
          <a:xfrm flipH="1">
            <a:off x="10372002" y="2428220"/>
            <a:ext cx="156667" cy="48289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18160" y="3657600"/>
            <a:ext cx="1115568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430589" y="1055915"/>
            <a:ext cx="0" cy="259080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275908" y="3653245"/>
            <a:ext cx="0" cy="259080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417422" y="3820886"/>
            <a:ext cx="7495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n-US" sz="2400" b="1" dirty="0"/>
              <a:t>Min-Heap</a:t>
            </a:r>
            <a:r>
              <a:rPr lang="en-US" sz="2400" dirty="0"/>
              <a:t> − Where the value of the root node is </a:t>
            </a:r>
            <a:r>
              <a:rPr lang="en-US" sz="2400" dirty="0">
                <a:solidFill>
                  <a:srgbClr val="A71160"/>
                </a:solidFill>
              </a:rPr>
              <a:t>less than or equal to </a:t>
            </a:r>
            <a:r>
              <a:rPr lang="en-US" sz="2400" dirty="0"/>
              <a:t>either of its children.</a:t>
            </a:r>
          </a:p>
          <a:p>
            <a:endParaRPr lang="en-US" sz="2400" dirty="0"/>
          </a:p>
        </p:txBody>
      </p:sp>
      <p:sp>
        <p:nvSpPr>
          <p:cNvPr id="20" name="Oval 19"/>
          <p:cNvSpPr/>
          <p:nvPr/>
        </p:nvSpPr>
        <p:spPr>
          <a:xfrm>
            <a:off x="1888210" y="3779249"/>
            <a:ext cx="609600" cy="6096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1</a:t>
            </a:r>
            <a:endParaRPr lang="en-US" sz="2400" b="1" dirty="0">
              <a:solidFill>
                <a:srgbClr val="002060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1278610" y="4693649"/>
            <a:ext cx="609600" cy="6096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2</a:t>
            </a:r>
            <a:endParaRPr lang="en-US" sz="2400" b="1" dirty="0">
              <a:solidFill>
                <a:srgbClr val="002060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2756264" y="4698710"/>
            <a:ext cx="609600" cy="6096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4</a:t>
            </a:r>
            <a:endParaRPr lang="en-US" sz="2400" b="1" dirty="0">
              <a:solidFill>
                <a:srgbClr val="002060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785016" y="5760449"/>
            <a:ext cx="609600" cy="6096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6</a:t>
            </a:r>
            <a:endParaRPr lang="en-US" sz="2400" b="1" dirty="0">
              <a:solidFill>
                <a:srgbClr val="002060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1763669" y="5791200"/>
            <a:ext cx="609600" cy="6096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7</a:t>
            </a:r>
            <a:endParaRPr lang="en-US" sz="2400" b="1" dirty="0">
              <a:solidFill>
                <a:srgbClr val="002060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2599597" y="5791200"/>
            <a:ext cx="609600" cy="6096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9</a:t>
            </a:r>
            <a:endParaRPr lang="en-US" sz="2400" b="1" dirty="0">
              <a:solidFill>
                <a:srgbClr val="002060"/>
              </a:solidFill>
            </a:endParaRPr>
          </a:p>
        </p:txBody>
      </p:sp>
      <p:cxnSp>
        <p:nvCxnSpPr>
          <p:cNvPr id="26" name="Straight Arrow Connector 25"/>
          <p:cNvCxnSpPr>
            <a:stCxn id="20" idx="3"/>
            <a:endCxn id="21" idx="0"/>
          </p:cNvCxnSpPr>
          <p:nvPr/>
        </p:nvCxnSpPr>
        <p:spPr>
          <a:xfrm flipH="1">
            <a:off x="1583410" y="4299575"/>
            <a:ext cx="394074" cy="39407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5"/>
            <a:endCxn id="22" idx="1"/>
          </p:cNvCxnSpPr>
          <p:nvPr/>
        </p:nvCxnSpPr>
        <p:spPr>
          <a:xfrm>
            <a:off x="2408536" y="4299575"/>
            <a:ext cx="437002" cy="48840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1" idx="3"/>
            <a:endCxn id="23" idx="0"/>
          </p:cNvCxnSpPr>
          <p:nvPr/>
        </p:nvCxnSpPr>
        <p:spPr>
          <a:xfrm flipH="1">
            <a:off x="1089816" y="5213975"/>
            <a:ext cx="278068" cy="54647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1" idx="5"/>
            <a:endCxn id="24" idx="0"/>
          </p:cNvCxnSpPr>
          <p:nvPr/>
        </p:nvCxnSpPr>
        <p:spPr>
          <a:xfrm>
            <a:off x="1798936" y="5213975"/>
            <a:ext cx="269533" cy="577225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2" idx="4"/>
            <a:endCxn id="25" idx="0"/>
          </p:cNvCxnSpPr>
          <p:nvPr/>
        </p:nvCxnSpPr>
        <p:spPr>
          <a:xfrm flipH="1">
            <a:off x="2904397" y="5308310"/>
            <a:ext cx="156667" cy="48289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84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0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3500"/>
                            </p:stCondLst>
                            <p:childTnLst>
                              <p:par>
                                <p:cTn id="9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45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/>
              <a:t>Heap Sort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Build the </a:t>
            </a:r>
            <a:r>
              <a:rPr lang="en-US" dirty="0">
                <a:solidFill>
                  <a:srgbClr val="A71160"/>
                </a:solidFill>
              </a:rPr>
              <a:t>complete binary tree </a:t>
            </a:r>
            <a:r>
              <a:rPr lang="en-US" dirty="0"/>
              <a:t>using given elements.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</a:t>
            </a:r>
            <a:r>
              <a:rPr lang="en-US" dirty="0">
                <a:solidFill>
                  <a:srgbClr val="A71160"/>
                </a:solidFill>
              </a:rPr>
              <a:t>Max-heap</a:t>
            </a:r>
            <a:r>
              <a:rPr lang="en-US" dirty="0"/>
              <a:t> to sort in ascending order.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Once the heap is created, </a:t>
            </a:r>
            <a:r>
              <a:rPr lang="en-US" dirty="0">
                <a:solidFill>
                  <a:srgbClr val="A71160"/>
                </a:solidFill>
              </a:rPr>
              <a:t>swap</a:t>
            </a:r>
            <a:r>
              <a:rPr lang="en-US" dirty="0"/>
              <a:t> the last node with the root node and </a:t>
            </a:r>
            <a:r>
              <a:rPr lang="en-US" dirty="0">
                <a:solidFill>
                  <a:srgbClr val="A71160"/>
                </a:solidFill>
              </a:rPr>
              <a:t>delete</a:t>
            </a:r>
            <a:r>
              <a:rPr lang="en-US" dirty="0"/>
              <a:t> the last node from the heap.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Repeat </a:t>
            </a:r>
            <a:r>
              <a:rPr lang="en-US" dirty="0">
                <a:solidFill>
                  <a:srgbClr val="A71160"/>
                </a:solidFill>
              </a:rPr>
              <a:t>step 2 and 3 </a:t>
            </a:r>
            <a:r>
              <a:rPr lang="en-US" dirty="0"/>
              <a:t>until the heap is empty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41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466165" y="1528465"/>
          <a:ext cx="325967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09900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69874" y="3313784"/>
          <a:ext cx="325967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0801332"/>
                  </p:ext>
                </p:extLst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4066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0598" r="-2683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4423" r="-2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1429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TextBox 8"/>
          <p:cNvSpPr txBox="1"/>
          <p:nvPr/>
        </p:nvSpPr>
        <p:spPr>
          <a:xfrm>
            <a:off x="609594" y="2303041"/>
            <a:ext cx="4049507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1 : Create Complete Binary Tree </a:t>
            </a:r>
            <a:endParaRPr lang="en-US" sz="2000" b="1" dirty="0"/>
          </a:p>
        </p:txBody>
      </p:sp>
      <p:sp>
        <p:nvSpPr>
          <p:cNvPr id="10" name="Up Arrow 9"/>
          <p:cNvSpPr/>
          <p:nvPr/>
        </p:nvSpPr>
        <p:spPr>
          <a:xfrm>
            <a:off x="730616" y="3887917"/>
            <a:ext cx="304800" cy="369332"/>
          </a:xfrm>
          <a:prstGeom prst="upArrow">
            <a:avLst/>
          </a:prstGeom>
          <a:noFill/>
          <a:ln w="19050">
            <a:solidFill>
              <a:srgbClr val="4242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772825" y="259258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Straight Connector 11"/>
          <p:cNvCxnSpPr>
            <a:stCxn id="11" idx="3"/>
            <a:endCxn id="13" idx="0"/>
          </p:cNvCxnSpPr>
          <p:nvPr/>
        </p:nvCxnSpPr>
        <p:spPr>
          <a:xfrm flipH="1">
            <a:off x="6518436" y="3138927"/>
            <a:ext cx="348127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198396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10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Up Arrow 13"/>
          <p:cNvSpPr/>
          <p:nvPr/>
        </p:nvSpPr>
        <p:spPr>
          <a:xfrm>
            <a:off x="1420896" y="3887917"/>
            <a:ext cx="304800" cy="369332"/>
          </a:xfrm>
          <a:prstGeom prst="upArrow">
            <a:avLst/>
          </a:prstGeom>
          <a:noFill/>
          <a:ln w="19050">
            <a:solidFill>
              <a:srgbClr val="4242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>
            <a:stCxn id="11" idx="5"/>
            <a:endCxn id="16" idx="0"/>
          </p:cNvCxnSpPr>
          <p:nvPr/>
        </p:nvCxnSpPr>
        <p:spPr>
          <a:xfrm>
            <a:off x="7319167" y="3138927"/>
            <a:ext cx="383308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382435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Up Arrow 19"/>
          <p:cNvSpPr/>
          <p:nvPr/>
        </p:nvSpPr>
        <p:spPr>
          <a:xfrm>
            <a:off x="2125007" y="3887917"/>
            <a:ext cx="304800" cy="369332"/>
          </a:xfrm>
          <a:prstGeom prst="upArrow">
            <a:avLst/>
          </a:prstGeom>
          <a:noFill/>
          <a:ln w="19050">
            <a:solidFill>
              <a:srgbClr val="4242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>
            <a:stCxn id="13" idx="3"/>
            <a:endCxn id="22" idx="0"/>
          </p:cNvCxnSpPr>
          <p:nvPr/>
        </p:nvCxnSpPr>
        <p:spPr>
          <a:xfrm flipH="1">
            <a:off x="6048488" y="4106960"/>
            <a:ext cx="243646" cy="65029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728448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5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Up Arrow 29"/>
          <p:cNvSpPr/>
          <p:nvPr/>
        </p:nvSpPr>
        <p:spPr>
          <a:xfrm>
            <a:off x="2720390" y="3887917"/>
            <a:ext cx="304800" cy="369332"/>
          </a:xfrm>
          <a:prstGeom prst="upArrow">
            <a:avLst/>
          </a:prstGeom>
          <a:noFill/>
          <a:ln w="19050">
            <a:solidFill>
              <a:srgbClr val="4242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>
            <a:stCxn id="13" idx="5"/>
            <a:endCxn id="32" idx="0"/>
          </p:cNvCxnSpPr>
          <p:nvPr/>
        </p:nvCxnSpPr>
        <p:spPr>
          <a:xfrm>
            <a:off x="6744738" y="4106960"/>
            <a:ext cx="299204" cy="65029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6723902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69874" y="4706468"/>
            <a:ext cx="3524794" cy="1200329"/>
          </a:xfrm>
          <a:prstGeom prst="rect">
            <a:avLst/>
          </a:prstGeom>
          <a:solidFill>
            <a:srgbClr val="FCE0EE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solidFill>
                  <a:srgbClr val="A71160"/>
                </a:solidFill>
              </a:rPr>
              <a:t>Now, a binary tree is created and we have to convert it into a Heap.</a:t>
            </a:r>
            <a:endParaRPr lang="en-US" sz="2400" dirty="0">
              <a:solidFill>
                <a:srgbClr val="A711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044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11022E-16 L 0.05664 0.00023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1.11022E-16 L 0.05664 0.0002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11022E-16 L 0.04818 0.00023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11022E-16 L 0.04817 0.00023 " pathEditMode="relative" rAng="0" ptsTypes="AA">
                                      <p:cBhvr>
                                        <p:cTn id="63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1" grpId="0" animBg="1"/>
      <p:bldP spid="13" grpId="0" animBg="1"/>
      <p:bldP spid="14" grpId="0" animBg="1"/>
      <p:bldP spid="14" grpId="1" animBg="1"/>
      <p:bldP spid="14" grpId="2" animBg="1"/>
      <p:bldP spid="16" grpId="0" animBg="1"/>
      <p:bldP spid="20" grpId="0" animBg="1"/>
      <p:bldP spid="20" grpId="1" animBg="1"/>
      <p:bldP spid="20" grpId="2" animBg="1"/>
      <p:bldP spid="22" grpId="0" animBg="1"/>
      <p:bldP spid="30" grpId="0" animBg="1"/>
      <p:bldP spid="30" grpId="1" animBg="1"/>
      <p:bldP spid="30" grpId="2" animBg="1"/>
      <p:bldP spid="32" grpId="0" animBg="1"/>
      <p:bldP spid="37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466165" y="1528465"/>
          <a:ext cx="325967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09900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69874" y="3313784"/>
          <a:ext cx="325967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Oval 10"/>
          <p:cNvSpPr/>
          <p:nvPr/>
        </p:nvSpPr>
        <p:spPr>
          <a:xfrm>
            <a:off x="6772825" y="259258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Straight Connector 11"/>
          <p:cNvCxnSpPr>
            <a:stCxn id="11" idx="3"/>
            <a:endCxn id="13" idx="0"/>
          </p:cNvCxnSpPr>
          <p:nvPr/>
        </p:nvCxnSpPr>
        <p:spPr>
          <a:xfrm flipH="1">
            <a:off x="6518436" y="3138927"/>
            <a:ext cx="348127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198396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10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5" name="Straight Connector 14"/>
          <p:cNvCxnSpPr>
            <a:stCxn id="11" idx="5"/>
            <a:endCxn id="16" idx="0"/>
          </p:cNvCxnSpPr>
          <p:nvPr/>
        </p:nvCxnSpPr>
        <p:spPr>
          <a:xfrm>
            <a:off x="7319167" y="3138927"/>
            <a:ext cx="383308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382435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1" name="Straight Connector 20"/>
          <p:cNvCxnSpPr>
            <a:stCxn id="13" idx="3"/>
            <a:endCxn id="22" idx="0"/>
          </p:cNvCxnSpPr>
          <p:nvPr/>
        </p:nvCxnSpPr>
        <p:spPr>
          <a:xfrm flipH="1">
            <a:off x="6048488" y="4106960"/>
            <a:ext cx="243646" cy="65029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728448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5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1" name="Straight Connector 30"/>
          <p:cNvCxnSpPr>
            <a:stCxn id="13" idx="5"/>
            <a:endCxn id="32" idx="0"/>
          </p:cNvCxnSpPr>
          <p:nvPr/>
        </p:nvCxnSpPr>
        <p:spPr>
          <a:xfrm>
            <a:off x="6744738" y="4106960"/>
            <a:ext cx="299204" cy="65029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6723902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09594" y="2303041"/>
            <a:ext cx="2781531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2 : Create Max Heap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569874" y="4706468"/>
            <a:ext cx="3524794" cy="1200329"/>
          </a:xfrm>
          <a:prstGeom prst="rect">
            <a:avLst/>
          </a:prstGeom>
          <a:solidFill>
            <a:srgbClr val="FCE0EE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solidFill>
                  <a:srgbClr val="A71160"/>
                </a:solidFill>
              </a:rPr>
              <a:t>In a Max Heap, parent </a:t>
            </a:r>
            <a:r>
              <a:rPr lang="en-US" sz="2400" dirty="0">
                <a:solidFill>
                  <a:srgbClr val="A71160"/>
                </a:solidFill>
              </a:rPr>
              <a:t>node is always greater than or equal to the child nodes</a:t>
            </a:r>
            <a:r>
              <a:rPr lang="en-US" sz="2400" dirty="0" smtClean="0">
                <a:solidFill>
                  <a:srgbClr val="A71160"/>
                </a:solidFill>
              </a:rPr>
              <a:t>.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27" name="Freeform 11"/>
          <p:cNvSpPr>
            <a:spLocks/>
          </p:cNvSpPr>
          <p:nvPr/>
        </p:nvSpPr>
        <p:spPr bwMode="auto">
          <a:xfrm rot="221630">
            <a:off x="6332546" y="2922545"/>
            <a:ext cx="317782" cy="396079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"/>
          <p:cNvSpPr>
            <a:spLocks/>
          </p:cNvSpPr>
          <p:nvPr/>
        </p:nvSpPr>
        <p:spPr bwMode="auto">
          <a:xfrm>
            <a:off x="6866964" y="3281082"/>
            <a:ext cx="269875" cy="409575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9067800" y="2699267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10 is greater than 4</a:t>
            </a:r>
          </a:p>
          <a:p>
            <a:r>
              <a:rPr lang="en-US" sz="2000" b="1" dirty="0"/>
              <a:t>So, swap 10 &amp; </a:t>
            </a:r>
            <a:r>
              <a:rPr lang="en-US" sz="2000" b="1" dirty="0" smtClean="0"/>
              <a:t>4</a:t>
            </a:r>
            <a:endParaRPr lang="en-US" sz="2000" b="1" dirty="0"/>
          </a:p>
        </p:txBody>
      </p:sp>
      <p:sp>
        <p:nvSpPr>
          <p:cNvPr id="35" name="Freeform 34"/>
          <p:cNvSpPr/>
          <p:nvPr/>
        </p:nvSpPr>
        <p:spPr>
          <a:xfrm>
            <a:off x="874059" y="3870833"/>
            <a:ext cx="699247" cy="188258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820273" y="4030417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13955" y="3370217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10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249680" y="3365862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4</a:t>
            </a:r>
            <a:endParaRPr lang="en-US" sz="2400" dirty="0">
              <a:solidFill>
                <a:srgbClr val="A7116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2" name="Table 41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2" name="Table 4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46783920"/>
                  </p:ext>
                </p:extLst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4066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0598" r="-2683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4423" r="-2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1429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9" name="TextBox 28"/>
          <p:cNvSpPr txBox="1"/>
          <p:nvPr/>
        </p:nvSpPr>
        <p:spPr>
          <a:xfrm>
            <a:off x="6864265" y="2684025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10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289836" y="3680603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4</a:t>
            </a:r>
            <a:endParaRPr lang="en-US" sz="20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349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34" grpId="0"/>
      <p:bldP spid="35" grpId="0" animBg="1"/>
      <p:bldP spid="36" grpId="0"/>
      <p:bldP spid="39" grpId="0" animBg="1"/>
      <p:bldP spid="40" grpId="0" animBg="1"/>
      <p:bldP spid="29" grpId="0" animBg="1"/>
      <p:bldP spid="3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466165" y="1528465"/>
          <a:ext cx="325967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09900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50818" y="3313784"/>
          <a:ext cx="325967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21" name="Straight Connector 20"/>
          <p:cNvCxnSpPr>
            <a:stCxn id="13" idx="3"/>
            <a:endCxn id="22" idx="0"/>
          </p:cNvCxnSpPr>
          <p:nvPr/>
        </p:nvCxnSpPr>
        <p:spPr>
          <a:xfrm flipH="1">
            <a:off x="6048488" y="4106960"/>
            <a:ext cx="243646" cy="65029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6772825" y="259258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10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Straight Connector 11"/>
          <p:cNvCxnSpPr>
            <a:stCxn id="11" idx="3"/>
          </p:cNvCxnSpPr>
          <p:nvPr/>
        </p:nvCxnSpPr>
        <p:spPr>
          <a:xfrm flipH="1">
            <a:off x="6441141" y="3138927"/>
            <a:ext cx="425422" cy="518673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198396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5" name="Straight Connector 14"/>
          <p:cNvCxnSpPr>
            <a:stCxn id="11" idx="5"/>
            <a:endCxn id="16" idx="0"/>
          </p:cNvCxnSpPr>
          <p:nvPr/>
        </p:nvCxnSpPr>
        <p:spPr>
          <a:xfrm>
            <a:off x="7319167" y="3138927"/>
            <a:ext cx="383308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382435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6744738" y="4120407"/>
            <a:ext cx="299204" cy="65029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728448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5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6723902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9874" y="4706468"/>
            <a:ext cx="3524794" cy="1200329"/>
          </a:xfrm>
          <a:prstGeom prst="rect">
            <a:avLst/>
          </a:prstGeom>
          <a:solidFill>
            <a:srgbClr val="FCE0EE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solidFill>
                  <a:srgbClr val="A71160"/>
                </a:solidFill>
              </a:rPr>
              <a:t>In a Max Heap, parent </a:t>
            </a:r>
            <a:r>
              <a:rPr lang="en-US" sz="2400" dirty="0">
                <a:solidFill>
                  <a:srgbClr val="A71160"/>
                </a:solidFill>
              </a:rPr>
              <a:t>node is always greater than or equal to the child nodes</a:t>
            </a:r>
            <a:r>
              <a:rPr lang="en-US" sz="2400" dirty="0" smtClean="0">
                <a:solidFill>
                  <a:srgbClr val="A71160"/>
                </a:solidFill>
              </a:rPr>
              <a:t>.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067800" y="2699267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5 is greater than 4</a:t>
            </a:r>
          </a:p>
          <a:p>
            <a:r>
              <a:rPr lang="en-US" sz="2000" b="1" dirty="0"/>
              <a:t>So, swap </a:t>
            </a:r>
            <a:r>
              <a:rPr lang="en-US" sz="2000" b="1" dirty="0" smtClean="0"/>
              <a:t>5 </a:t>
            </a:r>
            <a:r>
              <a:rPr lang="en-US" sz="2000" b="1" dirty="0"/>
              <a:t>&amp; </a:t>
            </a:r>
            <a:r>
              <a:rPr lang="en-US" sz="2000" b="1" dirty="0" smtClean="0"/>
              <a:t>4</a:t>
            </a:r>
            <a:endParaRPr lang="en-US" sz="2000" b="1" dirty="0"/>
          </a:p>
        </p:txBody>
      </p:sp>
      <p:sp>
        <p:nvSpPr>
          <p:cNvPr id="26" name="Freeform 11"/>
          <p:cNvSpPr>
            <a:spLocks/>
          </p:cNvSpPr>
          <p:nvPr/>
        </p:nvSpPr>
        <p:spPr bwMode="auto">
          <a:xfrm rot="20912237">
            <a:off x="5788101" y="4145280"/>
            <a:ext cx="319927" cy="439114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"/>
          <p:cNvSpPr>
            <a:spLocks/>
          </p:cNvSpPr>
          <p:nvPr/>
        </p:nvSpPr>
        <p:spPr bwMode="auto">
          <a:xfrm>
            <a:off x="6307183" y="4297682"/>
            <a:ext cx="224245" cy="481840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1515265" y="3892843"/>
            <a:ext cx="1236644" cy="167243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707206" y="4014046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542903" y="3352799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4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236617" y="3352799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5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37" name="Oval 36"/>
          <p:cNvSpPr/>
          <p:nvPr/>
        </p:nvSpPr>
        <p:spPr>
          <a:xfrm>
            <a:off x="6662057" y="2494586"/>
            <a:ext cx="822960" cy="822960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6101119" y="3458851"/>
            <a:ext cx="822960" cy="822960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5409112" y="5569750"/>
            <a:ext cx="275517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Max Heap is created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594" y="2303041"/>
            <a:ext cx="2781531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2 : Create Max Heap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5512645"/>
                  </p:ext>
                </p:extLst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4066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0598" r="-2683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4423" r="-2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1429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2" name="TextBox 41"/>
          <p:cNvSpPr txBox="1"/>
          <p:nvPr/>
        </p:nvSpPr>
        <p:spPr>
          <a:xfrm>
            <a:off x="6289836" y="3680603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5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819888" y="4877243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4</a:t>
            </a:r>
            <a:endParaRPr lang="en-US" sz="20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025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/>
      <p:bldP spid="29" grpId="1"/>
      <p:bldP spid="35" grpId="0" animBg="1"/>
      <p:bldP spid="36" grpId="0" animBg="1"/>
      <p:bldP spid="37" grpId="0" animBg="1"/>
      <p:bldP spid="38" grpId="0" animBg="1"/>
      <p:bldP spid="39" grpId="0" animBg="1"/>
      <p:bldP spid="42" grpId="0" animBg="1"/>
      <p:bldP spid="43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466165" y="1528465"/>
          <a:ext cx="325967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09900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11" idx="3"/>
            <a:endCxn id="13" idx="0"/>
          </p:cNvCxnSpPr>
          <p:nvPr/>
        </p:nvCxnSpPr>
        <p:spPr>
          <a:xfrm flipH="1">
            <a:off x="6518436" y="3138927"/>
            <a:ext cx="348127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37755" y="3313784"/>
          <a:ext cx="325967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5" name="Straight Connector 14"/>
          <p:cNvCxnSpPr>
            <a:stCxn id="11" idx="5"/>
            <a:endCxn id="16" idx="0"/>
          </p:cNvCxnSpPr>
          <p:nvPr/>
        </p:nvCxnSpPr>
        <p:spPr>
          <a:xfrm>
            <a:off x="7319167" y="3138927"/>
            <a:ext cx="383308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6772825" y="259258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10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198396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5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6705165" y="4121943"/>
            <a:ext cx="283964" cy="650299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382435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1" name="Straight Connector 20"/>
          <p:cNvCxnSpPr>
            <a:stCxn id="13" idx="3"/>
            <a:endCxn id="22" idx="0"/>
          </p:cNvCxnSpPr>
          <p:nvPr/>
        </p:nvCxnSpPr>
        <p:spPr>
          <a:xfrm flipH="1">
            <a:off x="6048488" y="4106960"/>
            <a:ext cx="243646" cy="65029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728448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6723902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9874" y="4706468"/>
            <a:ext cx="3524794" cy="1200329"/>
          </a:xfrm>
          <a:prstGeom prst="rect">
            <a:avLst/>
          </a:prstGeom>
          <a:solidFill>
            <a:srgbClr val="FCE0EE"/>
          </a:solidFill>
        </p:spPr>
        <p:txBody>
          <a:bodyPr wrap="square" rtlCol="0">
            <a:spAutoFit/>
          </a:bodyPr>
          <a:lstStyle/>
          <a:p>
            <a:pPr marL="457200" indent="-457200" algn="just">
              <a:buAutoNum type="arabicPeriod"/>
            </a:pPr>
            <a:r>
              <a:rPr lang="en-US" sz="2400" dirty="0" smtClean="0">
                <a:solidFill>
                  <a:srgbClr val="A71160"/>
                </a:solidFill>
              </a:rPr>
              <a:t>Swap </a:t>
            </a:r>
            <a:r>
              <a:rPr lang="en-US" sz="2400" dirty="0">
                <a:solidFill>
                  <a:srgbClr val="A71160"/>
                </a:solidFill>
              </a:rPr>
              <a:t>the first and the last nodes and </a:t>
            </a:r>
          </a:p>
          <a:p>
            <a:pPr marL="457200" indent="-457200" algn="just">
              <a:buAutoNum type="arabicPeriod"/>
            </a:pPr>
            <a:r>
              <a:rPr lang="en-US" sz="2400" dirty="0" smtClean="0">
                <a:solidFill>
                  <a:srgbClr val="A71160"/>
                </a:solidFill>
              </a:rPr>
              <a:t>Delete </a:t>
            </a:r>
            <a:r>
              <a:rPr lang="en-US" sz="2400" dirty="0">
                <a:solidFill>
                  <a:srgbClr val="A71160"/>
                </a:solidFill>
              </a:rPr>
              <a:t>the last node.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09594" y="2303041"/>
            <a:ext cx="2690160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</a:t>
            </a:r>
            <a:r>
              <a:rPr lang="en-IN" sz="2000" b="1" dirty="0"/>
              <a:t>3</a:t>
            </a:r>
            <a:r>
              <a:rPr lang="en-IN" sz="2000" b="1" dirty="0" smtClean="0"/>
              <a:t> : Apply Heap Sort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5512645"/>
                  </p:ext>
                </p:extLst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4066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0598" r="-2683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4423" r="-2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1429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9" name="Freeform 18"/>
          <p:cNvSpPr/>
          <p:nvPr/>
        </p:nvSpPr>
        <p:spPr>
          <a:xfrm>
            <a:off x="873029" y="3898119"/>
            <a:ext cx="2590800" cy="175025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733326" y="405323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105927" y="3297979"/>
            <a:ext cx="13329" cy="1378524"/>
          </a:xfrm>
          <a:prstGeom prst="straightConnector1">
            <a:avLst/>
          </a:prstGeom>
          <a:ln w="19050">
            <a:solidFill>
              <a:srgbClr val="ED524F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199888" y="3366245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10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04608" y="3366246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864265" y="2684025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15342" y="4877243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10</a:t>
            </a:r>
            <a:endParaRPr lang="en-US" sz="20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67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4" grpId="0" animBg="1"/>
      <p:bldP spid="19" grpId="0" animBg="1"/>
      <p:bldP spid="20" grpId="0"/>
      <p:bldP spid="27" grpId="0" animBg="1"/>
      <p:bldP spid="28" grpId="0" animBg="1"/>
      <p:bldP spid="29" grpId="0" animBg="1"/>
      <p:bldP spid="30" grpId="0" animBg="1"/>
      <p:bldP spid="30" grpId="1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466165" y="1528465"/>
          <a:ext cx="325967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09900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37755" y="3313784"/>
          <a:ext cx="325967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10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Oval 10"/>
          <p:cNvSpPr/>
          <p:nvPr/>
        </p:nvSpPr>
        <p:spPr>
          <a:xfrm>
            <a:off x="6772825" y="259258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Straight Connector 11"/>
          <p:cNvCxnSpPr>
            <a:stCxn id="11" idx="3"/>
            <a:endCxn id="13" idx="0"/>
          </p:cNvCxnSpPr>
          <p:nvPr/>
        </p:nvCxnSpPr>
        <p:spPr>
          <a:xfrm flipH="1">
            <a:off x="6518436" y="3138927"/>
            <a:ext cx="348127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198396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5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5" name="Straight Connector 14"/>
          <p:cNvCxnSpPr>
            <a:stCxn id="11" idx="5"/>
          </p:cNvCxnSpPr>
          <p:nvPr/>
        </p:nvCxnSpPr>
        <p:spPr>
          <a:xfrm>
            <a:off x="7319167" y="3138927"/>
            <a:ext cx="370245" cy="42976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382435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1" name="Straight Connector 20"/>
          <p:cNvCxnSpPr>
            <a:stCxn id="13" idx="3"/>
            <a:endCxn id="22" idx="0"/>
          </p:cNvCxnSpPr>
          <p:nvPr/>
        </p:nvCxnSpPr>
        <p:spPr>
          <a:xfrm flipH="1">
            <a:off x="6048488" y="4106960"/>
            <a:ext cx="243646" cy="65029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728448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594" y="2303041"/>
            <a:ext cx="2690160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</a:t>
            </a:r>
            <a:r>
              <a:rPr lang="en-IN" sz="2000" b="1" dirty="0"/>
              <a:t>3</a:t>
            </a:r>
            <a:r>
              <a:rPr lang="en-IN" sz="2000" b="1" dirty="0" smtClean="0"/>
              <a:t> : Apply Heap Sort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5512645"/>
                  </p:ext>
                </p:extLst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4066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0598" r="-2683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4423" r="-2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1429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7" name="TextBox 26"/>
          <p:cNvSpPr txBox="1"/>
          <p:nvPr/>
        </p:nvSpPr>
        <p:spPr>
          <a:xfrm>
            <a:off x="9067800" y="2699267"/>
            <a:ext cx="2514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Max Heap Property is violated so, create a Max Heap again. </a:t>
            </a:r>
            <a:endParaRPr lang="en-US" sz="2000" b="1" dirty="0"/>
          </a:p>
        </p:txBody>
      </p:sp>
      <p:sp>
        <p:nvSpPr>
          <p:cNvPr id="28" name="Freeform 11"/>
          <p:cNvSpPr>
            <a:spLocks/>
          </p:cNvSpPr>
          <p:nvPr/>
        </p:nvSpPr>
        <p:spPr bwMode="auto">
          <a:xfrm>
            <a:off x="6301793" y="3015697"/>
            <a:ext cx="319927" cy="439114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Freeform 12"/>
          <p:cNvSpPr>
            <a:spLocks/>
          </p:cNvSpPr>
          <p:nvPr/>
        </p:nvSpPr>
        <p:spPr bwMode="auto">
          <a:xfrm>
            <a:off x="6824307" y="3292614"/>
            <a:ext cx="269875" cy="409575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Freeform 11"/>
          <p:cNvSpPr>
            <a:spLocks/>
          </p:cNvSpPr>
          <p:nvPr/>
        </p:nvSpPr>
        <p:spPr bwMode="auto">
          <a:xfrm rot="20912237">
            <a:off x="5801163" y="4145280"/>
            <a:ext cx="319927" cy="439114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Freeform 12"/>
          <p:cNvSpPr>
            <a:spLocks/>
          </p:cNvSpPr>
          <p:nvPr/>
        </p:nvSpPr>
        <p:spPr bwMode="auto">
          <a:xfrm>
            <a:off x="6294120" y="4317694"/>
            <a:ext cx="269875" cy="409575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244689" y="3366246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04608" y="3366246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5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548156" y="3367657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3" name="Freeform 42"/>
          <p:cNvSpPr/>
          <p:nvPr/>
        </p:nvSpPr>
        <p:spPr>
          <a:xfrm>
            <a:off x="874059" y="3870833"/>
            <a:ext cx="699247" cy="188258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0273" y="4030417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5" name="Freeform 44"/>
          <p:cNvSpPr/>
          <p:nvPr/>
        </p:nvSpPr>
        <p:spPr>
          <a:xfrm>
            <a:off x="1577789" y="3875313"/>
            <a:ext cx="1232646" cy="199145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1234826" y="3372141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4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864265" y="2684025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5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289836" y="3680603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819888" y="4877243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289836" y="3680603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4</a:t>
            </a:r>
            <a:endParaRPr lang="en-US" sz="20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153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3.33333E-6 L 0.08125 -0.00092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62" y="-46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 animBg="1"/>
      <p:bldP spid="28" grpId="1" animBg="1"/>
      <p:bldP spid="29" grpId="0" animBg="1"/>
      <p:bldP spid="29" grpId="1" animBg="1"/>
      <p:bldP spid="34" grpId="0" animBg="1"/>
      <p:bldP spid="34" grpId="1" animBg="1"/>
      <p:bldP spid="35" grpId="0" animBg="1"/>
      <p:bldP spid="35" grpId="1" animBg="1"/>
      <p:bldP spid="38" grpId="0" animBg="1"/>
      <p:bldP spid="39" grpId="0" animBg="1"/>
      <p:bldP spid="42" grpId="0" animBg="1"/>
      <p:bldP spid="43" grpId="0" animBg="1"/>
      <p:bldP spid="43" grpId="1" animBg="1"/>
      <p:bldP spid="44" grpId="0"/>
      <p:bldP spid="44" grpId="1"/>
      <p:bldP spid="44" grpId="2"/>
      <p:bldP spid="45" grpId="0" animBg="1"/>
      <p:bldP spid="45" grpId="1" animBg="1"/>
      <p:bldP spid="47" grpId="0" animBg="1"/>
      <p:bldP spid="46" grpId="0" animBg="1"/>
      <p:bldP spid="48" grpId="0" animBg="1"/>
      <p:bldP spid="49" grpId="0" animBg="1"/>
      <p:bldP spid="5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&amp; Instance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1" dirty="0"/>
                  <a:t>Instance: </a:t>
                </a:r>
                <a:r>
                  <a:rPr lang="en-US" dirty="0"/>
                  <a:t>An Instance of a problem consists of </a:t>
                </a:r>
                <a:r>
                  <a:rPr lang="en-US" dirty="0">
                    <a:solidFill>
                      <a:srgbClr val="A71160"/>
                    </a:solidFill>
                  </a:rPr>
                  <a:t>the input </a:t>
                </a:r>
                <a:r>
                  <a:rPr lang="en-US" dirty="0"/>
                  <a:t>needed to compute the solution to the problem.</a:t>
                </a:r>
              </a:p>
              <a:p>
                <a:r>
                  <a:rPr lang="en-US" dirty="0"/>
                  <a:t>Example: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US" dirty="0">
                    <a:solidFill>
                      <a:srgbClr val="A71160"/>
                    </a:solidFill>
                  </a:rPr>
                  <a:t>Problem: </a:t>
                </a:r>
                <a:r>
                  <a:rPr lang="en-US" dirty="0"/>
                  <a:t>to multiply two positive </a:t>
                </a:r>
                <a:r>
                  <a:rPr lang="en-US" dirty="0" smtClean="0"/>
                  <a:t>integers 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     	</a:t>
                </a:r>
                <a:r>
                  <a:rPr lang="en-US" dirty="0">
                    <a:solidFill>
                      <a:srgbClr val="A71160"/>
                    </a:solidFill>
                  </a:rPr>
                  <a:t>Instance:</a:t>
                </a:r>
                <a:r>
                  <a:rPr lang="en-US" dirty="0">
                    <a:solidFill>
                      <a:srgbClr val="890E4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i="0" dirty="0" smtClean="0">
                        <a:latin typeface="Cambria Math" panose="02040503050406030204" pitchFamily="18" charset="0"/>
                      </a:rPr>
                      <m:t>981 </m:t>
                    </m:r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i="0" dirty="0" smtClean="0">
                        <a:latin typeface="Cambria Math" panose="02040503050406030204" pitchFamily="18" charset="0"/>
                      </a:rPr>
                      <m:t> 1234</m:t>
                    </m:r>
                  </m:oMath>
                </a14:m>
                <a:endParaRPr lang="en-US" dirty="0"/>
              </a:p>
              <a:p>
                <a:r>
                  <a:rPr lang="en-US" b="1" dirty="0"/>
                  <a:t>Instance size: </a:t>
                </a:r>
                <a:r>
                  <a:rPr lang="en-US" dirty="0"/>
                  <a:t>Any integer (generally 𝒏) that in some way </a:t>
                </a:r>
                <a:r>
                  <a:rPr lang="en-US" dirty="0">
                    <a:solidFill>
                      <a:srgbClr val="A71160"/>
                    </a:solidFill>
                  </a:rPr>
                  <a:t>measures</a:t>
                </a:r>
                <a:r>
                  <a:rPr lang="en-US" b="1" dirty="0">
                    <a:solidFill>
                      <a:srgbClr val="890E4F"/>
                    </a:solidFill>
                  </a:rPr>
                  <a:t> </a:t>
                </a:r>
                <a:r>
                  <a:rPr lang="en-US" dirty="0"/>
                  <a:t>the number of components in an instance.</a:t>
                </a:r>
              </a:p>
              <a:p>
                <a:r>
                  <a:rPr lang="en-US" dirty="0"/>
                  <a:t>Examples:</a:t>
                </a:r>
              </a:p>
              <a:p>
                <a:pPr marL="1001712" lvl="1" indent="-457200">
                  <a:buFont typeface="+mj-lt"/>
                  <a:buAutoNum type="arabicPeriod"/>
                </a:pPr>
                <a:r>
                  <a:rPr lang="en-US" dirty="0">
                    <a:solidFill>
                      <a:srgbClr val="A71160"/>
                    </a:solidFill>
                  </a:rPr>
                  <a:t>Sorting problem: </a:t>
                </a:r>
                <a:r>
                  <a:rPr lang="en-US" dirty="0"/>
                  <a:t>Instance size is number of elements to be sorted.</a:t>
                </a:r>
              </a:p>
              <a:p>
                <a:pPr marL="1001712" lvl="1" indent="-457200">
                  <a:buFont typeface="+mj-lt"/>
                  <a:buAutoNum type="arabicPeriod"/>
                </a:pPr>
                <a:r>
                  <a:rPr lang="en-US" dirty="0">
                    <a:solidFill>
                      <a:srgbClr val="A71160"/>
                    </a:solidFill>
                  </a:rPr>
                  <a:t>Graph problem:</a:t>
                </a:r>
                <a:r>
                  <a:rPr lang="en-US" dirty="0"/>
                  <a:t> Instance size is number of nodes or edges or both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6" t="-1418" r="-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2358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466165" y="1528465"/>
          <a:ext cx="325967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09900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37755" y="3313784"/>
          <a:ext cx="325967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10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Oval 10"/>
          <p:cNvSpPr/>
          <p:nvPr/>
        </p:nvSpPr>
        <p:spPr>
          <a:xfrm>
            <a:off x="6772825" y="259258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5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Straight Connector 11"/>
          <p:cNvCxnSpPr>
            <a:stCxn id="11" idx="3"/>
            <a:endCxn id="13" idx="0"/>
          </p:cNvCxnSpPr>
          <p:nvPr/>
        </p:nvCxnSpPr>
        <p:spPr>
          <a:xfrm flipH="1">
            <a:off x="6518436" y="3138927"/>
            <a:ext cx="348127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198396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5" name="Straight Connector 14"/>
          <p:cNvCxnSpPr>
            <a:stCxn id="11" idx="5"/>
            <a:endCxn id="16" idx="0"/>
          </p:cNvCxnSpPr>
          <p:nvPr/>
        </p:nvCxnSpPr>
        <p:spPr>
          <a:xfrm>
            <a:off x="7319167" y="3138927"/>
            <a:ext cx="383308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382435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1" name="Straight Connector 20"/>
          <p:cNvCxnSpPr>
            <a:stCxn id="13" idx="3"/>
            <a:endCxn id="22" idx="0"/>
          </p:cNvCxnSpPr>
          <p:nvPr/>
        </p:nvCxnSpPr>
        <p:spPr>
          <a:xfrm flipH="1">
            <a:off x="6048488" y="4106960"/>
            <a:ext cx="243646" cy="65029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728448" y="475725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594" y="2303041"/>
            <a:ext cx="2690160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</a:t>
            </a:r>
            <a:r>
              <a:rPr lang="en-IN" sz="2000" b="1" dirty="0"/>
              <a:t>3</a:t>
            </a:r>
            <a:r>
              <a:rPr lang="en-IN" sz="2000" b="1" dirty="0" smtClean="0"/>
              <a:t> : Apply Heap Sort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5512645"/>
                  </p:ext>
                </p:extLst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4066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0598" r="-2683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4423" r="-2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1429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7" name="TextBox 26"/>
          <p:cNvSpPr txBox="1"/>
          <p:nvPr/>
        </p:nvSpPr>
        <p:spPr>
          <a:xfrm>
            <a:off x="9067800" y="2699267"/>
            <a:ext cx="25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Max Heap is created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569874" y="4706468"/>
            <a:ext cx="3524794" cy="1200329"/>
          </a:xfrm>
          <a:prstGeom prst="rect">
            <a:avLst/>
          </a:prstGeom>
          <a:solidFill>
            <a:srgbClr val="FCE0EE"/>
          </a:solidFill>
        </p:spPr>
        <p:txBody>
          <a:bodyPr wrap="square" rtlCol="0">
            <a:spAutoFit/>
          </a:bodyPr>
          <a:lstStyle/>
          <a:p>
            <a:pPr marL="457200" indent="-457200" algn="just">
              <a:buAutoNum type="arabicPeriod"/>
            </a:pPr>
            <a:r>
              <a:rPr lang="en-US" sz="2400" dirty="0" smtClean="0">
                <a:solidFill>
                  <a:srgbClr val="A71160"/>
                </a:solidFill>
              </a:rPr>
              <a:t>Swap </a:t>
            </a:r>
            <a:r>
              <a:rPr lang="en-US" sz="2400" dirty="0">
                <a:solidFill>
                  <a:srgbClr val="A71160"/>
                </a:solidFill>
              </a:rPr>
              <a:t>the first and the last nodes and </a:t>
            </a:r>
          </a:p>
          <a:p>
            <a:pPr marL="457200" indent="-457200" algn="just">
              <a:buAutoNum type="arabicPeriod"/>
            </a:pPr>
            <a:r>
              <a:rPr lang="en-US" sz="2400" dirty="0" smtClean="0">
                <a:solidFill>
                  <a:srgbClr val="A71160"/>
                </a:solidFill>
              </a:rPr>
              <a:t>Delete </a:t>
            </a:r>
            <a:r>
              <a:rPr lang="en-US" sz="2400" dirty="0">
                <a:solidFill>
                  <a:srgbClr val="A71160"/>
                </a:solidFill>
              </a:rPr>
              <a:t>the last node.</a:t>
            </a:r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5486404" y="2831942"/>
            <a:ext cx="1071269" cy="1807292"/>
          </a:xfrm>
          <a:prstGeom prst="curvedConnector2">
            <a:avLst/>
          </a:prstGeom>
          <a:ln w="19050">
            <a:solidFill>
              <a:srgbClr val="ED524F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447290" y="408266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9" name="Freeform 38"/>
          <p:cNvSpPr/>
          <p:nvPr/>
        </p:nvSpPr>
        <p:spPr>
          <a:xfrm>
            <a:off x="901337" y="3875313"/>
            <a:ext cx="1909098" cy="213361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604608" y="3366246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548156" y="3367657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5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864265" y="2684025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819888" y="4877243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5</a:t>
            </a:r>
            <a:endParaRPr lang="en-US" sz="20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849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7" grpId="0"/>
      <p:bldP spid="26" grpId="0" animBg="1"/>
      <p:bldP spid="38" grpId="0"/>
      <p:bldP spid="38" grpId="1"/>
      <p:bldP spid="39" grpId="0" animBg="1"/>
      <p:bldP spid="39" grpId="1" animBg="1"/>
      <p:bldP spid="44" grpId="0" animBg="1"/>
      <p:bldP spid="45" grpId="0" animBg="1"/>
      <p:bldP spid="46" grpId="0" animBg="1"/>
      <p:bldP spid="47" grpId="0" animBg="1"/>
      <p:bldP spid="47" grpId="1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466165" y="1528465"/>
          <a:ext cx="325967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09900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37755" y="3313784"/>
          <a:ext cx="325967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10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Oval 10"/>
          <p:cNvSpPr/>
          <p:nvPr/>
        </p:nvSpPr>
        <p:spPr>
          <a:xfrm>
            <a:off x="6772825" y="259258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Straight Connector 11"/>
          <p:cNvCxnSpPr>
            <a:stCxn id="11" idx="3"/>
            <a:endCxn id="13" idx="0"/>
          </p:cNvCxnSpPr>
          <p:nvPr/>
        </p:nvCxnSpPr>
        <p:spPr>
          <a:xfrm flipH="1">
            <a:off x="6518436" y="3138927"/>
            <a:ext cx="348127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198396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5" name="Straight Connector 14"/>
          <p:cNvCxnSpPr>
            <a:stCxn id="11" idx="5"/>
            <a:endCxn id="16" idx="0"/>
          </p:cNvCxnSpPr>
          <p:nvPr/>
        </p:nvCxnSpPr>
        <p:spPr>
          <a:xfrm>
            <a:off x="7319167" y="3138927"/>
            <a:ext cx="383308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382435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594" y="2303041"/>
            <a:ext cx="2690160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</a:t>
            </a:r>
            <a:r>
              <a:rPr lang="en-IN" sz="2000" b="1" dirty="0"/>
              <a:t>3</a:t>
            </a:r>
            <a:r>
              <a:rPr lang="en-IN" sz="2000" b="1" dirty="0" smtClean="0"/>
              <a:t> : Apply Heap Sort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5512645"/>
                  </p:ext>
                </p:extLst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4066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0598" r="-2683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4423" r="-2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1429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7" name="TextBox 26"/>
          <p:cNvSpPr txBox="1"/>
          <p:nvPr/>
        </p:nvSpPr>
        <p:spPr>
          <a:xfrm>
            <a:off x="9014011" y="2605138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Create Max Heap again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569874" y="4706468"/>
            <a:ext cx="3524794" cy="1200329"/>
          </a:xfrm>
          <a:prstGeom prst="rect">
            <a:avLst/>
          </a:prstGeom>
          <a:solidFill>
            <a:srgbClr val="FCE0EE"/>
          </a:solidFill>
        </p:spPr>
        <p:txBody>
          <a:bodyPr wrap="square" rtlCol="0">
            <a:spAutoFit/>
          </a:bodyPr>
          <a:lstStyle/>
          <a:p>
            <a:pPr marL="457200" indent="-457200" algn="just">
              <a:buAutoNum type="arabicPeriod"/>
            </a:pPr>
            <a:r>
              <a:rPr lang="en-US" sz="2400" dirty="0" smtClean="0">
                <a:solidFill>
                  <a:srgbClr val="A71160"/>
                </a:solidFill>
              </a:rPr>
              <a:t>Swap </a:t>
            </a:r>
            <a:r>
              <a:rPr lang="en-US" sz="2400" dirty="0">
                <a:solidFill>
                  <a:srgbClr val="A71160"/>
                </a:solidFill>
              </a:rPr>
              <a:t>the first and the last nodes and </a:t>
            </a:r>
          </a:p>
          <a:p>
            <a:pPr marL="457200" indent="-457200" algn="just">
              <a:buAutoNum type="arabicPeriod"/>
            </a:pPr>
            <a:r>
              <a:rPr lang="en-US" sz="2400" dirty="0" smtClean="0">
                <a:solidFill>
                  <a:srgbClr val="A71160"/>
                </a:solidFill>
              </a:rPr>
              <a:t>Delete </a:t>
            </a:r>
            <a:r>
              <a:rPr lang="en-US" sz="2400" dirty="0">
                <a:solidFill>
                  <a:srgbClr val="A71160"/>
                </a:solidFill>
              </a:rPr>
              <a:t>the last node.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250067" y="3366246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98332" y="3354210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4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25" name="Freeform 11"/>
          <p:cNvSpPr>
            <a:spLocks/>
          </p:cNvSpPr>
          <p:nvPr/>
        </p:nvSpPr>
        <p:spPr bwMode="auto">
          <a:xfrm>
            <a:off x="6302188" y="2987644"/>
            <a:ext cx="319927" cy="439114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"/>
          <p:cNvSpPr>
            <a:spLocks/>
          </p:cNvSpPr>
          <p:nvPr/>
        </p:nvSpPr>
        <p:spPr bwMode="auto">
          <a:xfrm>
            <a:off x="6799729" y="3240741"/>
            <a:ext cx="269875" cy="409575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874059" y="3870833"/>
            <a:ext cx="699247" cy="188258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820273" y="4030417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014011" y="3452302"/>
            <a:ext cx="25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Max Heap is created</a:t>
            </a:r>
            <a:endParaRPr lang="en-US" sz="2000" b="1" dirty="0"/>
          </a:p>
        </p:txBody>
      </p:sp>
      <p:sp>
        <p:nvSpPr>
          <p:cNvPr id="36" name="Freeform 17"/>
          <p:cNvSpPr>
            <a:spLocks/>
          </p:cNvSpPr>
          <p:nvPr/>
        </p:nvSpPr>
        <p:spPr bwMode="auto">
          <a:xfrm>
            <a:off x="7090942" y="3271907"/>
            <a:ext cx="312738" cy="412750"/>
          </a:xfrm>
          <a:custGeom>
            <a:avLst/>
            <a:gdLst>
              <a:gd name="T0" fmla="*/ 197 w 197"/>
              <a:gd name="T1" fmla="*/ 260 h 260"/>
              <a:gd name="T2" fmla="*/ 114 w 197"/>
              <a:gd name="T3" fmla="*/ 233 h 260"/>
              <a:gd name="T4" fmla="*/ 41 w 197"/>
              <a:gd name="T5" fmla="*/ 164 h 260"/>
              <a:gd name="T6" fmla="*/ 0 w 197"/>
              <a:gd name="T7" fmla="*/ 0 h 260"/>
              <a:gd name="T8" fmla="*/ 0 60000 65536"/>
              <a:gd name="T9" fmla="*/ 0 60000 65536"/>
              <a:gd name="T10" fmla="*/ 0 60000 65536"/>
              <a:gd name="T11" fmla="*/ 0 60000 65536"/>
              <a:gd name="T12" fmla="*/ 0 w 197"/>
              <a:gd name="T13" fmla="*/ 0 h 260"/>
              <a:gd name="T14" fmla="*/ 197 w 197"/>
              <a:gd name="T15" fmla="*/ 260 h 2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7" h="260">
                <a:moveTo>
                  <a:pt x="197" y="260"/>
                </a:moveTo>
                <a:cubicBezTo>
                  <a:pt x="183" y="256"/>
                  <a:pt x="140" y="249"/>
                  <a:pt x="114" y="233"/>
                </a:cubicBezTo>
                <a:cubicBezTo>
                  <a:pt x="88" y="217"/>
                  <a:pt x="60" y="203"/>
                  <a:pt x="41" y="164"/>
                </a:cubicBezTo>
                <a:cubicBezTo>
                  <a:pt x="22" y="125"/>
                  <a:pt x="9" y="34"/>
                  <a:pt x="0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37" name="Freeform 18"/>
          <p:cNvSpPr>
            <a:spLocks/>
          </p:cNvSpPr>
          <p:nvPr/>
        </p:nvSpPr>
        <p:spPr bwMode="auto">
          <a:xfrm>
            <a:off x="7608128" y="3012517"/>
            <a:ext cx="249238" cy="449263"/>
          </a:xfrm>
          <a:custGeom>
            <a:avLst/>
            <a:gdLst>
              <a:gd name="T0" fmla="*/ 0 w 157"/>
              <a:gd name="T1" fmla="*/ 0 h 283"/>
              <a:gd name="T2" fmla="*/ 91 w 157"/>
              <a:gd name="T3" fmla="*/ 41 h 283"/>
              <a:gd name="T4" fmla="*/ 147 w 157"/>
              <a:gd name="T5" fmla="*/ 151 h 283"/>
              <a:gd name="T6" fmla="*/ 152 w 157"/>
              <a:gd name="T7" fmla="*/ 283 h 283"/>
              <a:gd name="T8" fmla="*/ 0 60000 65536"/>
              <a:gd name="T9" fmla="*/ 0 60000 65536"/>
              <a:gd name="T10" fmla="*/ 0 60000 65536"/>
              <a:gd name="T11" fmla="*/ 0 60000 65536"/>
              <a:gd name="T12" fmla="*/ 0 w 157"/>
              <a:gd name="T13" fmla="*/ 0 h 283"/>
              <a:gd name="T14" fmla="*/ 157 w 157"/>
              <a:gd name="T15" fmla="*/ 283 h 28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7" h="283">
                <a:moveTo>
                  <a:pt x="0" y="0"/>
                </a:moveTo>
                <a:cubicBezTo>
                  <a:pt x="15" y="7"/>
                  <a:pt x="67" y="16"/>
                  <a:pt x="91" y="41"/>
                </a:cubicBezTo>
                <a:cubicBezTo>
                  <a:pt x="115" y="66"/>
                  <a:pt x="137" y="111"/>
                  <a:pt x="147" y="151"/>
                </a:cubicBezTo>
                <a:cubicBezTo>
                  <a:pt x="157" y="191"/>
                  <a:pt x="151" y="256"/>
                  <a:pt x="152" y="283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Freeform 45"/>
          <p:cNvSpPr/>
          <p:nvPr/>
        </p:nvSpPr>
        <p:spPr>
          <a:xfrm>
            <a:off x="882768" y="3879541"/>
            <a:ext cx="1259541" cy="183008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905584" y="2717074"/>
            <a:ext cx="418011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4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493470" y="3692434"/>
            <a:ext cx="418011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4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309431" y="3680603"/>
            <a:ext cx="418011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883860" y="2712570"/>
            <a:ext cx="418011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3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880285" y="3358693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4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89367" y="3372140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3</a:t>
            </a:r>
            <a:endParaRPr lang="en-US" sz="2400" dirty="0">
              <a:solidFill>
                <a:srgbClr val="A711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64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3.33333E-6 L 0.03815 0.00301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7" grpId="0"/>
      <p:bldP spid="27" grpId="1"/>
      <p:bldP spid="26" grpId="0" animBg="1"/>
      <p:bldP spid="44" grpId="0" animBg="1"/>
      <p:bldP spid="45" grpId="0" animBg="1"/>
      <p:bldP spid="25" grpId="0" animBg="1"/>
      <p:bldP spid="25" grpId="1" animBg="1"/>
      <p:bldP spid="28" grpId="0" animBg="1"/>
      <p:bldP spid="28" grpId="1" animBg="1"/>
      <p:bldP spid="30" grpId="0" animBg="1"/>
      <p:bldP spid="30" grpId="1" animBg="1"/>
      <p:bldP spid="31" grpId="0"/>
      <p:bldP spid="31" grpId="1"/>
      <p:bldP spid="35" grpId="0"/>
      <p:bldP spid="36" grpId="0" animBg="1"/>
      <p:bldP spid="36" grpId="1" animBg="1"/>
      <p:bldP spid="37" grpId="0" animBg="1"/>
      <p:bldP spid="37" grpId="1" animBg="1"/>
      <p:bldP spid="46" grpId="0" animBg="1"/>
      <p:bldP spid="3" grpId="0" animBg="1"/>
      <p:bldP spid="48" grpId="0" animBg="1"/>
      <p:bldP spid="48" grpId="1" animBg="1"/>
      <p:bldP spid="49" grpId="0" animBg="1"/>
      <p:bldP spid="50" grpId="0" animBg="1"/>
      <p:bldP spid="51" grpId="0" animBg="1"/>
      <p:bldP spid="52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466165" y="1528465"/>
          <a:ext cx="325967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09900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37755" y="3313784"/>
          <a:ext cx="325967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10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Oval 10"/>
          <p:cNvSpPr/>
          <p:nvPr/>
        </p:nvSpPr>
        <p:spPr>
          <a:xfrm>
            <a:off x="6772825" y="259258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Straight Connector 11"/>
          <p:cNvCxnSpPr>
            <a:stCxn id="11" idx="3"/>
            <a:endCxn id="13" idx="0"/>
          </p:cNvCxnSpPr>
          <p:nvPr/>
        </p:nvCxnSpPr>
        <p:spPr>
          <a:xfrm flipH="1">
            <a:off x="6518436" y="3138927"/>
            <a:ext cx="348127" cy="42169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198396" y="3560618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594" y="2303041"/>
            <a:ext cx="2690160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</a:t>
            </a:r>
            <a:r>
              <a:rPr lang="en-IN" sz="2000" b="1" dirty="0"/>
              <a:t>3</a:t>
            </a:r>
            <a:r>
              <a:rPr lang="en-IN" sz="2000" b="1" dirty="0" smtClean="0"/>
              <a:t> : Apply Heap Sort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5512645"/>
                  </p:ext>
                </p:extLst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4066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0598" r="-2683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4423" r="-2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1429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7" name="TextBox 26"/>
          <p:cNvSpPr txBox="1"/>
          <p:nvPr/>
        </p:nvSpPr>
        <p:spPr>
          <a:xfrm>
            <a:off x="9014011" y="2605138"/>
            <a:ext cx="25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Already a Max Heap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569874" y="4706468"/>
            <a:ext cx="3524794" cy="1200329"/>
          </a:xfrm>
          <a:prstGeom prst="rect">
            <a:avLst/>
          </a:prstGeom>
          <a:solidFill>
            <a:srgbClr val="FCE0EE"/>
          </a:solidFill>
        </p:spPr>
        <p:txBody>
          <a:bodyPr wrap="square" rtlCol="0">
            <a:spAutoFit/>
          </a:bodyPr>
          <a:lstStyle/>
          <a:p>
            <a:pPr marL="457200" indent="-457200" algn="just">
              <a:buAutoNum type="arabicPeriod"/>
            </a:pPr>
            <a:r>
              <a:rPr lang="en-US" sz="2400" dirty="0" smtClean="0">
                <a:solidFill>
                  <a:srgbClr val="A71160"/>
                </a:solidFill>
              </a:rPr>
              <a:t>Swap </a:t>
            </a:r>
            <a:r>
              <a:rPr lang="en-US" sz="2400" dirty="0">
                <a:solidFill>
                  <a:srgbClr val="A71160"/>
                </a:solidFill>
              </a:rPr>
              <a:t>the first and the last nodes and </a:t>
            </a:r>
          </a:p>
          <a:p>
            <a:pPr marL="457200" indent="-457200" algn="just">
              <a:buAutoNum type="arabicPeriod"/>
            </a:pPr>
            <a:r>
              <a:rPr lang="en-US" sz="2400" dirty="0" smtClean="0">
                <a:solidFill>
                  <a:srgbClr val="A71160"/>
                </a:solidFill>
              </a:rPr>
              <a:t>Delete </a:t>
            </a:r>
            <a:r>
              <a:rPr lang="en-US" sz="2400" dirty="0">
                <a:solidFill>
                  <a:srgbClr val="A71160"/>
                </a:solidFill>
              </a:rPr>
              <a:t>the last node.</a:t>
            </a:r>
          </a:p>
        </p:txBody>
      </p:sp>
      <p:sp>
        <p:nvSpPr>
          <p:cNvPr id="25" name="Freeform 11"/>
          <p:cNvSpPr>
            <a:spLocks/>
          </p:cNvSpPr>
          <p:nvPr/>
        </p:nvSpPr>
        <p:spPr bwMode="auto">
          <a:xfrm>
            <a:off x="6302188" y="2987644"/>
            <a:ext cx="319927" cy="439114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"/>
          <p:cNvSpPr>
            <a:spLocks/>
          </p:cNvSpPr>
          <p:nvPr/>
        </p:nvSpPr>
        <p:spPr bwMode="auto">
          <a:xfrm>
            <a:off x="6799729" y="3240741"/>
            <a:ext cx="269875" cy="409575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874059" y="3870833"/>
            <a:ext cx="699247" cy="188258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 w="19050">
            <a:solidFill>
              <a:srgbClr val="ED524F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820273" y="4030417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Swap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883860" y="2712570"/>
            <a:ext cx="418011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309431" y="3680603"/>
            <a:ext cx="418011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3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250067" y="3366246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3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9367" y="3372140"/>
            <a:ext cx="54864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</a:t>
            </a:r>
            <a:endParaRPr lang="en-US" sz="2400" dirty="0">
              <a:solidFill>
                <a:srgbClr val="A711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627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7" grpId="0"/>
      <p:bldP spid="26" grpId="0" animBg="1"/>
      <p:bldP spid="25" grpId="0" animBg="1"/>
      <p:bldP spid="25" grpId="1" animBg="1"/>
      <p:bldP spid="28" grpId="0" animBg="1"/>
      <p:bldP spid="28" grpId="1" animBg="1"/>
      <p:bldP spid="30" grpId="0" animBg="1"/>
      <p:bldP spid="30" grpId="1" animBg="1"/>
      <p:bldP spid="31" grpId="0"/>
      <p:bldP spid="49" grpId="0" animBg="1"/>
      <p:bldP spid="50" grpId="0" animBg="1"/>
      <p:bldP spid="50" grpId="1" animBg="1"/>
      <p:bldP spid="32" grpId="0" animBg="1"/>
      <p:bldP spid="33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466165" y="1528465"/>
          <a:ext cx="325967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09900" y="990600"/>
            <a:ext cx="617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Sort the following elements in Ascending order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37755" y="3313784"/>
          <a:ext cx="325967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193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C00000"/>
                          </a:solidFill>
                        </a:rPr>
                        <a:t>10</a:t>
                      </a:r>
                      <a:endParaRPr lang="en-US" sz="24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Oval 10"/>
          <p:cNvSpPr/>
          <p:nvPr/>
        </p:nvSpPr>
        <p:spPr>
          <a:xfrm>
            <a:off x="6772825" y="259258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594" y="2303041"/>
            <a:ext cx="2690160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</a:t>
            </a:r>
            <a:r>
              <a:rPr lang="en-IN" sz="2000" b="1" dirty="0"/>
              <a:t>3</a:t>
            </a:r>
            <a:r>
              <a:rPr lang="en-IN" sz="2000" b="1" dirty="0" smtClean="0"/>
              <a:t> : Apply Heap Sort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5512645"/>
                  </p:ext>
                </p:extLst>
              </p:nvPr>
            </p:nvGraphicFramePr>
            <p:xfrm>
              <a:off x="566654" y="2929881"/>
              <a:ext cx="3262891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46986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706147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36586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4066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0598" r="-2683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14423" r="-2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11429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7" name="TextBox 26"/>
          <p:cNvSpPr txBox="1"/>
          <p:nvPr/>
        </p:nvSpPr>
        <p:spPr>
          <a:xfrm>
            <a:off x="9014011" y="2605138"/>
            <a:ext cx="25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Already a Max Heap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569874" y="4706468"/>
            <a:ext cx="3200400" cy="1200329"/>
          </a:xfrm>
          <a:prstGeom prst="rect">
            <a:avLst/>
          </a:prstGeom>
          <a:solidFill>
            <a:srgbClr val="FCE0EE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rgbClr val="A71160"/>
                </a:solidFill>
              </a:rPr>
              <a:t>Remove the last element from heap and the sorting is over</a:t>
            </a:r>
            <a:r>
              <a:rPr lang="en-US" sz="2400" dirty="0" smtClean="0">
                <a:solidFill>
                  <a:srgbClr val="A71160"/>
                </a:solidFill>
              </a:rPr>
              <a:t>.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37882" y="3321423"/>
            <a:ext cx="640080" cy="53949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1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536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7" grpId="0"/>
      <p:bldP spid="26" grpId="0" animBg="1"/>
      <p:bldP spid="3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given element in ascending order using heap sort.  19, 7, 16, 1, 14, 17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528912" y="1721224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19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1018180" y="2590800"/>
            <a:ext cx="10058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689087" y="3505199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19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7" name="Straight Connector 6"/>
          <p:cNvCxnSpPr>
            <a:stCxn id="6" idx="3"/>
            <a:endCxn id="8" idx="0"/>
          </p:cNvCxnSpPr>
          <p:nvPr/>
        </p:nvCxnSpPr>
        <p:spPr>
          <a:xfrm flipH="1">
            <a:off x="2434698" y="4051541"/>
            <a:ext cx="348127" cy="33318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2114658" y="438472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9" name="Straight Connector 8"/>
          <p:cNvCxnSpPr>
            <a:stCxn id="6" idx="5"/>
            <a:endCxn id="10" idx="1"/>
          </p:cNvCxnSpPr>
          <p:nvPr/>
        </p:nvCxnSpPr>
        <p:spPr>
          <a:xfrm>
            <a:off x="3235429" y="4051541"/>
            <a:ext cx="449653" cy="4269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3591344" y="438472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16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1" name="Straight Connector 10"/>
          <p:cNvCxnSpPr>
            <a:stCxn id="8" idx="3"/>
            <a:endCxn id="12" idx="0"/>
          </p:cNvCxnSpPr>
          <p:nvPr/>
        </p:nvCxnSpPr>
        <p:spPr>
          <a:xfrm flipH="1">
            <a:off x="2027814" y="4931068"/>
            <a:ext cx="180582" cy="48331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707774" y="541438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Straight Connector 12"/>
          <p:cNvCxnSpPr>
            <a:stCxn id="8" idx="5"/>
            <a:endCxn id="14" idx="0"/>
          </p:cNvCxnSpPr>
          <p:nvPr/>
        </p:nvCxnSpPr>
        <p:spPr>
          <a:xfrm>
            <a:off x="2661000" y="4931068"/>
            <a:ext cx="258853" cy="48331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599813" y="541438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5" name="Straight Connector 14"/>
          <p:cNvCxnSpPr>
            <a:stCxn id="10" idx="4"/>
            <a:endCxn id="16" idx="0"/>
          </p:cNvCxnSpPr>
          <p:nvPr/>
        </p:nvCxnSpPr>
        <p:spPr>
          <a:xfrm flipH="1">
            <a:off x="3654459" y="5024806"/>
            <a:ext cx="256925" cy="38957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334419" y="541438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6094945" y="2667001"/>
            <a:ext cx="2111" cy="373379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796317" y="277383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Step 2: Create Max-heap</a:t>
            </a:r>
          </a:p>
        </p:txBody>
      </p:sp>
      <p:sp>
        <p:nvSpPr>
          <p:cNvPr id="35" name="Freeform 34"/>
          <p:cNvSpPr/>
          <p:nvPr/>
        </p:nvSpPr>
        <p:spPr>
          <a:xfrm>
            <a:off x="6221701" y="2299063"/>
            <a:ext cx="1864208" cy="195943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solidFill>
              <a:srgbClr val="00B0F0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 rot="10800000">
            <a:off x="5512667" y="1427416"/>
            <a:ext cx="1880910" cy="218504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solidFill>
              <a:srgbClr val="00B0F0"/>
            </a:solidFill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018180" y="2773830"/>
            <a:ext cx="35276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Step 1: Create binary tree</a:t>
            </a:r>
          </a:p>
        </p:txBody>
      </p:sp>
      <p:sp>
        <p:nvSpPr>
          <p:cNvPr id="38" name="Oval 37"/>
          <p:cNvSpPr/>
          <p:nvPr/>
        </p:nvSpPr>
        <p:spPr>
          <a:xfrm>
            <a:off x="8079709" y="354003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19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9" name="Straight Connector 38"/>
          <p:cNvCxnSpPr>
            <a:stCxn id="38" idx="3"/>
            <a:endCxn id="40" idx="0"/>
          </p:cNvCxnSpPr>
          <p:nvPr/>
        </p:nvCxnSpPr>
        <p:spPr>
          <a:xfrm flipH="1">
            <a:off x="7825320" y="4086374"/>
            <a:ext cx="348127" cy="33318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7505280" y="4419559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41" name="Straight Connector 40"/>
          <p:cNvCxnSpPr>
            <a:stCxn id="38" idx="5"/>
            <a:endCxn id="42" idx="1"/>
          </p:cNvCxnSpPr>
          <p:nvPr/>
        </p:nvCxnSpPr>
        <p:spPr>
          <a:xfrm>
            <a:off x="8626051" y="4086374"/>
            <a:ext cx="449653" cy="4269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8981966" y="4419559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16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43" name="Straight Connector 42"/>
          <p:cNvCxnSpPr>
            <a:stCxn id="40" idx="3"/>
            <a:endCxn id="44" idx="0"/>
          </p:cNvCxnSpPr>
          <p:nvPr/>
        </p:nvCxnSpPr>
        <p:spPr>
          <a:xfrm flipH="1">
            <a:off x="7418436" y="4965901"/>
            <a:ext cx="180582" cy="48331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7098396" y="544921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45" name="Straight Connector 44"/>
          <p:cNvCxnSpPr>
            <a:stCxn id="40" idx="5"/>
            <a:endCxn id="46" idx="0"/>
          </p:cNvCxnSpPr>
          <p:nvPr/>
        </p:nvCxnSpPr>
        <p:spPr>
          <a:xfrm>
            <a:off x="8051622" y="4965901"/>
            <a:ext cx="258853" cy="48331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7990435" y="544921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47" name="Straight Connector 46"/>
          <p:cNvCxnSpPr>
            <a:stCxn id="42" idx="4"/>
            <a:endCxn id="48" idx="0"/>
          </p:cNvCxnSpPr>
          <p:nvPr/>
        </p:nvCxnSpPr>
        <p:spPr>
          <a:xfrm flipH="1">
            <a:off x="9045081" y="5059639"/>
            <a:ext cx="256925" cy="38957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25041" y="5449215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9" name="Freeform 17"/>
          <p:cNvSpPr>
            <a:spLocks/>
          </p:cNvSpPr>
          <p:nvPr/>
        </p:nvSpPr>
        <p:spPr bwMode="auto">
          <a:xfrm>
            <a:off x="7860396" y="5100795"/>
            <a:ext cx="207824" cy="397411"/>
          </a:xfrm>
          <a:custGeom>
            <a:avLst/>
            <a:gdLst>
              <a:gd name="T0" fmla="*/ 197 w 197"/>
              <a:gd name="T1" fmla="*/ 260 h 260"/>
              <a:gd name="T2" fmla="*/ 114 w 197"/>
              <a:gd name="T3" fmla="*/ 233 h 260"/>
              <a:gd name="T4" fmla="*/ 41 w 197"/>
              <a:gd name="T5" fmla="*/ 164 h 260"/>
              <a:gd name="T6" fmla="*/ 0 w 197"/>
              <a:gd name="T7" fmla="*/ 0 h 260"/>
              <a:gd name="T8" fmla="*/ 0 60000 65536"/>
              <a:gd name="T9" fmla="*/ 0 60000 65536"/>
              <a:gd name="T10" fmla="*/ 0 60000 65536"/>
              <a:gd name="T11" fmla="*/ 0 60000 65536"/>
              <a:gd name="T12" fmla="*/ 0 w 197"/>
              <a:gd name="T13" fmla="*/ 0 h 260"/>
              <a:gd name="T14" fmla="*/ 197 w 197"/>
              <a:gd name="T15" fmla="*/ 260 h 2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7" h="260">
                <a:moveTo>
                  <a:pt x="197" y="260"/>
                </a:moveTo>
                <a:cubicBezTo>
                  <a:pt x="183" y="256"/>
                  <a:pt x="140" y="249"/>
                  <a:pt x="114" y="233"/>
                </a:cubicBezTo>
                <a:cubicBezTo>
                  <a:pt x="88" y="217"/>
                  <a:pt x="60" y="203"/>
                  <a:pt x="41" y="164"/>
                </a:cubicBezTo>
                <a:cubicBezTo>
                  <a:pt x="22" y="125"/>
                  <a:pt x="9" y="34"/>
                  <a:pt x="0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50" name="Freeform 18"/>
          <p:cNvSpPr>
            <a:spLocks/>
          </p:cNvSpPr>
          <p:nvPr/>
        </p:nvSpPr>
        <p:spPr bwMode="auto">
          <a:xfrm>
            <a:off x="8184159" y="4930614"/>
            <a:ext cx="249238" cy="449263"/>
          </a:xfrm>
          <a:custGeom>
            <a:avLst/>
            <a:gdLst>
              <a:gd name="T0" fmla="*/ 0 w 157"/>
              <a:gd name="T1" fmla="*/ 0 h 283"/>
              <a:gd name="T2" fmla="*/ 91 w 157"/>
              <a:gd name="T3" fmla="*/ 41 h 283"/>
              <a:gd name="T4" fmla="*/ 147 w 157"/>
              <a:gd name="T5" fmla="*/ 151 h 283"/>
              <a:gd name="T6" fmla="*/ 152 w 157"/>
              <a:gd name="T7" fmla="*/ 283 h 283"/>
              <a:gd name="T8" fmla="*/ 0 60000 65536"/>
              <a:gd name="T9" fmla="*/ 0 60000 65536"/>
              <a:gd name="T10" fmla="*/ 0 60000 65536"/>
              <a:gd name="T11" fmla="*/ 0 60000 65536"/>
              <a:gd name="T12" fmla="*/ 0 w 157"/>
              <a:gd name="T13" fmla="*/ 0 h 283"/>
              <a:gd name="T14" fmla="*/ 157 w 157"/>
              <a:gd name="T15" fmla="*/ 283 h 28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7" h="283">
                <a:moveTo>
                  <a:pt x="0" y="0"/>
                </a:moveTo>
                <a:cubicBezTo>
                  <a:pt x="15" y="7"/>
                  <a:pt x="67" y="16"/>
                  <a:pt x="91" y="41"/>
                </a:cubicBezTo>
                <a:cubicBezTo>
                  <a:pt x="115" y="66"/>
                  <a:pt x="137" y="111"/>
                  <a:pt x="147" y="151"/>
                </a:cubicBezTo>
                <a:cubicBezTo>
                  <a:pt x="157" y="191"/>
                  <a:pt x="151" y="256"/>
                  <a:pt x="152" y="283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51" name="Freeform 11"/>
          <p:cNvSpPr>
            <a:spLocks/>
          </p:cNvSpPr>
          <p:nvPr/>
        </p:nvSpPr>
        <p:spPr bwMode="auto">
          <a:xfrm>
            <a:off x="8805847" y="4944136"/>
            <a:ext cx="219851" cy="448504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"/>
          <p:cNvSpPr>
            <a:spLocks/>
          </p:cNvSpPr>
          <p:nvPr/>
        </p:nvSpPr>
        <p:spPr bwMode="auto">
          <a:xfrm>
            <a:off x="9300384" y="5118205"/>
            <a:ext cx="219851" cy="452814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8816481" y="5569200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16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9073406" y="4539544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17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081875" y="5569200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5"/>
                </a:solidFill>
              </a:rPr>
              <a:t>7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7596720" y="4539544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14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744997" y="1766045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16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866890" y="1783974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17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217723" y="1766045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14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121437" y="1779107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7116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485294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8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8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9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9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00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500"/>
                            </p:stCondLst>
                            <p:childTnLst>
                              <p:par>
                                <p:cTn id="1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 animBg="1"/>
      <p:bldP spid="14" grpId="0" animBg="1"/>
      <p:bldP spid="16" grpId="0" animBg="1"/>
      <p:bldP spid="34" grpId="0"/>
      <p:bldP spid="35" grpId="0" animBg="1"/>
      <p:bldP spid="36" grpId="0" animBg="1"/>
      <p:bldP spid="37" grpId="0"/>
      <p:bldP spid="38" grpId="0" animBg="1"/>
      <p:bldP spid="40" grpId="0" animBg="1"/>
      <p:bldP spid="42" grpId="0" animBg="1"/>
      <p:bldP spid="44" grpId="0" animBg="1"/>
      <p:bldP spid="46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Sort – Example 2</a:t>
            </a:r>
          </a:p>
        </p:txBody>
      </p:sp>
      <p:cxnSp>
        <p:nvCxnSpPr>
          <p:cNvPr id="5" name="Straight Connector 4"/>
          <p:cNvCxnSpPr>
            <a:stCxn id="10" idx="4"/>
            <a:endCxn id="15" idx="0"/>
          </p:cNvCxnSpPr>
          <p:nvPr/>
        </p:nvCxnSpPr>
        <p:spPr>
          <a:xfrm flipH="1">
            <a:off x="3604169" y="3917666"/>
            <a:ext cx="256925" cy="38957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638797" y="2398059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19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7" name="Straight Connector 6"/>
          <p:cNvCxnSpPr>
            <a:stCxn id="6" idx="3"/>
            <a:endCxn id="8" idx="0"/>
          </p:cNvCxnSpPr>
          <p:nvPr/>
        </p:nvCxnSpPr>
        <p:spPr>
          <a:xfrm flipH="1">
            <a:off x="2384408" y="2944401"/>
            <a:ext cx="348127" cy="4119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2064368" y="335639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9" name="Straight Connector 8"/>
          <p:cNvCxnSpPr>
            <a:stCxn id="6" idx="5"/>
            <a:endCxn id="10" idx="1"/>
          </p:cNvCxnSpPr>
          <p:nvPr/>
        </p:nvCxnSpPr>
        <p:spPr>
          <a:xfrm>
            <a:off x="3185139" y="2944401"/>
            <a:ext cx="449653" cy="4269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3541054" y="327758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1" name="Straight Connector 10"/>
          <p:cNvCxnSpPr>
            <a:stCxn id="8" idx="3"/>
            <a:endCxn id="12" idx="0"/>
          </p:cNvCxnSpPr>
          <p:nvPr/>
        </p:nvCxnSpPr>
        <p:spPr>
          <a:xfrm flipH="1">
            <a:off x="1977524" y="3902734"/>
            <a:ext cx="180582" cy="404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657484" y="430724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Straight Connector 12"/>
          <p:cNvCxnSpPr>
            <a:stCxn id="8" idx="5"/>
            <a:endCxn id="14" idx="0"/>
          </p:cNvCxnSpPr>
          <p:nvPr/>
        </p:nvCxnSpPr>
        <p:spPr>
          <a:xfrm>
            <a:off x="2610710" y="3902734"/>
            <a:ext cx="258853" cy="404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549523" y="430724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3284129" y="430724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16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1657484" y="1386239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19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7" name="Straight Connector 16"/>
          <p:cNvCxnSpPr/>
          <p:nvPr/>
        </p:nvCxnSpPr>
        <p:spPr>
          <a:xfrm>
            <a:off x="6096000" y="1053692"/>
            <a:ext cx="0" cy="52078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7358699" y="2426143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16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0" name="Straight Connector 19"/>
          <p:cNvCxnSpPr>
            <a:stCxn id="19" idx="3"/>
            <a:endCxn id="21" idx="0"/>
          </p:cNvCxnSpPr>
          <p:nvPr/>
        </p:nvCxnSpPr>
        <p:spPr>
          <a:xfrm flipH="1">
            <a:off x="7104310" y="2972485"/>
            <a:ext cx="348127" cy="4119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784270" y="338447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2" name="Straight Connector 21"/>
          <p:cNvCxnSpPr>
            <a:stCxn id="19" idx="5"/>
            <a:endCxn id="23" idx="1"/>
          </p:cNvCxnSpPr>
          <p:nvPr/>
        </p:nvCxnSpPr>
        <p:spPr>
          <a:xfrm>
            <a:off x="7905041" y="2972485"/>
            <a:ext cx="449653" cy="4269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8260956" y="3305670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4" name="Straight Connector 23"/>
          <p:cNvCxnSpPr>
            <a:stCxn id="21" idx="3"/>
            <a:endCxn id="25" idx="0"/>
          </p:cNvCxnSpPr>
          <p:nvPr/>
        </p:nvCxnSpPr>
        <p:spPr>
          <a:xfrm flipH="1">
            <a:off x="6697426" y="3930818"/>
            <a:ext cx="180582" cy="404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6377386" y="433532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6" name="Straight Connector 25"/>
          <p:cNvCxnSpPr>
            <a:stCxn id="21" idx="5"/>
            <a:endCxn id="27" idx="0"/>
          </p:cNvCxnSpPr>
          <p:nvPr/>
        </p:nvCxnSpPr>
        <p:spPr>
          <a:xfrm>
            <a:off x="7330612" y="3930818"/>
            <a:ext cx="258853" cy="404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7269425" y="433532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7197653" y="1386239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pSp>
        <p:nvGrpSpPr>
          <p:cNvPr id="29" name="Group 28"/>
          <p:cNvGrpSpPr/>
          <p:nvPr/>
        </p:nvGrpSpPr>
        <p:grpSpPr>
          <a:xfrm>
            <a:off x="3630328" y="2600912"/>
            <a:ext cx="1815727" cy="2006947"/>
            <a:chOff x="2261195" y="2837871"/>
            <a:chExt cx="1815727" cy="2006946"/>
          </a:xfrm>
        </p:grpSpPr>
        <p:cxnSp>
          <p:nvCxnSpPr>
            <p:cNvPr id="30" name="Straight Arrow Connector 29"/>
            <p:cNvCxnSpPr/>
            <p:nvPr/>
          </p:nvCxnSpPr>
          <p:spPr>
            <a:xfrm flipH="1">
              <a:off x="2261195" y="2837871"/>
              <a:ext cx="1815726" cy="1"/>
            </a:xfrm>
            <a:prstGeom prst="straightConnector1">
              <a:avLst/>
            </a:prstGeom>
            <a:ln w="28575">
              <a:solidFill>
                <a:srgbClr val="ED524F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076921" y="2837872"/>
              <a:ext cx="0" cy="2006945"/>
            </a:xfrm>
            <a:prstGeom prst="line">
              <a:avLst/>
            </a:prstGeom>
            <a:ln w="28575">
              <a:solidFill>
                <a:srgbClr val="ED52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flipH="1">
              <a:off x="2781521" y="4844817"/>
              <a:ext cx="1295401" cy="0"/>
            </a:xfrm>
            <a:prstGeom prst="straightConnector1">
              <a:avLst/>
            </a:prstGeom>
            <a:ln w="28575">
              <a:solidFill>
                <a:srgbClr val="ED524F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4315269" y="2903421"/>
            <a:ext cx="10699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Swap &amp; remove the last element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34" name="Freeform 33"/>
          <p:cNvSpPr/>
          <p:nvPr/>
        </p:nvSpPr>
        <p:spPr>
          <a:xfrm rot="10800000">
            <a:off x="1976718" y="1129551"/>
            <a:ext cx="3227293" cy="174813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2372" y="2417747"/>
            <a:ext cx="2617309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Create Max-heap</a:t>
            </a:r>
          </a:p>
        </p:txBody>
      </p:sp>
      <p:sp>
        <p:nvSpPr>
          <p:cNvPr id="36" name="Freeform 17"/>
          <p:cNvSpPr>
            <a:spLocks/>
          </p:cNvSpPr>
          <p:nvPr/>
        </p:nvSpPr>
        <p:spPr bwMode="auto">
          <a:xfrm>
            <a:off x="7732054" y="3067146"/>
            <a:ext cx="388829" cy="550113"/>
          </a:xfrm>
          <a:custGeom>
            <a:avLst/>
            <a:gdLst>
              <a:gd name="T0" fmla="*/ 197 w 197"/>
              <a:gd name="T1" fmla="*/ 260 h 260"/>
              <a:gd name="T2" fmla="*/ 114 w 197"/>
              <a:gd name="T3" fmla="*/ 233 h 260"/>
              <a:gd name="T4" fmla="*/ 41 w 197"/>
              <a:gd name="T5" fmla="*/ 164 h 260"/>
              <a:gd name="T6" fmla="*/ 0 w 197"/>
              <a:gd name="T7" fmla="*/ 0 h 260"/>
              <a:gd name="T8" fmla="*/ 0 60000 65536"/>
              <a:gd name="T9" fmla="*/ 0 60000 65536"/>
              <a:gd name="T10" fmla="*/ 0 60000 65536"/>
              <a:gd name="T11" fmla="*/ 0 60000 65536"/>
              <a:gd name="T12" fmla="*/ 0 w 197"/>
              <a:gd name="T13" fmla="*/ 0 h 260"/>
              <a:gd name="T14" fmla="*/ 197 w 197"/>
              <a:gd name="T15" fmla="*/ 260 h 2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7" h="260">
                <a:moveTo>
                  <a:pt x="197" y="260"/>
                </a:moveTo>
                <a:cubicBezTo>
                  <a:pt x="183" y="256"/>
                  <a:pt x="140" y="249"/>
                  <a:pt x="114" y="233"/>
                </a:cubicBezTo>
                <a:cubicBezTo>
                  <a:pt x="88" y="217"/>
                  <a:pt x="60" y="203"/>
                  <a:pt x="41" y="164"/>
                </a:cubicBezTo>
                <a:cubicBezTo>
                  <a:pt x="22" y="125"/>
                  <a:pt x="9" y="34"/>
                  <a:pt x="0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37" name="Freeform 18"/>
          <p:cNvSpPr>
            <a:spLocks/>
          </p:cNvSpPr>
          <p:nvPr/>
        </p:nvSpPr>
        <p:spPr bwMode="auto">
          <a:xfrm>
            <a:off x="8100912" y="2691889"/>
            <a:ext cx="451023" cy="585697"/>
          </a:xfrm>
          <a:custGeom>
            <a:avLst/>
            <a:gdLst>
              <a:gd name="T0" fmla="*/ 0 w 157"/>
              <a:gd name="T1" fmla="*/ 0 h 283"/>
              <a:gd name="T2" fmla="*/ 91 w 157"/>
              <a:gd name="T3" fmla="*/ 41 h 283"/>
              <a:gd name="T4" fmla="*/ 147 w 157"/>
              <a:gd name="T5" fmla="*/ 151 h 283"/>
              <a:gd name="T6" fmla="*/ 152 w 157"/>
              <a:gd name="T7" fmla="*/ 283 h 283"/>
              <a:gd name="T8" fmla="*/ 0 60000 65536"/>
              <a:gd name="T9" fmla="*/ 0 60000 65536"/>
              <a:gd name="T10" fmla="*/ 0 60000 65536"/>
              <a:gd name="T11" fmla="*/ 0 60000 65536"/>
              <a:gd name="T12" fmla="*/ 0 w 157"/>
              <a:gd name="T13" fmla="*/ 0 h 283"/>
              <a:gd name="T14" fmla="*/ 157 w 157"/>
              <a:gd name="T15" fmla="*/ 283 h 28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7" h="283">
                <a:moveTo>
                  <a:pt x="0" y="0"/>
                </a:moveTo>
                <a:cubicBezTo>
                  <a:pt x="15" y="7"/>
                  <a:pt x="67" y="16"/>
                  <a:pt x="91" y="41"/>
                </a:cubicBezTo>
                <a:cubicBezTo>
                  <a:pt x="115" y="66"/>
                  <a:pt x="137" y="111"/>
                  <a:pt x="147" y="151"/>
                </a:cubicBezTo>
                <a:cubicBezTo>
                  <a:pt x="157" y="191"/>
                  <a:pt x="151" y="256"/>
                  <a:pt x="152" y="283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38" name="Freeform 37"/>
          <p:cNvSpPr/>
          <p:nvPr/>
        </p:nvSpPr>
        <p:spPr>
          <a:xfrm rot="10800000">
            <a:off x="7408978" y="1117928"/>
            <a:ext cx="1385397" cy="186437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730237" y="2518044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16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375569" y="4427227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19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693820" y="1443315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16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894220" y="1443315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19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511479" y="1443315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16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234009" y="1429868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17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352396" y="3425655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16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450139" y="2546128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17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56897" y="796458"/>
            <a:ext cx="84029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</a:t>
            </a:r>
            <a:r>
              <a:rPr lang="en-IN" sz="2000" b="1" dirty="0"/>
              <a:t>3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251083" y="796458"/>
            <a:ext cx="84029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4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83307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500"/>
                            </p:stCondLst>
                            <p:childTnLst>
                              <p:par>
                                <p:cTn id="1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500"/>
                            </p:stCondLst>
                            <p:childTnLst>
                              <p:par>
                                <p:cTn id="1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 animBg="1"/>
      <p:bldP spid="14" grpId="0" animBg="1"/>
      <p:bldP spid="15" grpId="0" animBg="1"/>
      <p:bldP spid="15" grpId="1" animBg="1"/>
      <p:bldP spid="19" grpId="0" animBg="1"/>
      <p:bldP spid="21" grpId="0" animBg="1"/>
      <p:bldP spid="23" grpId="0" animBg="1"/>
      <p:bldP spid="25" grpId="0" animBg="1"/>
      <p:bldP spid="27" grpId="0" animBg="1"/>
      <p:bldP spid="33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0" grpId="1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8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Sort – Example 2</a:t>
            </a:r>
          </a:p>
        </p:txBody>
      </p:sp>
      <p:sp>
        <p:nvSpPr>
          <p:cNvPr id="6" name="Oval 5"/>
          <p:cNvSpPr/>
          <p:nvPr/>
        </p:nvSpPr>
        <p:spPr>
          <a:xfrm>
            <a:off x="2638797" y="2398059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7" name="Straight Connector 6"/>
          <p:cNvCxnSpPr>
            <a:stCxn id="6" idx="3"/>
            <a:endCxn id="8" idx="0"/>
          </p:cNvCxnSpPr>
          <p:nvPr/>
        </p:nvCxnSpPr>
        <p:spPr>
          <a:xfrm flipH="1">
            <a:off x="2384408" y="2944401"/>
            <a:ext cx="348127" cy="4119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2064368" y="335639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9" name="Straight Connector 8"/>
          <p:cNvCxnSpPr>
            <a:stCxn id="6" idx="5"/>
            <a:endCxn id="10" idx="1"/>
          </p:cNvCxnSpPr>
          <p:nvPr/>
        </p:nvCxnSpPr>
        <p:spPr>
          <a:xfrm>
            <a:off x="3185139" y="2944401"/>
            <a:ext cx="449653" cy="4269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3541054" y="327758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16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1" name="Straight Connector 10"/>
          <p:cNvCxnSpPr>
            <a:stCxn id="8" idx="3"/>
            <a:endCxn id="12" idx="0"/>
          </p:cNvCxnSpPr>
          <p:nvPr/>
        </p:nvCxnSpPr>
        <p:spPr>
          <a:xfrm flipH="1">
            <a:off x="1977524" y="3902734"/>
            <a:ext cx="180582" cy="404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657484" y="430724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Straight Connector 12"/>
          <p:cNvCxnSpPr>
            <a:stCxn id="8" idx="5"/>
            <a:endCxn id="14" idx="0"/>
          </p:cNvCxnSpPr>
          <p:nvPr/>
        </p:nvCxnSpPr>
        <p:spPr>
          <a:xfrm>
            <a:off x="2610710" y="3902734"/>
            <a:ext cx="258853" cy="404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549523" y="430724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1657484" y="1386239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19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7" name="Straight Connector 16"/>
          <p:cNvCxnSpPr/>
          <p:nvPr/>
        </p:nvCxnSpPr>
        <p:spPr>
          <a:xfrm>
            <a:off x="6096000" y="1053692"/>
            <a:ext cx="0" cy="52078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7358699" y="2426143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  <p:cxnSp>
        <p:nvCxnSpPr>
          <p:cNvPr id="20" name="Straight Connector 19"/>
          <p:cNvCxnSpPr>
            <a:stCxn id="19" idx="3"/>
            <a:endCxn id="21" idx="0"/>
          </p:cNvCxnSpPr>
          <p:nvPr/>
        </p:nvCxnSpPr>
        <p:spPr>
          <a:xfrm flipH="1">
            <a:off x="7104310" y="2972485"/>
            <a:ext cx="348127" cy="4119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784270" y="338447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2" name="Straight Connector 21"/>
          <p:cNvCxnSpPr>
            <a:stCxn id="19" idx="5"/>
            <a:endCxn id="23" idx="1"/>
          </p:cNvCxnSpPr>
          <p:nvPr/>
        </p:nvCxnSpPr>
        <p:spPr>
          <a:xfrm>
            <a:off x="7905041" y="2972485"/>
            <a:ext cx="449653" cy="4269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8260956" y="3305670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16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4" name="Straight Connector 23"/>
          <p:cNvCxnSpPr>
            <a:stCxn id="21" idx="3"/>
            <a:endCxn id="25" idx="0"/>
          </p:cNvCxnSpPr>
          <p:nvPr/>
        </p:nvCxnSpPr>
        <p:spPr>
          <a:xfrm flipH="1">
            <a:off x="6697426" y="3930818"/>
            <a:ext cx="180582" cy="404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6377386" y="433532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7197653" y="1386239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17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3353813" y="2600912"/>
            <a:ext cx="2103120" cy="2006947"/>
            <a:chOff x="3353813" y="2600912"/>
            <a:chExt cx="2103120" cy="2006947"/>
          </a:xfrm>
        </p:grpSpPr>
        <p:cxnSp>
          <p:nvCxnSpPr>
            <p:cNvPr id="30" name="Straight Arrow Connector 29"/>
            <p:cNvCxnSpPr/>
            <p:nvPr/>
          </p:nvCxnSpPr>
          <p:spPr>
            <a:xfrm flipH="1">
              <a:off x="3630328" y="2600912"/>
              <a:ext cx="1815726" cy="1"/>
            </a:xfrm>
            <a:prstGeom prst="straightConnector1">
              <a:avLst/>
            </a:prstGeom>
            <a:ln w="28575">
              <a:solidFill>
                <a:srgbClr val="ED524F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5446054" y="2600913"/>
              <a:ext cx="0" cy="2006946"/>
            </a:xfrm>
            <a:prstGeom prst="line">
              <a:avLst/>
            </a:prstGeom>
            <a:ln w="28575">
              <a:solidFill>
                <a:srgbClr val="ED52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flipH="1">
              <a:off x="3353813" y="4607859"/>
              <a:ext cx="2103120" cy="0"/>
            </a:xfrm>
            <a:prstGeom prst="straightConnector1">
              <a:avLst/>
            </a:prstGeom>
            <a:ln w="28575">
              <a:solidFill>
                <a:srgbClr val="ED524F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4315269" y="2903421"/>
            <a:ext cx="10699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Swap &amp; remove the last element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34" name="Freeform 33"/>
          <p:cNvSpPr/>
          <p:nvPr/>
        </p:nvSpPr>
        <p:spPr>
          <a:xfrm rot="10800000">
            <a:off x="1976717" y="1194865"/>
            <a:ext cx="2608345" cy="137546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2372" y="2417747"/>
            <a:ext cx="2617309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Create Max-heap</a:t>
            </a:r>
          </a:p>
        </p:txBody>
      </p:sp>
      <p:sp>
        <p:nvSpPr>
          <p:cNvPr id="36" name="Freeform 17"/>
          <p:cNvSpPr>
            <a:spLocks/>
          </p:cNvSpPr>
          <p:nvPr/>
        </p:nvSpPr>
        <p:spPr bwMode="auto">
          <a:xfrm>
            <a:off x="7732054" y="3067146"/>
            <a:ext cx="388829" cy="550113"/>
          </a:xfrm>
          <a:custGeom>
            <a:avLst/>
            <a:gdLst>
              <a:gd name="T0" fmla="*/ 197 w 197"/>
              <a:gd name="T1" fmla="*/ 260 h 260"/>
              <a:gd name="T2" fmla="*/ 114 w 197"/>
              <a:gd name="T3" fmla="*/ 233 h 260"/>
              <a:gd name="T4" fmla="*/ 41 w 197"/>
              <a:gd name="T5" fmla="*/ 164 h 260"/>
              <a:gd name="T6" fmla="*/ 0 w 197"/>
              <a:gd name="T7" fmla="*/ 0 h 260"/>
              <a:gd name="T8" fmla="*/ 0 60000 65536"/>
              <a:gd name="T9" fmla="*/ 0 60000 65536"/>
              <a:gd name="T10" fmla="*/ 0 60000 65536"/>
              <a:gd name="T11" fmla="*/ 0 60000 65536"/>
              <a:gd name="T12" fmla="*/ 0 w 197"/>
              <a:gd name="T13" fmla="*/ 0 h 260"/>
              <a:gd name="T14" fmla="*/ 197 w 197"/>
              <a:gd name="T15" fmla="*/ 260 h 2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7" h="260">
                <a:moveTo>
                  <a:pt x="197" y="260"/>
                </a:moveTo>
                <a:cubicBezTo>
                  <a:pt x="183" y="256"/>
                  <a:pt x="140" y="249"/>
                  <a:pt x="114" y="233"/>
                </a:cubicBezTo>
                <a:cubicBezTo>
                  <a:pt x="88" y="217"/>
                  <a:pt x="60" y="203"/>
                  <a:pt x="41" y="164"/>
                </a:cubicBezTo>
                <a:cubicBezTo>
                  <a:pt x="22" y="125"/>
                  <a:pt x="9" y="34"/>
                  <a:pt x="0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37" name="Freeform 18"/>
          <p:cNvSpPr>
            <a:spLocks/>
          </p:cNvSpPr>
          <p:nvPr/>
        </p:nvSpPr>
        <p:spPr bwMode="auto">
          <a:xfrm>
            <a:off x="8100912" y="2691889"/>
            <a:ext cx="451023" cy="585697"/>
          </a:xfrm>
          <a:custGeom>
            <a:avLst/>
            <a:gdLst>
              <a:gd name="T0" fmla="*/ 0 w 157"/>
              <a:gd name="T1" fmla="*/ 0 h 283"/>
              <a:gd name="T2" fmla="*/ 91 w 157"/>
              <a:gd name="T3" fmla="*/ 41 h 283"/>
              <a:gd name="T4" fmla="*/ 147 w 157"/>
              <a:gd name="T5" fmla="*/ 151 h 283"/>
              <a:gd name="T6" fmla="*/ 152 w 157"/>
              <a:gd name="T7" fmla="*/ 283 h 283"/>
              <a:gd name="T8" fmla="*/ 0 60000 65536"/>
              <a:gd name="T9" fmla="*/ 0 60000 65536"/>
              <a:gd name="T10" fmla="*/ 0 60000 65536"/>
              <a:gd name="T11" fmla="*/ 0 60000 65536"/>
              <a:gd name="T12" fmla="*/ 0 w 157"/>
              <a:gd name="T13" fmla="*/ 0 h 283"/>
              <a:gd name="T14" fmla="*/ 157 w 157"/>
              <a:gd name="T15" fmla="*/ 283 h 28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7" h="283">
                <a:moveTo>
                  <a:pt x="0" y="0"/>
                </a:moveTo>
                <a:cubicBezTo>
                  <a:pt x="15" y="7"/>
                  <a:pt x="67" y="16"/>
                  <a:pt x="91" y="41"/>
                </a:cubicBezTo>
                <a:cubicBezTo>
                  <a:pt x="115" y="66"/>
                  <a:pt x="137" y="111"/>
                  <a:pt x="147" y="151"/>
                </a:cubicBezTo>
                <a:cubicBezTo>
                  <a:pt x="157" y="191"/>
                  <a:pt x="151" y="256"/>
                  <a:pt x="152" y="283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38" name="Freeform 37"/>
          <p:cNvSpPr/>
          <p:nvPr/>
        </p:nvSpPr>
        <p:spPr>
          <a:xfrm rot="10800000">
            <a:off x="7408978" y="1117928"/>
            <a:ext cx="1385397" cy="186437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730239" y="2518043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5"/>
                </a:solidFill>
              </a:rPr>
              <a:t>7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644050" y="4427227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17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258492" y="1443316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17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693821" y="1443315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71160"/>
                </a:solidFill>
              </a:rPr>
              <a:t>7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231320" y="1443316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16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540295" y="1442930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7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437996" y="2537381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16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351476" y="3408277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7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56897" y="796458"/>
            <a:ext cx="84029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5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251083" y="796458"/>
            <a:ext cx="84029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6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20713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5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00"/>
                            </p:stCondLst>
                            <p:childTnLst>
                              <p:par>
                                <p:cTn id="1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 animBg="1"/>
      <p:bldP spid="14" grpId="0" animBg="1"/>
      <p:bldP spid="14" grpId="1" animBg="1"/>
      <p:bldP spid="19" grpId="0" animBg="1"/>
      <p:bldP spid="21" grpId="0" animBg="1"/>
      <p:bldP spid="23" grpId="0" animBg="1"/>
      <p:bldP spid="25" grpId="0" animBg="1"/>
      <p:bldP spid="33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0" grpId="1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8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Sort – Example 2</a:t>
            </a:r>
          </a:p>
        </p:txBody>
      </p:sp>
      <p:sp>
        <p:nvSpPr>
          <p:cNvPr id="6" name="Oval 5"/>
          <p:cNvSpPr/>
          <p:nvPr/>
        </p:nvSpPr>
        <p:spPr>
          <a:xfrm>
            <a:off x="2638797" y="2398059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16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7" name="Straight Connector 6"/>
          <p:cNvCxnSpPr>
            <a:stCxn id="6" idx="3"/>
            <a:endCxn id="8" idx="0"/>
          </p:cNvCxnSpPr>
          <p:nvPr/>
        </p:nvCxnSpPr>
        <p:spPr>
          <a:xfrm flipH="1">
            <a:off x="2384408" y="2944401"/>
            <a:ext cx="348127" cy="4119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2064368" y="335639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9" name="Straight Connector 8"/>
          <p:cNvCxnSpPr>
            <a:stCxn id="6" idx="5"/>
            <a:endCxn id="10" idx="1"/>
          </p:cNvCxnSpPr>
          <p:nvPr/>
        </p:nvCxnSpPr>
        <p:spPr>
          <a:xfrm>
            <a:off x="3185139" y="2944401"/>
            <a:ext cx="449653" cy="4269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3541054" y="327758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  <p:cxnSp>
        <p:nvCxnSpPr>
          <p:cNvPr id="11" name="Straight Connector 10"/>
          <p:cNvCxnSpPr>
            <a:stCxn id="8" idx="3"/>
            <a:endCxn id="12" idx="0"/>
          </p:cNvCxnSpPr>
          <p:nvPr/>
        </p:nvCxnSpPr>
        <p:spPr>
          <a:xfrm flipH="1">
            <a:off x="1977524" y="3902734"/>
            <a:ext cx="180582" cy="404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657484" y="430724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1657484" y="1386239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17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19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7" name="Straight Connector 16"/>
          <p:cNvCxnSpPr/>
          <p:nvPr/>
        </p:nvCxnSpPr>
        <p:spPr>
          <a:xfrm>
            <a:off x="6096000" y="1053692"/>
            <a:ext cx="0" cy="52078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7358699" y="2426143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0" name="Straight Connector 19"/>
          <p:cNvCxnSpPr>
            <a:stCxn id="19" idx="3"/>
            <a:endCxn id="21" idx="0"/>
          </p:cNvCxnSpPr>
          <p:nvPr/>
        </p:nvCxnSpPr>
        <p:spPr>
          <a:xfrm flipH="1">
            <a:off x="7104310" y="2972485"/>
            <a:ext cx="348127" cy="4119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784270" y="338447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2" name="Straight Connector 21"/>
          <p:cNvCxnSpPr>
            <a:stCxn id="19" idx="5"/>
            <a:endCxn id="23" idx="1"/>
          </p:cNvCxnSpPr>
          <p:nvPr/>
        </p:nvCxnSpPr>
        <p:spPr>
          <a:xfrm>
            <a:off x="7905041" y="2972485"/>
            <a:ext cx="449653" cy="4269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8260956" y="3305670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7197653" y="1386239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16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17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2439410" y="2600912"/>
            <a:ext cx="3017520" cy="2006947"/>
            <a:chOff x="2439410" y="2600912"/>
            <a:chExt cx="3017520" cy="2006947"/>
          </a:xfrm>
        </p:grpSpPr>
        <p:cxnSp>
          <p:nvCxnSpPr>
            <p:cNvPr id="30" name="Straight Arrow Connector 29"/>
            <p:cNvCxnSpPr/>
            <p:nvPr/>
          </p:nvCxnSpPr>
          <p:spPr>
            <a:xfrm flipH="1">
              <a:off x="3630328" y="2600912"/>
              <a:ext cx="1815726" cy="1"/>
            </a:xfrm>
            <a:prstGeom prst="straightConnector1">
              <a:avLst/>
            </a:prstGeom>
            <a:ln w="28575">
              <a:solidFill>
                <a:srgbClr val="ED524F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5446054" y="2600913"/>
              <a:ext cx="0" cy="2006946"/>
            </a:xfrm>
            <a:prstGeom prst="line">
              <a:avLst/>
            </a:prstGeom>
            <a:ln w="28575">
              <a:solidFill>
                <a:srgbClr val="ED52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flipH="1">
              <a:off x="2439410" y="4607859"/>
              <a:ext cx="3017520" cy="0"/>
            </a:xfrm>
            <a:prstGeom prst="straightConnector1">
              <a:avLst/>
            </a:prstGeom>
            <a:ln w="28575">
              <a:solidFill>
                <a:srgbClr val="ED524F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4315269" y="2903421"/>
            <a:ext cx="10699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Swap &amp; remove the last element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34" name="Freeform 33"/>
          <p:cNvSpPr/>
          <p:nvPr/>
        </p:nvSpPr>
        <p:spPr>
          <a:xfrm rot="10800000">
            <a:off x="1976717" y="1149532"/>
            <a:ext cx="1942140" cy="222069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2372" y="2417747"/>
            <a:ext cx="2617309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Create Max-heap</a:t>
            </a:r>
          </a:p>
        </p:txBody>
      </p:sp>
      <p:sp>
        <p:nvSpPr>
          <p:cNvPr id="38" name="Freeform 37"/>
          <p:cNvSpPr/>
          <p:nvPr/>
        </p:nvSpPr>
        <p:spPr>
          <a:xfrm rot="10800000">
            <a:off x="7408978" y="1117927"/>
            <a:ext cx="755308" cy="214483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1748924" y="4427227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16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730237" y="2518044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631476" y="1443317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16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680758" y="1443315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218258" y="1443316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14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861026" y="1442931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71160"/>
                </a:solidFill>
              </a:rPr>
              <a:t>1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451059" y="2550446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14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875372" y="3512779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5"/>
                </a:solidFill>
              </a:rPr>
              <a:t>1</a:t>
            </a:r>
          </a:p>
        </p:txBody>
      </p:sp>
      <p:sp>
        <p:nvSpPr>
          <p:cNvPr id="47" name="Freeform 11"/>
          <p:cNvSpPr>
            <a:spLocks/>
          </p:cNvSpPr>
          <p:nvPr/>
        </p:nvSpPr>
        <p:spPr bwMode="auto">
          <a:xfrm>
            <a:off x="6931865" y="2818200"/>
            <a:ext cx="376788" cy="534342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Freeform 12"/>
          <p:cNvSpPr>
            <a:spLocks/>
          </p:cNvSpPr>
          <p:nvPr/>
        </p:nvSpPr>
        <p:spPr bwMode="auto">
          <a:xfrm>
            <a:off x="7391783" y="3085371"/>
            <a:ext cx="239714" cy="452814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256897" y="796458"/>
            <a:ext cx="84029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7</a:t>
            </a:r>
            <a:endParaRPr lang="en-US" sz="20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6251083" y="796458"/>
            <a:ext cx="84029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8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14048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 animBg="1"/>
      <p:bldP spid="12" grpId="1" animBg="1"/>
      <p:bldP spid="19" grpId="0" animBg="1"/>
      <p:bldP spid="21" grpId="0" animBg="1"/>
      <p:bldP spid="23" grpId="0" animBg="1"/>
      <p:bldP spid="33" grpId="0"/>
      <p:bldP spid="34" grpId="0" animBg="1"/>
      <p:bldP spid="35" grpId="0" animBg="1"/>
      <p:bldP spid="38" grpId="0" animBg="1"/>
      <p:bldP spid="39" grpId="0" animBg="1"/>
      <p:bldP spid="39" grpId="1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37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Sort – Example 2</a:t>
            </a:r>
          </a:p>
        </p:txBody>
      </p:sp>
      <p:sp>
        <p:nvSpPr>
          <p:cNvPr id="4" name="Oval 3"/>
          <p:cNvSpPr/>
          <p:nvPr/>
        </p:nvSpPr>
        <p:spPr>
          <a:xfrm>
            <a:off x="2638797" y="2398059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5" name="Straight Connector 4"/>
          <p:cNvCxnSpPr>
            <a:stCxn id="4" idx="3"/>
            <a:endCxn id="6" idx="0"/>
          </p:cNvCxnSpPr>
          <p:nvPr/>
        </p:nvCxnSpPr>
        <p:spPr>
          <a:xfrm flipH="1">
            <a:off x="2384408" y="2944401"/>
            <a:ext cx="348127" cy="4119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064368" y="3356392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7" name="Straight Connector 6"/>
          <p:cNvCxnSpPr>
            <a:stCxn id="4" idx="5"/>
            <a:endCxn id="8" idx="1"/>
          </p:cNvCxnSpPr>
          <p:nvPr/>
        </p:nvCxnSpPr>
        <p:spPr>
          <a:xfrm>
            <a:off x="3185139" y="2944401"/>
            <a:ext cx="449653" cy="4269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3541054" y="327758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1657484" y="1386239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16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17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19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6096000" y="1053692"/>
            <a:ext cx="0" cy="52078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7358699" y="2426143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7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Straight Connector 11"/>
          <p:cNvCxnSpPr>
            <a:stCxn id="11" idx="3"/>
            <a:endCxn id="13" idx="0"/>
          </p:cNvCxnSpPr>
          <p:nvPr/>
        </p:nvCxnSpPr>
        <p:spPr>
          <a:xfrm flipH="1">
            <a:off x="7104310" y="2972485"/>
            <a:ext cx="348127" cy="4119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784270" y="338447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7197653" y="1386239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14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16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17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3630328" y="2600912"/>
            <a:ext cx="1826602" cy="1097281"/>
            <a:chOff x="3630328" y="2600912"/>
            <a:chExt cx="1826602" cy="1097281"/>
          </a:xfrm>
        </p:grpSpPr>
        <p:cxnSp>
          <p:nvCxnSpPr>
            <p:cNvPr id="16" name="Straight Arrow Connector 15"/>
            <p:cNvCxnSpPr/>
            <p:nvPr/>
          </p:nvCxnSpPr>
          <p:spPr>
            <a:xfrm flipH="1">
              <a:off x="3630328" y="2600912"/>
              <a:ext cx="1815726" cy="1"/>
            </a:xfrm>
            <a:prstGeom prst="straightConnector1">
              <a:avLst/>
            </a:prstGeom>
            <a:ln w="28575">
              <a:solidFill>
                <a:srgbClr val="ED524F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446054" y="2600913"/>
              <a:ext cx="0" cy="1097280"/>
            </a:xfrm>
            <a:prstGeom prst="line">
              <a:avLst/>
            </a:prstGeom>
            <a:ln w="28575">
              <a:solidFill>
                <a:srgbClr val="ED52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268210" y="3693459"/>
              <a:ext cx="1188720" cy="0"/>
            </a:xfrm>
            <a:prstGeom prst="straightConnector1">
              <a:avLst/>
            </a:prstGeom>
            <a:ln w="28575">
              <a:solidFill>
                <a:srgbClr val="ED524F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4075612" y="2642164"/>
            <a:ext cx="13879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solidFill>
                  <a:srgbClr val="0070C0"/>
                </a:solidFill>
              </a:rPr>
              <a:t>Swap &amp; remove the last element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0" name="Freeform 19"/>
          <p:cNvSpPr/>
          <p:nvPr/>
        </p:nvSpPr>
        <p:spPr>
          <a:xfrm rot="10800000">
            <a:off x="1976717" y="1149531"/>
            <a:ext cx="1210620" cy="235131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222372" y="2417747"/>
            <a:ext cx="2617309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Already a Max-heap</a:t>
            </a:r>
          </a:p>
        </p:txBody>
      </p:sp>
      <p:sp>
        <p:nvSpPr>
          <p:cNvPr id="22" name="Freeform 21"/>
          <p:cNvSpPr/>
          <p:nvPr/>
        </p:nvSpPr>
        <p:spPr>
          <a:xfrm rot="10800000">
            <a:off x="7408978" y="1117927"/>
            <a:ext cx="755308" cy="214483"/>
          </a:xfrm>
          <a:custGeom>
            <a:avLst/>
            <a:gdLst>
              <a:gd name="connsiteX0" fmla="*/ 0 w 1636294"/>
              <a:gd name="connsiteY0" fmla="*/ 0 h 228600"/>
              <a:gd name="connsiteX1" fmla="*/ 0 w 1636294"/>
              <a:gd name="connsiteY1" fmla="*/ 228600 h 228600"/>
              <a:gd name="connsiteX2" fmla="*/ 1636294 w 1636294"/>
              <a:gd name="connsiteY2" fmla="*/ 228600 h 228600"/>
              <a:gd name="connsiteX3" fmla="*/ 1636294 w 1636294"/>
              <a:gd name="connsiteY3" fmla="*/ 3609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6294" h="228600">
                <a:moveTo>
                  <a:pt x="0" y="0"/>
                </a:moveTo>
                <a:lnTo>
                  <a:pt x="0" y="228600"/>
                </a:lnTo>
                <a:lnTo>
                  <a:pt x="1636294" y="228600"/>
                </a:lnTo>
                <a:lnTo>
                  <a:pt x="1636294" y="36094"/>
                </a:lnTo>
              </a:path>
            </a:pathLst>
          </a:custGeom>
          <a:ln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3632494" y="3397571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14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30237" y="2518044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7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52207" y="1430255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14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19947" y="1443315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A71160"/>
                </a:solidFill>
              </a:rPr>
              <a:t>7</a:t>
            </a:r>
            <a:endParaRPr lang="en-US" sz="2400" dirty="0">
              <a:solidFill>
                <a:srgbClr val="A7116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84464" y="1430254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71160"/>
                </a:solidFill>
              </a:rPr>
              <a:t>7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234008" y="1442931"/>
            <a:ext cx="54864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71160"/>
                </a:solidFill>
              </a:rPr>
              <a:t>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875710" y="3504461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7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463201" y="2546128"/>
            <a:ext cx="45720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5"/>
                </a:solidFill>
              </a:rPr>
              <a:t>1</a:t>
            </a:r>
          </a:p>
        </p:txBody>
      </p:sp>
      <p:sp>
        <p:nvSpPr>
          <p:cNvPr id="31" name="Freeform 11"/>
          <p:cNvSpPr>
            <a:spLocks/>
          </p:cNvSpPr>
          <p:nvPr/>
        </p:nvSpPr>
        <p:spPr bwMode="auto">
          <a:xfrm>
            <a:off x="6931865" y="2818200"/>
            <a:ext cx="376788" cy="534342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"/>
          <p:cNvSpPr>
            <a:spLocks/>
          </p:cNvSpPr>
          <p:nvPr/>
        </p:nvSpPr>
        <p:spPr bwMode="auto">
          <a:xfrm>
            <a:off x="7391783" y="3085371"/>
            <a:ext cx="239714" cy="452814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rgbClr val="ED524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9257212" y="2899067"/>
            <a:ext cx="2538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solidFill>
                  <a:srgbClr val="0070C0"/>
                </a:solidFill>
              </a:rPr>
              <a:t>Swap &amp; remove the last element</a:t>
            </a:r>
            <a:endParaRPr lang="en-US" b="1" dirty="0">
              <a:solidFill>
                <a:srgbClr val="0070C0"/>
              </a:solidFill>
            </a:endParaRPr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/>
          </p:nvPr>
        </p:nvGraphicFramePr>
        <p:xfrm>
          <a:off x="7524224" y="4556160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7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14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16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17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35" name="Straight Connector 34"/>
          <p:cNvCxnSpPr/>
          <p:nvPr/>
        </p:nvCxnSpPr>
        <p:spPr>
          <a:xfrm>
            <a:off x="6087291" y="4219303"/>
            <a:ext cx="57607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9124424" y="5311466"/>
            <a:ext cx="640080" cy="64008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167258" y="5311342"/>
            <a:ext cx="1537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solidFill>
                  <a:srgbClr val="0070C0"/>
                </a:solidFill>
              </a:rPr>
              <a:t>Remove the last element</a:t>
            </a:r>
            <a:endParaRPr lang="en-US" b="1" dirty="0">
              <a:solidFill>
                <a:srgbClr val="0070C0"/>
              </a:solidFill>
            </a:endParaRP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7524224" y="4551806"/>
          <a:ext cx="384048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7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14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16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17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9" name="Rounded Rectangle 38"/>
          <p:cNvSpPr/>
          <p:nvPr/>
        </p:nvSpPr>
        <p:spPr>
          <a:xfrm>
            <a:off x="7467618" y="5734590"/>
            <a:ext cx="3931920" cy="4572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890E4F"/>
                </a:solidFill>
              </a:rPr>
              <a:t>The entire array is sorted now.</a:t>
            </a:r>
            <a:endParaRPr lang="en-US" sz="2400" dirty="0">
              <a:solidFill>
                <a:srgbClr val="890E4F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56897" y="796458"/>
            <a:ext cx="84029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9</a:t>
            </a:r>
            <a:endParaRPr lang="en-US" sz="20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6251083" y="796458"/>
            <a:ext cx="970137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10</a:t>
            </a:r>
            <a:endParaRPr lang="en-US" sz="20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6194477" y="4279887"/>
            <a:ext cx="970137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Step 11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93793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00"/>
                            </p:stCondLst>
                            <p:childTnLst>
                              <p:par>
                                <p:cTn id="1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0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500"/>
                            </p:stCondLst>
                            <p:childTnLst>
                              <p:par>
                                <p:cTn id="1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8" grpId="1" animBg="1"/>
      <p:bldP spid="11" grpId="0" animBg="1"/>
      <p:bldP spid="13" grpId="0" animBg="1"/>
      <p:bldP spid="13" grpId="1" animBg="1"/>
      <p:bldP spid="19" grpId="0"/>
      <p:bldP spid="20" grpId="0" animBg="1"/>
      <p:bldP spid="21" grpId="0" animBg="1"/>
      <p:bldP spid="22" grpId="0" animBg="1"/>
      <p:bldP spid="23" grpId="0" animBg="1"/>
      <p:bldP spid="23" grpId="1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29" grpId="1" animBg="1"/>
      <p:bldP spid="30" grpId="0" animBg="1"/>
      <p:bldP spid="31" grpId="0" animBg="1"/>
      <p:bldP spid="31" grpId="1" animBg="1"/>
      <p:bldP spid="32" grpId="0" animBg="1"/>
      <p:bldP spid="32" grpId="1" animBg="1"/>
      <p:bldP spid="33" grpId="0"/>
      <p:bldP spid="36" grpId="0" animBg="1"/>
      <p:bldP spid="36" grpId="1" animBg="1"/>
      <p:bldP spid="37" grpId="0"/>
      <p:bldP spid="37" grpId="1"/>
      <p:bldP spid="39" grpId="0" animBg="1"/>
      <p:bldP spid="41" grpId="0" animBg="1"/>
      <p:bldP spid="42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Sort the following elements using Heap Sort Method.</a:t>
            </a:r>
          </a:p>
          <a:p>
            <a:pPr marL="1001712" lvl="1" indent="-457200">
              <a:buFont typeface="+mj-lt"/>
              <a:buAutoNum type="arabicPeriod"/>
            </a:pPr>
            <a:r>
              <a:rPr lang="en-US" dirty="0" smtClean="0"/>
              <a:t>34, 18, 65, 32, 51, 21</a:t>
            </a:r>
          </a:p>
          <a:p>
            <a:pPr marL="1001712" lvl="1" indent="-457200">
              <a:buFont typeface="+mj-lt"/>
              <a:buAutoNum type="arabicPeriod"/>
            </a:pPr>
            <a:r>
              <a:rPr lang="en-US" dirty="0" smtClean="0"/>
              <a:t>20, 50, 30, 75, 90, 65, 25, 10, 40</a:t>
            </a:r>
          </a:p>
          <a:p>
            <a:pPr marL="1001712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 smtClean="0"/>
              <a:t>Sort the following elements in Descending order using Hear Sort Algorithm.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65, 77, 5, 23, 32, 45, 99, 83, 69, 81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3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Suppose, you are given </a:t>
            </a:r>
            <a:r>
              <a:rPr lang="en-US" dirty="0">
                <a:solidFill>
                  <a:srgbClr val="A71160"/>
                </a:solidFill>
              </a:rPr>
              <a:t>a jar </a:t>
            </a:r>
            <a:r>
              <a:rPr lang="en-US" dirty="0"/>
              <a:t>containing some business cards.</a:t>
            </a:r>
          </a:p>
          <a:p>
            <a:r>
              <a:rPr lang="en-US" dirty="0"/>
              <a:t>You are asked to determine whether the name </a:t>
            </a:r>
            <a:r>
              <a:rPr lang="en-US" dirty="0" smtClean="0"/>
              <a:t>“</a:t>
            </a:r>
            <a:r>
              <a:rPr lang="en-US" dirty="0" smtClean="0">
                <a:solidFill>
                  <a:srgbClr val="A71160"/>
                </a:solidFill>
              </a:rPr>
              <a:t>Bill Gates</a:t>
            </a:r>
            <a:r>
              <a:rPr lang="en-US" dirty="0" smtClean="0"/>
              <a:t>" </a:t>
            </a:r>
            <a:r>
              <a:rPr lang="en-US" dirty="0"/>
              <a:t>is in the jar.  </a:t>
            </a:r>
          </a:p>
          <a:p>
            <a:r>
              <a:rPr lang="en-US" dirty="0"/>
              <a:t>To do this, you decide to simply go through all the cards </a:t>
            </a:r>
            <a:r>
              <a:rPr lang="en-US" dirty="0">
                <a:solidFill>
                  <a:srgbClr val="A71160"/>
                </a:solidFill>
              </a:rPr>
              <a:t>one by one</a:t>
            </a:r>
            <a:r>
              <a:rPr lang="en-US" dirty="0"/>
              <a:t>.</a:t>
            </a:r>
          </a:p>
          <a:p>
            <a:r>
              <a:rPr lang="en-US" dirty="0">
                <a:solidFill>
                  <a:srgbClr val="0070C0"/>
                </a:solidFill>
              </a:rPr>
              <a:t>How long this takes? </a:t>
            </a:r>
          </a:p>
          <a:p>
            <a:r>
              <a:rPr lang="en-US" dirty="0"/>
              <a:t>Can be determined by how many cards are in the jar, i.e., </a:t>
            </a:r>
            <a:r>
              <a:rPr lang="en-US" dirty="0">
                <a:solidFill>
                  <a:srgbClr val="A71160"/>
                </a:solidFill>
              </a:rPr>
              <a:t>Size of Input</a:t>
            </a:r>
            <a:r>
              <a:rPr lang="en-US" b="1" dirty="0"/>
              <a:t>. </a:t>
            </a:r>
          </a:p>
          <a:p>
            <a:r>
              <a:rPr lang="en-US" dirty="0">
                <a:solidFill>
                  <a:srgbClr val="A71160"/>
                </a:solidFill>
              </a:rPr>
              <a:t>Linear search </a:t>
            </a:r>
            <a:r>
              <a:rPr lang="en-US" dirty="0"/>
              <a:t>is a method for finding a particular value from the given list.</a:t>
            </a:r>
          </a:p>
          <a:p>
            <a:r>
              <a:rPr lang="en-US" dirty="0"/>
              <a:t>The algorithm checks each element, </a:t>
            </a:r>
            <a:r>
              <a:rPr lang="en-US" dirty="0">
                <a:solidFill>
                  <a:srgbClr val="A71160"/>
                </a:solidFill>
              </a:rPr>
              <a:t>one at a time and in sequence</a:t>
            </a:r>
            <a:r>
              <a:rPr lang="en-US" dirty="0"/>
              <a:t>, until the desired element is found. </a:t>
            </a:r>
          </a:p>
          <a:p>
            <a:r>
              <a:rPr lang="en-US" dirty="0"/>
              <a:t>Linear search is </a:t>
            </a:r>
            <a:r>
              <a:rPr lang="en-US" dirty="0">
                <a:solidFill>
                  <a:srgbClr val="A71160"/>
                </a:solidFill>
              </a:rPr>
              <a:t>the simplest </a:t>
            </a:r>
            <a:r>
              <a:rPr lang="en-US" dirty="0"/>
              <a:t>search algorithm.</a:t>
            </a:r>
          </a:p>
          <a:p>
            <a:r>
              <a:rPr lang="en-US" dirty="0"/>
              <a:t>It is a special case of </a:t>
            </a:r>
            <a:r>
              <a:rPr lang="en-US" dirty="0">
                <a:solidFill>
                  <a:srgbClr val="A71160"/>
                </a:solidFill>
              </a:rPr>
              <a:t>brute-force search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3432" y="975713"/>
            <a:ext cx="2164268" cy="190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958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Binary </a:t>
            </a:r>
            <a:r>
              <a:rPr lang="en-IN" smtClean="0"/>
              <a:t>Tree Analysis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8" name="Picture 4" descr="images (277×182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180" y="863444"/>
            <a:ext cx="5043998" cy="331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73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Algorithm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solidFill>
                <a:srgbClr val="424242"/>
              </a:solidFill>
            </p:spPr>
            <p:txBody>
              <a:bodyPr/>
              <a:lstStyle/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# Input: Array A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# Output: Sorted array A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endParaRPr lang="en-IN" b="1" dirty="0" smtClean="0">
                  <a:solidFill>
                    <a:srgbClr val="FBD9EB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Algorithm: </a:t>
                </a:r>
                <a:r>
                  <a:rPr lang="en-IN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Heap_Sort</a:t>
                </a:r>
                <a:r>
                  <a:rPr lang="en-IN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(A[1,…,n])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 smtClean="0">
                    <a:solidFill>
                      <a:srgbClr val="92D050"/>
                    </a:solidFill>
                    <a:latin typeface="Consolas" pitchFamily="49" charset="0"/>
                    <a:cs typeface="Consolas" pitchFamily="49" charset="0"/>
                  </a:rPr>
                  <a:t>	BUILD-MAX-HEAP(A)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92D050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for </a:t>
                </a:r>
                <a:r>
                  <a:rPr lang="en-US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length[A] </a:t>
                </a:r>
                <a:r>
                  <a:rPr lang="en-US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downto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2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do 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exchange A[1]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↔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A[</a:t>
                </a:r>
                <a:r>
                  <a:rPr lang="en-US" b="1" dirty="0" err="1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]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heap-size[A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]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heap-size[A] 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– 1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ED524F"/>
                    </a:solidFill>
                    <a:latin typeface="Consolas" pitchFamily="49" charset="0"/>
                    <a:cs typeface="Consolas" pitchFamily="49" charset="0"/>
                  </a:rPr>
                  <a:t>MAX-HEAPIFY(A</a:t>
                </a:r>
                <a:r>
                  <a:rPr lang="en-US" b="1" dirty="0">
                    <a:solidFill>
                      <a:srgbClr val="ED524F"/>
                    </a:solidFill>
                    <a:latin typeface="Consolas" pitchFamily="49" charset="0"/>
                    <a:cs typeface="Consolas" pitchFamily="49" charset="0"/>
                  </a:rPr>
                  <a:t>, 1, n)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8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ounded Rectangle 3"/>
          <p:cNvSpPr/>
          <p:nvPr/>
        </p:nvSpPr>
        <p:spPr>
          <a:xfrm>
            <a:off x="974271" y="2471057"/>
            <a:ext cx="3108960" cy="4572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04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Sort – Algorithm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3989" y="907868"/>
            <a:ext cx="4953000" cy="1677382"/>
          </a:xfrm>
          <a:prstGeom prst="rect">
            <a:avLst/>
          </a:prstGeom>
          <a:solidFill>
            <a:srgbClr val="424242"/>
          </a:soli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IN" sz="2200" b="1" dirty="0" smtClean="0">
                <a:solidFill>
                  <a:srgbClr val="92D050"/>
                </a:solidFill>
                <a:latin typeface="Consolas" pitchFamily="49" charset="0"/>
                <a:cs typeface="Consolas" pitchFamily="49" charset="0"/>
              </a:rPr>
              <a:t>Algorithm: </a:t>
            </a:r>
            <a:r>
              <a:rPr lang="en-US" sz="2200" b="1" dirty="0">
                <a:solidFill>
                  <a:srgbClr val="92D050"/>
                </a:solidFill>
                <a:latin typeface="Consolas" pitchFamily="49" charset="0"/>
                <a:cs typeface="Consolas" pitchFamily="49" charset="0"/>
              </a:rPr>
              <a:t>BUILD-MAX-HEAP(A)</a:t>
            </a:r>
          </a:p>
          <a:p>
            <a:pPr>
              <a:spcBef>
                <a:spcPts val="600"/>
              </a:spcBef>
            </a:pPr>
            <a:r>
              <a:rPr lang="en-US" sz="2200" b="1" dirty="0">
                <a:solidFill>
                  <a:srgbClr val="92D050"/>
                </a:solidFill>
                <a:latin typeface="Consolas" pitchFamily="49" charset="0"/>
                <a:cs typeface="Consolas" pitchFamily="49" charset="0"/>
              </a:rPr>
              <a:t>heap-size[A] ← length[A]</a:t>
            </a:r>
          </a:p>
          <a:p>
            <a:pPr>
              <a:spcBef>
                <a:spcPts val="600"/>
              </a:spcBef>
            </a:pPr>
            <a:r>
              <a:rPr lang="en-US" sz="2200" b="1" dirty="0">
                <a:solidFill>
                  <a:srgbClr val="92D050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200" b="1" dirty="0" err="1">
                <a:solidFill>
                  <a:srgbClr val="92D05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200" b="1" dirty="0">
                <a:solidFill>
                  <a:srgbClr val="92D050"/>
                </a:solidFill>
                <a:latin typeface="Consolas" pitchFamily="49" charset="0"/>
                <a:cs typeface="Consolas" pitchFamily="49" charset="0"/>
              </a:rPr>
              <a:t> ← ⌊length[A]/2⌋ </a:t>
            </a:r>
            <a:r>
              <a:rPr lang="en-US" sz="2200" b="1" dirty="0" err="1">
                <a:solidFill>
                  <a:srgbClr val="92D050"/>
                </a:solidFill>
                <a:latin typeface="Consolas" pitchFamily="49" charset="0"/>
                <a:cs typeface="Consolas" pitchFamily="49" charset="0"/>
              </a:rPr>
              <a:t>downto</a:t>
            </a:r>
            <a:r>
              <a:rPr lang="en-US" sz="2200" b="1" dirty="0">
                <a:solidFill>
                  <a:srgbClr val="92D050"/>
                </a:solidFill>
                <a:latin typeface="Consolas" pitchFamily="49" charset="0"/>
                <a:cs typeface="Consolas" pitchFamily="49" charset="0"/>
              </a:rPr>
              <a:t> 1</a:t>
            </a:r>
          </a:p>
          <a:p>
            <a:pPr lvl="1">
              <a:spcBef>
                <a:spcPts val="600"/>
              </a:spcBef>
            </a:pPr>
            <a:r>
              <a:rPr lang="en-US" sz="2200" b="1" dirty="0" smtClean="0">
                <a:solidFill>
                  <a:srgbClr val="92D050"/>
                </a:solidFill>
                <a:latin typeface="Consolas" pitchFamily="49" charset="0"/>
                <a:cs typeface="Consolas" pitchFamily="49" charset="0"/>
              </a:rPr>
              <a:t>do </a:t>
            </a:r>
            <a:r>
              <a:rPr lang="en-US" sz="2200" b="1" dirty="0">
                <a:solidFill>
                  <a:srgbClr val="ED524F"/>
                </a:solidFill>
                <a:latin typeface="Consolas" pitchFamily="49" charset="0"/>
                <a:cs typeface="Consolas" pitchFamily="49" charset="0"/>
              </a:rPr>
              <a:t>MAX-HEAPIFY(A, </a:t>
            </a:r>
            <a:r>
              <a:rPr lang="en-US" sz="2200" b="1" dirty="0" err="1">
                <a:solidFill>
                  <a:srgbClr val="ED524F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200" b="1" dirty="0">
                <a:solidFill>
                  <a:srgbClr val="ED524F"/>
                </a:solidFill>
                <a:latin typeface="Consolas" pitchFamily="49" charset="0"/>
                <a:cs typeface="Consolas" pitchFamily="49" charset="0"/>
              </a:rPr>
              <a:t>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3657600"/>
            <a:ext cx="11430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5503358" y="907868"/>
          <a:ext cx="329184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4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1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3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2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9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7</a:t>
                      </a:r>
                      <a:endParaRPr lang="en-US" sz="2400" b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342696" y="2882554"/>
            <a:ext cx="2286000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heap-size[A] = 6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70112" y="1347129"/>
            <a:ext cx="4645641" cy="386368"/>
          </a:xfrm>
          <a:prstGeom prst="roundRect">
            <a:avLst/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42303" y="4243452"/>
            <a:ext cx="65652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rgbClr val="A71160"/>
                </a:solidFill>
              </a:rPr>
              <a:t>i</a:t>
            </a:r>
            <a:r>
              <a:rPr lang="en-US" sz="2000" b="1" dirty="0" smtClean="0">
                <a:solidFill>
                  <a:srgbClr val="A71160"/>
                </a:solidFill>
              </a:rPr>
              <a:t> = 3</a:t>
            </a:r>
            <a:endParaRPr lang="en-US" sz="2000" b="1" dirty="0">
              <a:solidFill>
                <a:srgbClr val="A71160"/>
              </a:solidFill>
            </a:endParaRPr>
          </a:p>
        </p:txBody>
      </p:sp>
      <p:grpSp>
        <p:nvGrpSpPr>
          <p:cNvPr id="115" name="Group 114"/>
          <p:cNvGrpSpPr/>
          <p:nvPr/>
        </p:nvGrpSpPr>
        <p:grpSpPr>
          <a:xfrm>
            <a:off x="6297918" y="1558608"/>
            <a:ext cx="2052062" cy="1884429"/>
            <a:chOff x="6297918" y="1558608"/>
            <a:chExt cx="2052062" cy="1884429"/>
          </a:xfrm>
        </p:grpSpPr>
        <p:cxnSp>
          <p:nvCxnSpPr>
            <p:cNvPr id="18" name="Straight Connector 17"/>
            <p:cNvCxnSpPr>
              <a:stCxn id="23" idx="4"/>
              <a:endCxn id="28" idx="0"/>
            </p:cNvCxnSpPr>
            <p:nvPr/>
          </p:nvCxnSpPr>
          <p:spPr>
            <a:xfrm flipH="1">
              <a:off x="8050091" y="2734026"/>
              <a:ext cx="43251" cy="18207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/>
            <p:cNvSpPr/>
            <p:nvPr/>
          </p:nvSpPr>
          <p:spPr>
            <a:xfrm>
              <a:off x="7208752" y="1558608"/>
              <a:ext cx="513275" cy="52693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bg1">
                      <a:lumMod val="95000"/>
                    </a:schemeClr>
                  </a:solidFill>
                </a:rPr>
                <a:t>4</a:t>
              </a:r>
              <a:endParaRPr lang="en-US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cxnSp>
          <p:nvCxnSpPr>
            <p:cNvPr id="20" name="Straight Connector 19"/>
            <p:cNvCxnSpPr>
              <a:stCxn id="19" idx="3"/>
              <a:endCxn id="21" idx="0"/>
            </p:cNvCxnSpPr>
            <p:nvPr/>
          </p:nvCxnSpPr>
          <p:spPr>
            <a:xfrm flipH="1">
              <a:off x="6938988" y="2008373"/>
              <a:ext cx="344932" cy="22760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/>
            <p:cNvSpPr/>
            <p:nvPr/>
          </p:nvSpPr>
          <p:spPr>
            <a:xfrm>
              <a:off x="6682350" y="2235981"/>
              <a:ext cx="513275" cy="52693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bg1">
                      <a:lumMod val="95000"/>
                    </a:schemeClr>
                  </a:solidFill>
                </a:rPr>
                <a:t>1</a:t>
              </a:r>
              <a:endParaRPr lang="en-US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cxnSp>
          <p:nvCxnSpPr>
            <p:cNvPr id="22" name="Straight Connector 21"/>
            <p:cNvCxnSpPr>
              <a:stCxn id="19" idx="5"/>
              <a:endCxn id="23" idx="0"/>
            </p:cNvCxnSpPr>
            <p:nvPr/>
          </p:nvCxnSpPr>
          <p:spPr>
            <a:xfrm>
              <a:off x="7646859" y="2008374"/>
              <a:ext cx="446483" cy="19872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7836705" y="2207093"/>
              <a:ext cx="513275" cy="52693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bg1">
                      <a:lumMod val="95000"/>
                    </a:schemeClr>
                  </a:solidFill>
                </a:rPr>
                <a:t>3</a:t>
              </a:r>
              <a:endParaRPr lang="en-US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cxnSp>
          <p:nvCxnSpPr>
            <p:cNvPr id="24" name="Straight Connector 23"/>
            <p:cNvCxnSpPr>
              <a:stCxn id="21" idx="3"/>
              <a:endCxn id="25" idx="0"/>
            </p:cNvCxnSpPr>
            <p:nvPr/>
          </p:nvCxnSpPr>
          <p:spPr>
            <a:xfrm flipH="1">
              <a:off x="6554556" y="2685747"/>
              <a:ext cx="202962" cy="23035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>
            <a:xfrm>
              <a:off x="6297918" y="2916105"/>
              <a:ext cx="513275" cy="526932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>
                      <a:lumMod val="95000"/>
                    </a:schemeClr>
                  </a:solidFill>
                </a:rPr>
                <a:t>2</a:t>
              </a:r>
            </a:p>
          </p:txBody>
        </p:sp>
        <p:cxnSp>
          <p:nvCxnSpPr>
            <p:cNvPr id="26" name="Straight Connector 25"/>
            <p:cNvCxnSpPr>
              <a:stCxn id="21" idx="5"/>
              <a:endCxn id="27" idx="0"/>
            </p:cNvCxnSpPr>
            <p:nvPr/>
          </p:nvCxnSpPr>
          <p:spPr>
            <a:xfrm>
              <a:off x="7120458" y="2685749"/>
              <a:ext cx="236095" cy="213761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7099916" y="2899510"/>
              <a:ext cx="513275" cy="526932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>
                      <a:lumMod val="95000"/>
                    </a:schemeClr>
                  </a:solidFill>
                </a:rPr>
                <a:t>9</a:t>
              </a:r>
            </a:p>
          </p:txBody>
        </p:sp>
        <p:sp>
          <p:nvSpPr>
            <p:cNvPr id="28" name="Oval 27"/>
            <p:cNvSpPr/>
            <p:nvPr/>
          </p:nvSpPr>
          <p:spPr>
            <a:xfrm>
              <a:off x="7793452" y="2916102"/>
              <a:ext cx="513275" cy="526932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bg1">
                      <a:lumMod val="95000"/>
                    </a:schemeClr>
                  </a:solidFill>
                </a:rPr>
                <a:t>7</a:t>
              </a:r>
              <a:endParaRPr lang="en-US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6165668" y="1495697"/>
            <a:ext cx="1840785" cy="1588951"/>
            <a:chOff x="6165668" y="1495697"/>
            <a:chExt cx="1840785" cy="1588951"/>
          </a:xfrm>
        </p:grpSpPr>
        <p:sp>
          <p:nvSpPr>
            <p:cNvPr id="12" name="TextBox 11"/>
            <p:cNvSpPr txBox="1"/>
            <p:nvPr/>
          </p:nvSpPr>
          <p:spPr>
            <a:xfrm>
              <a:off x="7004124" y="1495697"/>
              <a:ext cx="276606" cy="337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1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555009" y="2052080"/>
              <a:ext cx="276606" cy="337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2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702074" y="2059193"/>
              <a:ext cx="253623" cy="337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3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165668" y="2721681"/>
              <a:ext cx="276606" cy="337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4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59934" y="2747558"/>
              <a:ext cx="276606" cy="337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5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729847" y="2688659"/>
              <a:ext cx="276606" cy="337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6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930202" y="4192871"/>
            <a:ext cx="2594235" cy="2191536"/>
            <a:chOff x="5838477" y="1752600"/>
            <a:chExt cx="2594235" cy="2191536"/>
          </a:xfrm>
        </p:grpSpPr>
        <p:grpSp>
          <p:nvGrpSpPr>
            <p:cNvPr id="30" name="Group 29"/>
            <p:cNvGrpSpPr/>
            <p:nvPr/>
          </p:nvGrpSpPr>
          <p:grpSpPr>
            <a:xfrm>
              <a:off x="5995546" y="1821529"/>
              <a:ext cx="2437166" cy="2122607"/>
              <a:chOff x="5522950" y="3505200"/>
              <a:chExt cx="2437166" cy="2122607"/>
            </a:xfrm>
          </p:grpSpPr>
          <p:cxnSp>
            <p:nvCxnSpPr>
              <p:cNvPr id="37" name="Straight Connector 36"/>
              <p:cNvCxnSpPr>
                <a:stCxn id="42" idx="4"/>
                <a:endCxn id="47" idx="0"/>
              </p:cNvCxnSpPr>
              <p:nvPr/>
            </p:nvCxnSpPr>
            <p:spPr>
              <a:xfrm flipH="1">
                <a:off x="7535815" y="4793045"/>
                <a:ext cx="119501" cy="25742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Oval 37"/>
              <p:cNvSpPr/>
              <p:nvPr/>
            </p:nvSpPr>
            <p:spPr>
              <a:xfrm>
                <a:off x="6604717" y="3505200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4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cxnSp>
            <p:nvCxnSpPr>
              <p:cNvPr id="39" name="Straight Connector 38"/>
              <p:cNvCxnSpPr>
                <a:stCxn id="38" idx="3"/>
                <a:endCxn id="40" idx="0"/>
              </p:cNvCxnSpPr>
              <p:nvPr/>
            </p:nvCxnSpPr>
            <p:spPr>
              <a:xfrm flipH="1">
                <a:off x="6284327" y="3997985"/>
                <a:ext cx="409664" cy="249378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Oval 39"/>
              <p:cNvSpPr/>
              <p:nvPr/>
            </p:nvSpPr>
            <p:spPr>
              <a:xfrm>
                <a:off x="5979527" y="4247363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1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cxnSp>
            <p:nvCxnSpPr>
              <p:cNvPr id="41" name="Straight Connector 40"/>
              <p:cNvCxnSpPr>
                <a:stCxn id="38" idx="5"/>
                <a:endCxn id="42" idx="0"/>
              </p:cNvCxnSpPr>
              <p:nvPr/>
            </p:nvCxnSpPr>
            <p:spPr>
              <a:xfrm>
                <a:off x="7125043" y="3997985"/>
                <a:ext cx="530273" cy="217727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Oval 41"/>
              <p:cNvSpPr/>
              <p:nvPr/>
            </p:nvSpPr>
            <p:spPr>
              <a:xfrm>
                <a:off x="7350516" y="4215712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3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cxnSp>
            <p:nvCxnSpPr>
              <p:cNvPr id="43" name="Straight Connector 42"/>
              <p:cNvCxnSpPr>
                <a:stCxn id="40" idx="3"/>
                <a:endCxn id="44" idx="0"/>
              </p:cNvCxnSpPr>
              <p:nvPr/>
            </p:nvCxnSpPr>
            <p:spPr>
              <a:xfrm flipH="1">
                <a:off x="5827750" y="4740148"/>
                <a:ext cx="241051" cy="25239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Oval 43"/>
              <p:cNvSpPr/>
              <p:nvPr/>
            </p:nvSpPr>
            <p:spPr>
              <a:xfrm>
                <a:off x="5522950" y="4992538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chemeClr val="bg1">
                        <a:lumMod val="95000"/>
                      </a:schemeClr>
                    </a:solidFill>
                  </a:rPr>
                  <a:t>2</a:t>
                </a:r>
              </a:p>
            </p:txBody>
          </p:sp>
          <p:cxnSp>
            <p:nvCxnSpPr>
              <p:cNvPr id="45" name="Straight Connector 44"/>
              <p:cNvCxnSpPr>
                <a:stCxn id="40" idx="5"/>
                <a:endCxn id="46" idx="0"/>
              </p:cNvCxnSpPr>
              <p:nvPr/>
            </p:nvCxnSpPr>
            <p:spPr>
              <a:xfrm>
                <a:off x="6499853" y="4740148"/>
                <a:ext cx="280402" cy="28645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/>
              <p:cNvSpPr/>
              <p:nvPr/>
            </p:nvSpPr>
            <p:spPr>
              <a:xfrm>
                <a:off x="6475455" y="5026607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chemeClr val="bg1">
                        <a:lumMod val="95000"/>
                      </a:schemeClr>
                    </a:solidFill>
                  </a:rPr>
                  <a:t>9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7231015" y="5050474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7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6834284" y="17526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1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300884" y="23622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2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663215" y="2369994"/>
              <a:ext cx="301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3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838477" y="3095848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4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781800" y="31242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5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667013" y="31242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6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  <p:cxnSp>
        <p:nvCxnSpPr>
          <p:cNvPr id="48" name="Straight Connector 47"/>
          <p:cNvCxnSpPr/>
          <p:nvPr/>
        </p:nvCxnSpPr>
        <p:spPr>
          <a:xfrm flipH="1">
            <a:off x="4193180" y="3819912"/>
            <a:ext cx="3489" cy="26517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8194283" y="3819912"/>
            <a:ext cx="0" cy="26517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4750991" y="4273059"/>
            <a:ext cx="2594235" cy="2146433"/>
            <a:chOff x="5838477" y="1752600"/>
            <a:chExt cx="2594235" cy="2146433"/>
          </a:xfrm>
        </p:grpSpPr>
        <p:grpSp>
          <p:nvGrpSpPr>
            <p:cNvPr id="51" name="Group 50"/>
            <p:cNvGrpSpPr/>
            <p:nvPr/>
          </p:nvGrpSpPr>
          <p:grpSpPr>
            <a:xfrm>
              <a:off x="5995546" y="1821529"/>
              <a:ext cx="2437166" cy="2077504"/>
              <a:chOff x="5522950" y="3505200"/>
              <a:chExt cx="2437166" cy="2077504"/>
            </a:xfrm>
          </p:grpSpPr>
          <p:cxnSp>
            <p:nvCxnSpPr>
              <p:cNvPr id="58" name="Straight Connector 57"/>
              <p:cNvCxnSpPr>
                <a:stCxn id="63" idx="4"/>
                <a:endCxn id="68" idx="0"/>
              </p:cNvCxnSpPr>
              <p:nvPr/>
            </p:nvCxnSpPr>
            <p:spPr>
              <a:xfrm flipH="1">
                <a:off x="7508124" y="4793045"/>
                <a:ext cx="147192" cy="212326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Oval 58"/>
              <p:cNvSpPr/>
              <p:nvPr/>
            </p:nvSpPr>
            <p:spPr>
              <a:xfrm>
                <a:off x="6604717" y="3505200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4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cxnSp>
            <p:nvCxnSpPr>
              <p:cNvPr id="60" name="Straight Connector 59"/>
              <p:cNvCxnSpPr>
                <a:stCxn id="59" idx="3"/>
                <a:endCxn id="61" idx="0"/>
              </p:cNvCxnSpPr>
              <p:nvPr/>
            </p:nvCxnSpPr>
            <p:spPr>
              <a:xfrm flipH="1">
                <a:off x="6284327" y="3997985"/>
                <a:ext cx="409664" cy="249378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Oval 60"/>
              <p:cNvSpPr/>
              <p:nvPr/>
            </p:nvSpPr>
            <p:spPr>
              <a:xfrm>
                <a:off x="5979527" y="4247363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1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cxnSp>
            <p:nvCxnSpPr>
              <p:cNvPr id="62" name="Straight Connector 61"/>
              <p:cNvCxnSpPr>
                <a:stCxn id="59" idx="5"/>
                <a:endCxn id="63" idx="0"/>
              </p:cNvCxnSpPr>
              <p:nvPr/>
            </p:nvCxnSpPr>
            <p:spPr>
              <a:xfrm>
                <a:off x="7125043" y="3997985"/>
                <a:ext cx="530273" cy="217727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Oval 62"/>
              <p:cNvSpPr/>
              <p:nvPr/>
            </p:nvSpPr>
            <p:spPr>
              <a:xfrm>
                <a:off x="7350516" y="4215712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chemeClr val="bg1">
                        <a:lumMod val="95000"/>
                      </a:schemeClr>
                    </a:solidFill>
                  </a:rPr>
                  <a:t>7</a:t>
                </a:r>
              </a:p>
            </p:txBody>
          </p:sp>
          <p:cxnSp>
            <p:nvCxnSpPr>
              <p:cNvPr id="64" name="Straight Connector 63"/>
              <p:cNvCxnSpPr>
                <a:stCxn id="61" idx="3"/>
                <a:endCxn id="65" idx="0"/>
              </p:cNvCxnSpPr>
              <p:nvPr/>
            </p:nvCxnSpPr>
            <p:spPr>
              <a:xfrm flipH="1">
                <a:off x="5827750" y="4740148"/>
                <a:ext cx="241051" cy="25239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Oval 64"/>
              <p:cNvSpPr/>
              <p:nvPr/>
            </p:nvSpPr>
            <p:spPr>
              <a:xfrm>
                <a:off x="5522950" y="4992538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chemeClr val="bg1">
                        <a:lumMod val="95000"/>
                      </a:schemeClr>
                    </a:solidFill>
                  </a:rPr>
                  <a:t>2</a:t>
                </a:r>
              </a:p>
            </p:txBody>
          </p:sp>
          <p:cxnSp>
            <p:nvCxnSpPr>
              <p:cNvPr id="66" name="Straight Connector 65"/>
              <p:cNvCxnSpPr>
                <a:stCxn id="61" idx="5"/>
                <a:endCxn id="67" idx="0"/>
              </p:cNvCxnSpPr>
              <p:nvPr/>
            </p:nvCxnSpPr>
            <p:spPr>
              <a:xfrm>
                <a:off x="6499853" y="4740148"/>
                <a:ext cx="280402" cy="234207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Oval 66"/>
              <p:cNvSpPr/>
              <p:nvPr/>
            </p:nvSpPr>
            <p:spPr>
              <a:xfrm>
                <a:off x="6475455" y="4974355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chemeClr val="bg1">
                        <a:lumMod val="95000"/>
                      </a:schemeClr>
                    </a:solidFill>
                  </a:rPr>
                  <a:t>9</a:t>
                </a:r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7203324" y="5005371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chemeClr val="bg1">
                        <a:lumMod val="95000"/>
                      </a:schemeClr>
                    </a:solidFill>
                  </a:rPr>
                  <a:t>3</a:t>
                </a:r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6834284" y="17526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1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300884" y="23622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2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663215" y="2369994"/>
              <a:ext cx="301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3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838477" y="3095848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4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781800" y="31242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5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96200" y="3059668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6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8669114" y="4261800"/>
            <a:ext cx="2594235" cy="2133600"/>
            <a:chOff x="5838477" y="1752600"/>
            <a:chExt cx="2594235" cy="2133600"/>
          </a:xfrm>
        </p:grpSpPr>
        <p:grpSp>
          <p:nvGrpSpPr>
            <p:cNvPr id="70" name="Group 69"/>
            <p:cNvGrpSpPr/>
            <p:nvPr/>
          </p:nvGrpSpPr>
          <p:grpSpPr>
            <a:xfrm>
              <a:off x="5995546" y="1821529"/>
              <a:ext cx="2437166" cy="2064671"/>
              <a:chOff x="5522950" y="3505200"/>
              <a:chExt cx="2437166" cy="2064671"/>
            </a:xfrm>
          </p:grpSpPr>
          <p:cxnSp>
            <p:nvCxnSpPr>
              <p:cNvPr id="77" name="Straight Connector 76"/>
              <p:cNvCxnSpPr>
                <a:stCxn id="82" idx="4"/>
                <a:endCxn id="87" idx="0"/>
              </p:cNvCxnSpPr>
              <p:nvPr/>
            </p:nvCxnSpPr>
            <p:spPr>
              <a:xfrm flipH="1">
                <a:off x="7495419" y="4793045"/>
                <a:ext cx="159897" cy="199492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 77"/>
              <p:cNvSpPr/>
              <p:nvPr/>
            </p:nvSpPr>
            <p:spPr>
              <a:xfrm>
                <a:off x="6604717" y="3505200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4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cxnSp>
            <p:nvCxnSpPr>
              <p:cNvPr id="79" name="Straight Connector 78"/>
              <p:cNvCxnSpPr>
                <a:stCxn id="78" idx="3"/>
                <a:endCxn id="80" idx="0"/>
              </p:cNvCxnSpPr>
              <p:nvPr/>
            </p:nvCxnSpPr>
            <p:spPr>
              <a:xfrm flipH="1">
                <a:off x="6284327" y="3997985"/>
                <a:ext cx="409664" cy="249378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Oval 79"/>
              <p:cNvSpPr/>
              <p:nvPr/>
            </p:nvSpPr>
            <p:spPr>
              <a:xfrm>
                <a:off x="5979527" y="4247363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9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cxnSp>
            <p:nvCxnSpPr>
              <p:cNvPr id="81" name="Straight Connector 80"/>
              <p:cNvCxnSpPr>
                <a:stCxn id="78" idx="5"/>
                <a:endCxn id="82" idx="0"/>
              </p:cNvCxnSpPr>
              <p:nvPr/>
            </p:nvCxnSpPr>
            <p:spPr>
              <a:xfrm>
                <a:off x="7125043" y="3997985"/>
                <a:ext cx="530273" cy="217727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Oval 81"/>
              <p:cNvSpPr/>
              <p:nvPr/>
            </p:nvSpPr>
            <p:spPr>
              <a:xfrm>
                <a:off x="7350516" y="4215712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7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cxnSp>
            <p:nvCxnSpPr>
              <p:cNvPr id="83" name="Straight Connector 82"/>
              <p:cNvCxnSpPr>
                <a:stCxn id="80" idx="3"/>
                <a:endCxn id="84" idx="0"/>
              </p:cNvCxnSpPr>
              <p:nvPr/>
            </p:nvCxnSpPr>
            <p:spPr>
              <a:xfrm flipH="1">
                <a:off x="5827750" y="4740148"/>
                <a:ext cx="241051" cy="25239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Oval 83"/>
              <p:cNvSpPr/>
              <p:nvPr/>
            </p:nvSpPr>
            <p:spPr>
              <a:xfrm>
                <a:off x="5522950" y="4992538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solidFill>
                      <a:schemeClr val="bg1">
                        <a:lumMod val="95000"/>
                      </a:schemeClr>
                    </a:solidFill>
                  </a:rPr>
                  <a:t>2</a:t>
                </a:r>
              </a:p>
            </p:txBody>
          </p:sp>
          <p:cxnSp>
            <p:nvCxnSpPr>
              <p:cNvPr id="85" name="Straight Connector 84"/>
              <p:cNvCxnSpPr>
                <a:stCxn id="80" idx="5"/>
                <a:endCxn id="86" idx="0"/>
              </p:cNvCxnSpPr>
              <p:nvPr/>
            </p:nvCxnSpPr>
            <p:spPr>
              <a:xfrm>
                <a:off x="6499853" y="4740148"/>
                <a:ext cx="280402" cy="234207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Oval 85"/>
              <p:cNvSpPr/>
              <p:nvPr/>
            </p:nvSpPr>
            <p:spPr>
              <a:xfrm>
                <a:off x="6475455" y="4974355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1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87" name="Oval 86"/>
              <p:cNvSpPr/>
              <p:nvPr/>
            </p:nvSpPr>
            <p:spPr>
              <a:xfrm>
                <a:off x="7190619" y="4992537"/>
                <a:ext cx="609600" cy="577333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3</a:t>
                </a:r>
                <a:endParaRPr lang="en-US" sz="20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6834284" y="17526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1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300884" y="23622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2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663215" y="2369994"/>
              <a:ext cx="301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3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5838477" y="3095848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4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6781800" y="3124200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5</a:t>
              </a:r>
              <a:endParaRPr lang="en-US" dirty="0">
                <a:solidFill>
                  <a:srgbClr val="C00000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7696200" y="3046605"/>
              <a:ext cx="328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6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4529088" y="4243452"/>
            <a:ext cx="65652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rgbClr val="A71160"/>
                </a:solidFill>
              </a:defRPr>
            </a:lvl1pPr>
          </a:lstStyle>
          <a:p>
            <a:r>
              <a:rPr lang="en-US" dirty="0" err="1"/>
              <a:t>i</a:t>
            </a:r>
            <a:r>
              <a:rPr lang="en-US" dirty="0"/>
              <a:t> = 2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8398368" y="4243452"/>
            <a:ext cx="656525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rgbClr val="A71160"/>
                </a:solidFill>
              </a:defRPr>
            </a:lvl1pPr>
          </a:lstStyle>
          <a:p>
            <a:r>
              <a:rPr lang="en-US" dirty="0" err="1"/>
              <a:t>i</a:t>
            </a:r>
            <a:r>
              <a:rPr lang="en-US" dirty="0"/>
              <a:t> = 1</a:t>
            </a:r>
          </a:p>
        </p:txBody>
      </p:sp>
      <p:sp>
        <p:nvSpPr>
          <p:cNvPr id="90" name="Freeform 11"/>
          <p:cNvSpPr>
            <a:spLocks/>
          </p:cNvSpPr>
          <p:nvPr/>
        </p:nvSpPr>
        <p:spPr bwMode="auto">
          <a:xfrm>
            <a:off x="2729955" y="5356265"/>
            <a:ext cx="203504" cy="449263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1" name="Freeform 12"/>
          <p:cNvSpPr>
            <a:spLocks/>
          </p:cNvSpPr>
          <p:nvPr/>
        </p:nvSpPr>
        <p:spPr bwMode="auto">
          <a:xfrm>
            <a:off x="3367407" y="5496748"/>
            <a:ext cx="124045" cy="408703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4" name="Rounded Rectangle 93"/>
          <p:cNvSpPr/>
          <p:nvPr/>
        </p:nvSpPr>
        <p:spPr>
          <a:xfrm>
            <a:off x="788783" y="2187115"/>
            <a:ext cx="3215146" cy="365760"/>
          </a:xfrm>
          <a:prstGeom prst="roundRect">
            <a:avLst/>
          </a:prstGeom>
          <a:noFill/>
          <a:ln w="1905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Freeform 17"/>
          <p:cNvSpPr>
            <a:spLocks/>
          </p:cNvSpPr>
          <p:nvPr/>
        </p:nvSpPr>
        <p:spPr bwMode="auto">
          <a:xfrm>
            <a:off x="5587264" y="5683250"/>
            <a:ext cx="262607" cy="370251"/>
          </a:xfrm>
          <a:custGeom>
            <a:avLst/>
            <a:gdLst>
              <a:gd name="T0" fmla="*/ 197 w 197"/>
              <a:gd name="T1" fmla="*/ 260 h 260"/>
              <a:gd name="T2" fmla="*/ 114 w 197"/>
              <a:gd name="T3" fmla="*/ 233 h 260"/>
              <a:gd name="T4" fmla="*/ 41 w 197"/>
              <a:gd name="T5" fmla="*/ 164 h 260"/>
              <a:gd name="T6" fmla="*/ 0 w 197"/>
              <a:gd name="T7" fmla="*/ 0 h 260"/>
              <a:gd name="T8" fmla="*/ 0 60000 65536"/>
              <a:gd name="T9" fmla="*/ 0 60000 65536"/>
              <a:gd name="T10" fmla="*/ 0 60000 65536"/>
              <a:gd name="T11" fmla="*/ 0 60000 65536"/>
              <a:gd name="T12" fmla="*/ 0 w 197"/>
              <a:gd name="T13" fmla="*/ 0 h 260"/>
              <a:gd name="T14" fmla="*/ 197 w 197"/>
              <a:gd name="T15" fmla="*/ 260 h 2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7" h="260">
                <a:moveTo>
                  <a:pt x="197" y="260"/>
                </a:moveTo>
                <a:cubicBezTo>
                  <a:pt x="183" y="256"/>
                  <a:pt x="140" y="249"/>
                  <a:pt x="114" y="233"/>
                </a:cubicBezTo>
                <a:cubicBezTo>
                  <a:pt x="88" y="217"/>
                  <a:pt x="60" y="203"/>
                  <a:pt x="41" y="164"/>
                </a:cubicBezTo>
                <a:cubicBezTo>
                  <a:pt x="22" y="125"/>
                  <a:pt x="9" y="34"/>
                  <a:pt x="0" y="0"/>
                </a:cubicBezTo>
              </a:path>
            </a:pathLst>
          </a:custGeom>
          <a:noFill/>
          <a:ln w="158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96" name="Freeform 18"/>
          <p:cNvSpPr>
            <a:spLocks/>
          </p:cNvSpPr>
          <p:nvPr/>
        </p:nvSpPr>
        <p:spPr bwMode="auto">
          <a:xfrm>
            <a:off x="6076024" y="5327095"/>
            <a:ext cx="249238" cy="449263"/>
          </a:xfrm>
          <a:custGeom>
            <a:avLst/>
            <a:gdLst>
              <a:gd name="T0" fmla="*/ 0 w 157"/>
              <a:gd name="T1" fmla="*/ 0 h 283"/>
              <a:gd name="T2" fmla="*/ 91 w 157"/>
              <a:gd name="T3" fmla="*/ 41 h 283"/>
              <a:gd name="T4" fmla="*/ 147 w 157"/>
              <a:gd name="T5" fmla="*/ 151 h 283"/>
              <a:gd name="T6" fmla="*/ 152 w 157"/>
              <a:gd name="T7" fmla="*/ 283 h 283"/>
              <a:gd name="T8" fmla="*/ 0 60000 65536"/>
              <a:gd name="T9" fmla="*/ 0 60000 65536"/>
              <a:gd name="T10" fmla="*/ 0 60000 65536"/>
              <a:gd name="T11" fmla="*/ 0 60000 65536"/>
              <a:gd name="T12" fmla="*/ 0 w 157"/>
              <a:gd name="T13" fmla="*/ 0 h 283"/>
              <a:gd name="T14" fmla="*/ 157 w 157"/>
              <a:gd name="T15" fmla="*/ 283 h 28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7" h="283">
                <a:moveTo>
                  <a:pt x="0" y="0"/>
                </a:moveTo>
                <a:cubicBezTo>
                  <a:pt x="15" y="7"/>
                  <a:pt x="67" y="16"/>
                  <a:pt x="91" y="41"/>
                </a:cubicBezTo>
                <a:cubicBezTo>
                  <a:pt x="115" y="66"/>
                  <a:pt x="137" y="111"/>
                  <a:pt x="147" y="151"/>
                </a:cubicBezTo>
                <a:cubicBezTo>
                  <a:pt x="157" y="191"/>
                  <a:pt x="151" y="256"/>
                  <a:pt x="152" y="283"/>
                </a:cubicBezTo>
              </a:path>
            </a:pathLst>
          </a:custGeom>
          <a:noFill/>
          <a:ln w="158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99" name="Freeform 11"/>
          <p:cNvSpPr>
            <a:spLocks/>
          </p:cNvSpPr>
          <p:nvPr/>
        </p:nvSpPr>
        <p:spPr bwMode="auto">
          <a:xfrm>
            <a:off x="9324343" y="4573018"/>
            <a:ext cx="468049" cy="368127"/>
          </a:xfrm>
          <a:custGeom>
            <a:avLst/>
            <a:gdLst>
              <a:gd name="T0" fmla="*/ 0 w 162"/>
              <a:gd name="T1" fmla="*/ 264 h 264"/>
              <a:gd name="T2" fmla="*/ 30 w 162"/>
              <a:gd name="T3" fmla="*/ 162 h 264"/>
              <a:gd name="T4" fmla="*/ 90 w 162"/>
              <a:gd name="T5" fmla="*/ 66 h 264"/>
              <a:gd name="T6" fmla="*/ 162 w 162"/>
              <a:gd name="T7" fmla="*/ 0 h 264"/>
              <a:gd name="T8" fmla="*/ 0 60000 65536"/>
              <a:gd name="T9" fmla="*/ 0 60000 65536"/>
              <a:gd name="T10" fmla="*/ 0 60000 65536"/>
              <a:gd name="T11" fmla="*/ 0 60000 65536"/>
              <a:gd name="T12" fmla="*/ 0 w 162"/>
              <a:gd name="T13" fmla="*/ 0 h 264"/>
              <a:gd name="T14" fmla="*/ 162 w 162"/>
              <a:gd name="T15" fmla="*/ 264 h 2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2" h="264">
                <a:moveTo>
                  <a:pt x="0" y="264"/>
                </a:moveTo>
                <a:cubicBezTo>
                  <a:pt x="5" y="247"/>
                  <a:pt x="15" y="195"/>
                  <a:pt x="30" y="162"/>
                </a:cubicBezTo>
                <a:cubicBezTo>
                  <a:pt x="45" y="129"/>
                  <a:pt x="68" y="93"/>
                  <a:pt x="90" y="66"/>
                </a:cubicBezTo>
                <a:cubicBezTo>
                  <a:pt x="112" y="39"/>
                  <a:pt x="147" y="14"/>
                  <a:pt x="162" y="0"/>
                </a:cubicBezTo>
              </a:path>
            </a:pathLst>
          </a:custGeom>
          <a:noFill/>
          <a:ln w="158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0" name="Freeform 12"/>
          <p:cNvSpPr>
            <a:spLocks/>
          </p:cNvSpPr>
          <p:nvPr/>
        </p:nvSpPr>
        <p:spPr bwMode="auto">
          <a:xfrm>
            <a:off x="9874516" y="4932377"/>
            <a:ext cx="308720" cy="414679"/>
          </a:xfrm>
          <a:custGeom>
            <a:avLst/>
            <a:gdLst>
              <a:gd name="T0" fmla="*/ 156 w 170"/>
              <a:gd name="T1" fmla="*/ 0 h 258"/>
              <a:gd name="T2" fmla="*/ 144 w 170"/>
              <a:gd name="T3" fmla="*/ 126 h 258"/>
              <a:gd name="T4" fmla="*/ 0 w 170"/>
              <a:gd name="T5" fmla="*/ 258 h 258"/>
              <a:gd name="T6" fmla="*/ 0 60000 65536"/>
              <a:gd name="T7" fmla="*/ 0 60000 65536"/>
              <a:gd name="T8" fmla="*/ 0 60000 65536"/>
              <a:gd name="T9" fmla="*/ 0 w 170"/>
              <a:gd name="T10" fmla="*/ 0 h 258"/>
              <a:gd name="T11" fmla="*/ 170 w 170"/>
              <a:gd name="T12" fmla="*/ 258 h 2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" h="258">
                <a:moveTo>
                  <a:pt x="156" y="0"/>
                </a:moveTo>
                <a:cubicBezTo>
                  <a:pt x="154" y="21"/>
                  <a:pt x="170" y="83"/>
                  <a:pt x="144" y="126"/>
                </a:cubicBezTo>
                <a:cubicBezTo>
                  <a:pt x="118" y="169"/>
                  <a:pt x="30" y="231"/>
                  <a:pt x="0" y="258"/>
                </a:cubicBezTo>
              </a:path>
            </a:pathLst>
          </a:custGeom>
          <a:noFill/>
          <a:ln w="158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103" name="Table 102"/>
          <p:cNvGraphicFramePr>
            <a:graphicFrameLocks noGrp="1"/>
          </p:cNvGraphicFramePr>
          <p:nvPr>
            <p:extLst/>
          </p:nvPr>
        </p:nvGraphicFramePr>
        <p:xfrm>
          <a:off x="649035" y="3749040"/>
          <a:ext cx="329184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104" name="Table 103"/>
          <p:cNvGraphicFramePr>
            <a:graphicFrameLocks noGrp="1"/>
          </p:cNvGraphicFramePr>
          <p:nvPr>
            <p:extLst/>
          </p:nvPr>
        </p:nvGraphicFramePr>
        <p:xfrm>
          <a:off x="4529088" y="3749040"/>
          <a:ext cx="329184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4433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105" name="Table 104"/>
          <p:cNvGraphicFramePr>
            <a:graphicFrameLocks noGrp="1"/>
          </p:cNvGraphicFramePr>
          <p:nvPr>
            <p:extLst/>
          </p:nvPr>
        </p:nvGraphicFramePr>
        <p:xfrm>
          <a:off x="8398368" y="3749040"/>
          <a:ext cx="329184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42056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06" name="Straight Connector 105"/>
          <p:cNvCxnSpPr/>
          <p:nvPr/>
        </p:nvCxnSpPr>
        <p:spPr>
          <a:xfrm>
            <a:off x="3722915" y="2133257"/>
            <a:ext cx="1215624" cy="0"/>
          </a:xfrm>
          <a:prstGeom prst="line">
            <a:avLst/>
          </a:prstGeom>
          <a:ln w="28575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/>
          <p:cNvSpPr txBox="1"/>
          <p:nvPr/>
        </p:nvSpPr>
        <p:spPr>
          <a:xfrm>
            <a:off x="3069872" y="5078365"/>
            <a:ext cx="365760" cy="36576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7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2921826" y="5892858"/>
            <a:ext cx="36576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3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5482150" y="5161338"/>
            <a:ext cx="36576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9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5987246" y="5901566"/>
            <a:ext cx="36576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1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10049801" y="4438526"/>
            <a:ext cx="36576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9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9405364" y="5165692"/>
            <a:ext cx="365760" cy="400110"/>
          </a:xfrm>
          <a:prstGeom prst="rect">
            <a:avLst/>
          </a:prstGeom>
          <a:solidFill>
            <a:srgbClr val="00206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4</a:t>
            </a:r>
            <a:endParaRPr lang="en-US" sz="20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84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96296E-6 L -3.33333E-6 0.00023 C -0.00247 0.03217 -0.00156 0.01319 -0.00156 0.05764 L -0.00156 0.05787 " pathEditMode="relative" rAng="0" ptsTypes="AAAA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000"/>
                            </p:stCondLst>
                            <p:childTnLst>
                              <p:par>
                                <p:cTn id="1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500"/>
                            </p:stCondLst>
                            <p:childTnLst>
                              <p:par>
                                <p:cTn id="15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500"/>
                            </p:stCondLst>
                            <p:childTnLst>
                              <p:par>
                                <p:cTn id="15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8" grpId="1" animBg="1"/>
      <p:bldP spid="8" grpId="2" animBg="1"/>
      <p:bldP spid="9" grpId="0" animBg="1"/>
      <p:bldP spid="88" grpId="0" animBg="1"/>
      <p:bldP spid="89" grpId="0" animBg="1"/>
      <p:bldP spid="90" grpId="0" animBg="1"/>
      <p:bldP spid="90" grpId="1" animBg="1"/>
      <p:bldP spid="91" grpId="0" animBg="1"/>
      <p:bldP spid="91" grpId="1" animBg="1"/>
      <p:bldP spid="94" grpId="0" animBg="1"/>
      <p:bldP spid="95" grpId="0" animBg="1"/>
      <p:bldP spid="95" grpId="1" animBg="1"/>
      <p:bldP spid="96" grpId="0" animBg="1"/>
      <p:bldP spid="96" grpId="1" animBg="1"/>
      <p:bldP spid="99" grpId="0" animBg="1"/>
      <p:bldP spid="99" grpId="1" animBg="1"/>
      <p:bldP spid="100" grpId="0" animBg="1"/>
      <p:bldP spid="100" grpId="1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– Algorithm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solidFill>
                <a:srgbClr val="424242"/>
              </a:solidFill>
            </p:spPr>
            <p:txBody>
              <a:bodyPr/>
              <a:lstStyle/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# Input: Array </a:t>
                </a:r>
                <a:r>
                  <a:rPr lang="en-IN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A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# Output: Sorted array A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endParaRPr lang="en-IN" b="1" dirty="0" smtClean="0">
                  <a:solidFill>
                    <a:srgbClr val="FBD9EB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Algorithm: </a:t>
                </a:r>
                <a:r>
                  <a:rPr lang="en-IN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Heap_Sort</a:t>
                </a:r>
                <a:r>
                  <a:rPr lang="en-IN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(A[1,…,n])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 smtClean="0">
                    <a:solidFill>
                      <a:srgbClr val="92D050"/>
                    </a:solidFill>
                    <a:latin typeface="Consolas" pitchFamily="49" charset="0"/>
                    <a:cs typeface="Consolas" pitchFamily="49" charset="0"/>
                  </a:rPr>
                  <a:t>	BUILD-MAX-HEAP(A)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92D050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for </a:t>
                </a:r>
                <a:r>
                  <a:rPr lang="en-US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length[A] </a:t>
                </a:r>
                <a:r>
                  <a:rPr lang="en-US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downto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2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do 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exchange A[1]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↔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A[</a:t>
                </a:r>
                <a:r>
                  <a:rPr lang="en-US" b="1" dirty="0" err="1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]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heap-size[A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]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heap-size[A] 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– 1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MAX-HEAPIFY(A</a:t>
                </a:r>
                <a:r>
                  <a:rPr lang="en-US" b="1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, 1, n)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8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ounded Rectangle 3"/>
          <p:cNvSpPr/>
          <p:nvPr/>
        </p:nvSpPr>
        <p:spPr>
          <a:xfrm>
            <a:off x="1014612" y="2834127"/>
            <a:ext cx="4673494" cy="4572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>
            <a:stCxn id="18" idx="4"/>
          </p:cNvCxnSpPr>
          <p:nvPr/>
        </p:nvCxnSpPr>
        <p:spPr>
          <a:xfrm flipH="1">
            <a:off x="10789920" y="3278793"/>
            <a:ext cx="168629" cy="24817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9907950" y="1990948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15" name="Straight Connector 14"/>
          <p:cNvCxnSpPr>
            <a:stCxn id="14" idx="3"/>
            <a:endCxn id="16" idx="0"/>
          </p:cNvCxnSpPr>
          <p:nvPr/>
        </p:nvCxnSpPr>
        <p:spPr>
          <a:xfrm flipH="1">
            <a:off x="9587560" y="2483733"/>
            <a:ext cx="409664" cy="24937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9282760" y="2733111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17" name="Straight Connector 16"/>
          <p:cNvCxnSpPr>
            <a:stCxn id="14" idx="5"/>
            <a:endCxn id="18" idx="0"/>
          </p:cNvCxnSpPr>
          <p:nvPr/>
        </p:nvCxnSpPr>
        <p:spPr>
          <a:xfrm>
            <a:off x="10428276" y="2483733"/>
            <a:ext cx="530273" cy="2177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10653749" y="2701460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7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19" name="Straight Connector 18"/>
          <p:cNvCxnSpPr>
            <a:stCxn id="16" idx="3"/>
            <a:endCxn id="20" idx="0"/>
          </p:cNvCxnSpPr>
          <p:nvPr/>
        </p:nvCxnSpPr>
        <p:spPr>
          <a:xfrm flipH="1">
            <a:off x="9130983" y="3225896"/>
            <a:ext cx="241051" cy="2523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8826183" y="3478286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A71160"/>
                </a:solidFill>
              </a:rPr>
              <a:t>2</a:t>
            </a:r>
          </a:p>
        </p:txBody>
      </p:sp>
      <p:cxnSp>
        <p:nvCxnSpPr>
          <p:cNvPr id="21" name="Straight Connector 20"/>
          <p:cNvCxnSpPr>
            <a:stCxn id="16" idx="5"/>
            <a:endCxn id="22" idx="0"/>
          </p:cNvCxnSpPr>
          <p:nvPr/>
        </p:nvCxnSpPr>
        <p:spPr>
          <a:xfrm>
            <a:off x="9803086" y="3225896"/>
            <a:ext cx="280402" cy="27454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9778688" y="3500444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10493852" y="3478285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664921" y="1922019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31521" y="2531619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493852" y="2539413"/>
            <a:ext cx="301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69114" y="3265267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4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12437" y="3293619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5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526837" y="3216024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6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8398368" y="1153766"/>
          <a:ext cx="329184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42056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8" name="Rounded Rectangle 27"/>
          <p:cNvSpPr/>
          <p:nvPr/>
        </p:nvSpPr>
        <p:spPr>
          <a:xfrm>
            <a:off x="1911595" y="3678859"/>
            <a:ext cx="5508108" cy="4572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8394014" y="1149412"/>
          <a:ext cx="329184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42056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A71160"/>
                          </a:solidFill>
                        </a:rPr>
                        <a:t>9</a:t>
                      </a:r>
                      <a:endParaRPr lang="en-US" sz="2400" b="1" dirty="0">
                        <a:solidFill>
                          <a:srgbClr val="A711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0" name="Rounded Rectangle 29"/>
          <p:cNvSpPr/>
          <p:nvPr/>
        </p:nvSpPr>
        <p:spPr>
          <a:xfrm>
            <a:off x="1916077" y="4086753"/>
            <a:ext cx="3597217" cy="4572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36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L 0.05495 0.06528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47" y="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-0.02318 4.44444E-6 C -0.0336 4.44444E-6 -0.04636 -0.05973 -0.04636 -0.10811 L -0.04636 -0.21598 " pathEditMode="relative" rAng="0" ptsTypes="AAAA">
                                      <p:cBhvr>
                                        <p:cTn id="73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8" y="-10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5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69 0.00093 L 0.02513 0.00093 C 0.03554 0.00093 0.04857 0.06111 0.04857 0.11019 L 0.04857 0.21945 " pathEditMode="relative" rAng="0" ptsTypes="AAAA">
                                      <p:cBhvr>
                                        <p:cTn id="7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4" y="10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1" presetClass="exit" presetSubtype="1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8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4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0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14" grpId="0" animBg="1"/>
      <p:bldP spid="14" grpId="1" animBg="1"/>
      <p:bldP spid="14" grpId="2" animBg="1"/>
      <p:bldP spid="16" grpId="0" animBg="1"/>
      <p:bldP spid="18" grpId="0" animBg="1"/>
      <p:bldP spid="20" grpId="0" animBg="1"/>
      <p:bldP spid="22" grpId="0" animBg="1"/>
      <p:bldP spid="23" grpId="0" animBg="1"/>
      <p:bldP spid="23" grpId="1" animBg="1"/>
      <p:bldP spid="7" grpId="0"/>
      <p:bldP spid="8" grpId="0"/>
      <p:bldP spid="9" grpId="0"/>
      <p:bldP spid="10" grpId="0"/>
      <p:bldP spid="11" grpId="0"/>
      <p:bldP spid="12" grpId="0"/>
      <p:bldP spid="12" grpId="1"/>
      <p:bldP spid="28" grpId="0" animBg="1"/>
      <p:bldP spid="28" grpId="1" animBg="1"/>
      <p:bldP spid="30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Sort – Algorithm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solidFill>
                <a:srgbClr val="424242"/>
              </a:solidFill>
            </p:spPr>
            <p:txBody>
              <a:bodyPr/>
              <a:lstStyle/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dirty="0" smtClean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Algorithm: Max-</a:t>
                </a:r>
                <a:r>
                  <a:rPr lang="en-IN" dirty="0" err="1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heapify</a:t>
                </a:r>
                <a:r>
                  <a:rPr lang="en-IN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(A, </a:t>
                </a:r>
                <a:r>
                  <a:rPr lang="en-IN" dirty="0" err="1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IN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, n)</a:t>
                </a: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l </a:t>
                </a:r>
                <a14:m>
                  <m:oMath xmlns:m="http://schemas.openxmlformats.org/officeDocument/2006/math">
                    <m:r>
                      <a:rPr lang="en-US" b="0" i="1" dirty="0">
                        <a:solidFill>
                          <a:schemeClr val="accent5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 LEFT(</a:t>
                </a:r>
                <a:r>
                  <a:rPr lang="en-US" dirty="0" err="1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)</a:t>
                </a: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r </a:t>
                </a:r>
                <a14:m>
                  <m:oMath xmlns:m="http://schemas.openxmlformats.org/officeDocument/2006/math">
                    <m:r>
                      <a:rPr lang="en-US" b="0" i="1" dirty="0">
                        <a:solidFill>
                          <a:schemeClr val="accent5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 RIGHT(</a:t>
                </a:r>
                <a:r>
                  <a:rPr lang="en-US" dirty="0" err="1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)</a:t>
                </a: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if l ≤ n and A[l] &gt; A[</a:t>
                </a:r>
                <a:r>
                  <a:rPr lang="en-US" dirty="0" err="1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]</a:t>
                </a: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   then largest </a:t>
                </a:r>
                <a14:m>
                  <m:oMath xmlns:m="http://schemas.openxmlformats.org/officeDocument/2006/math">
                    <m:r>
                      <a:rPr lang="en-US" b="0" i="1" dirty="0">
                        <a:solidFill>
                          <a:schemeClr val="accent5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 </m:t>
                    </m:r>
                  </m:oMath>
                </a14:m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l</a:t>
                </a: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   else largest </a:t>
                </a:r>
                <a14:m>
                  <m:oMath xmlns:m="http://schemas.openxmlformats.org/officeDocument/2006/math">
                    <m:r>
                      <a:rPr lang="en-US" b="0" i="1" dirty="0">
                        <a:solidFill>
                          <a:schemeClr val="accent5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 </m:t>
                    </m:r>
                  </m:oMath>
                </a14:m>
                <a:r>
                  <a:rPr lang="en-US" dirty="0" err="1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endParaRPr lang="en-US" dirty="0">
                  <a:solidFill>
                    <a:schemeClr val="accent5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if r ≤ n and A[r] &gt; A[largest]</a:t>
                </a: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   then largest </a:t>
                </a:r>
                <a14:m>
                  <m:oMath xmlns:m="http://schemas.openxmlformats.org/officeDocument/2006/math">
                    <m:r>
                      <a:rPr lang="en-US" b="0" i="1" dirty="0">
                        <a:solidFill>
                          <a:schemeClr val="accent5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 </m:t>
                    </m:r>
                  </m:oMath>
                </a14:m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r</a:t>
                </a: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if largest </a:t>
                </a:r>
                <a14:m>
                  <m:oMath xmlns:m="http://schemas.openxmlformats.org/officeDocument/2006/math">
                    <m:r>
                      <a:rPr lang="en-US" b="0" i="1" dirty="0">
                        <a:solidFill>
                          <a:schemeClr val="accent5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onsolas" pitchFamily="49" charset="0"/>
                      </a:rPr>
                      <m:t>≠</m:t>
                    </m:r>
                  </m:oMath>
                </a14:m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dirty="0" err="1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endParaRPr lang="en-US" dirty="0">
                  <a:solidFill>
                    <a:schemeClr val="accent5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   then exchange A[</a:t>
                </a:r>
                <a:r>
                  <a:rPr lang="en-US" dirty="0" err="1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] </a:t>
                </a:r>
                <a14:m>
                  <m:oMath xmlns:m="http://schemas.openxmlformats.org/officeDocument/2006/math">
                    <m:r>
                      <a:rPr lang="en-US" b="0" i="1" dirty="0">
                        <a:solidFill>
                          <a:schemeClr val="accent5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↔</m:t>
                    </m:r>
                  </m:oMath>
                </a14:m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 A[largest]</a:t>
                </a:r>
              </a:p>
              <a:p>
                <a:pPr marL="0" indent="0"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MAX-HEAPIFY(A, largest, n)</a:t>
                </a:r>
                <a:endParaRPr lang="en-IN" dirty="0">
                  <a:solidFill>
                    <a:schemeClr val="accent5"/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8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Oval Callout 17"/>
          <p:cNvSpPr/>
          <p:nvPr/>
        </p:nvSpPr>
        <p:spPr>
          <a:xfrm>
            <a:off x="4441368" y="1308884"/>
            <a:ext cx="457200" cy="376225"/>
          </a:xfrm>
          <a:prstGeom prst="wedgeEllipseCallout">
            <a:avLst>
              <a:gd name="adj1" fmla="val 319"/>
              <a:gd name="adj2" fmla="val -74467"/>
            </a:avLst>
          </a:prstGeom>
          <a:solidFill>
            <a:schemeClr val="bg1"/>
          </a:solidFill>
          <a:ln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</a:t>
            </a:r>
            <a:endParaRPr lang="en-US" sz="2400" b="1" dirty="0">
              <a:solidFill>
                <a:srgbClr val="A7116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648586" y="1358953"/>
                <a:ext cx="832993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66F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rgbClr val="A71160"/>
                    </a:solidFill>
                    <a:latin typeface="Consolas" pitchFamily="49" charset="0"/>
                    <a:cs typeface="Consolas" pitchFamily="49" charset="0"/>
                  </a:rPr>
                  <a:t>l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 smtClean="0">
                    <a:solidFill>
                      <a:srgbClr val="A71160"/>
                    </a:solidFill>
                  </a:rPr>
                  <a:t> 2</a:t>
                </a:r>
                <a:endParaRPr lang="en-US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8586" y="1358953"/>
                <a:ext cx="832993" cy="369332"/>
              </a:xfrm>
              <a:prstGeom prst="rect">
                <a:avLst/>
              </a:prstGeom>
              <a:blipFill>
                <a:blip r:embed="rId3"/>
                <a:stretch>
                  <a:fillRect l="-5036" t="-7937" r="-1439" b="-22222"/>
                </a:stretch>
              </a:blipFill>
              <a:ln>
                <a:solidFill>
                  <a:srgbClr val="0066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2648586" y="1754411"/>
                <a:ext cx="832993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66F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rgbClr val="A71160"/>
                    </a:solidFill>
                    <a:latin typeface="Consolas" pitchFamily="49" charset="0"/>
                    <a:cs typeface="Consolas" pitchFamily="49" charset="0"/>
                  </a:rPr>
                  <a:t>r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 smtClean="0">
                    <a:solidFill>
                      <a:srgbClr val="A71160"/>
                    </a:solidFill>
                  </a:rPr>
                  <a:t> 3</a:t>
                </a:r>
                <a:endParaRPr lang="en-US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8586" y="1754411"/>
                <a:ext cx="832993" cy="369332"/>
              </a:xfrm>
              <a:prstGeom prst="rect">
                <a:avLst/>
              </a:prstGeom>
              <a:blipFill>
                <a:blip r:embed="rId4"/>
                <a:stretch>
                  <a:fillRect l="-5036" t="-8065" r="-1439" b="-24194"/>
                </a:stretch>
              </a:blipFill>
              <a:ln>
                <a:solidFill>
                  <a:srgbClr val="0066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/>
          <p:cNvCxnSpPr/>
          <p:nvPr/>
        </p:nvCxnSpPr>
        <p:spPr>
          <a:xfrm>
            <a:off x="2338247" y="2664432"/>
            <a:ext cx="1828800" cy="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69595" y="2280498"/>
            <a:ext cx="608797" cy="369332"/>
          </a:xfrm>
          <a:prstGeom prst="rect">
            <a:avLst/>
          </a:prstGeom>
          <a:solidFill>
            <a:schemeClr val="bg1"/>
          </a:solidFill>
          <a:ln>
            <a:solidFill>
              <a:srgbClr val="0066FF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A71160"/>
                </a:solidFill>
                <a:latin typeface="Consolas" pitchFamily="49" charset="0"/>
                <a:cs typeface="Consolas" pitchFamily="49" charset="0"/>
              </a:rPr>
              <a:t>Yes </a:t>
            </a:r>
            <a:endParaRPr lang="en-US" b="1" dirty="0">
              <a:solidFill>
                <a:srgbClr val="A7116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779845" y="2728707"/>
                <a:ext cx="1588983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66F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rgbClr val="A71160"/>
                    </a:solidFill>
                    <a:latin typeface="Consolas" pitchFamily="49" charset="0"/>
                    <a:cs typeface="Consolas" pitchFamily="49" charset="0"/>
                  </a:rPr>
                  <a:t>largest</a:t>
                </a:r>
                <a:r>
                  <a:rPr lang="en-US" dirty="0" smtClean="0">
                    <a:solidFill>
                      <a:srgbClr val="A71160"/>
                    </a:solidFill>
                    <a:cs typeface="Consolas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 smtClean="0">
                    <a:solidFill>
                      <a:srgbClr val="A71160"/>
                    </a:solidFill>
                    <a:latin typeface="Consolas" pitchFamily="49" charset="0"/>
                    <a:cs typeface="Consolas" pitchFamily="49" charset="0"/>
                  </a:rPr>
                  <a:t> 2 </a:t>
                </a:r>
                <a:endParaRPr lang="en-US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9845" y="2728707"/>
                <a:ext cx="1588983" cy="369332"/>
              </a:xfrm>
              <a:prstGeom prst="rect">
                <a:avLst/>
              </a:prstGeom>
              <a:blipFill>
                <a:blip r:embed="rId5"/>
                <a:stretch>
                  <a:fillRect l="-2662" t="-8065" r="-8745" b="-24194"/>
                </a:stretch>
              </a:blipFill>
              <a:ln>
                <a:solidFill>
                  <a:srgbClr val="0066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Connector 23"/>
          <p:cNvCxnSpPr/>
          <p:nvPr/>
        </p:nvCxnSpPr>
        <p:spPr>
          <a:xfrm>
            <a:off x="2364373" y="4023360"/>
            <a:ext cx="2743200" cy="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368829" y="3576787"/>
            <a:ext cx="608797" cy="369332"/>
          </a:xfrm>
          <a:prstGeom prst="rect">
            <a:avLst/>
          </a:prstGeom>
          <a:solidFill>
            <a:schemeClr val="bg1"/>
          </a:solidFill>
          <a:ln>
            <a:solidFill>
              <a:srgbClr val="0066FF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A71160"/>
                </a:solidFill>
                <a:latin typeface="Consolas" pitchFamily="49" charset="0"/>
                <a:cs typeface="Consolas" pitchFamily="49" charset="0"/>
              </a:rPr>
              <a:t>Yes </a:t>
            </a:r>
            <a:endParaRPr lang="en-US" b="1" dirty="0">
              <a:solidFill>
                <a:srgbClr val="A7116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3740657" y="4072617"/>
                <a:ext cx="1588983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66F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rgbClr val="A71160"/>
                    </a:solidFill>
                    <a:latin typeface="Consolas" pitchFamily="49" charset="0"/>
                    <a:cs typeface="Consolas" pitchFamily="49" charset="0"/>
                  </a:rPr>
                  <a:t>largest</a:t>
                </a:r>
                <a:r>
                  <a:rPr lang="en-US" dirty="0" smtClean="0">
                    <a:solidFill>
                      <a:srgbClr val="A71160"/>
                    </a:solidFill>
                    <a:cs typeface="Consolas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A71160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 smtClean="0">
                    <a:solidFill>
                      <a:srgbClr val="A71160"/>
                    </a:solidFill>
                    <a:latin typeface="Consolas" pitchFamily="49" charset="0"/>
                    <a:cs typeface="Consolas" pitchFamily="49" charset="0"/>
                  </a:rPr>
                  <a:t> 3 </a:t>
                </a:r>
                <a:endParaRPr lang="en-US" b="1" dirty="0">
                  <a:solidFill>
                    <a:srgbClr val="A71160"/>
                  </a:solidFill>
                </a:endParaRP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0657" y="4072617"/>
                <a:ext cx="1588983" cy="369332"/>
              </a:xfrm>
              <a:prstGeom prst="rect">
                <a:avLst/>
              </a:prstGeom>
              <a:blipFill>
                <a:blip r:embed="rId6"/>
                <a:stretch>
                  <a:fillRect l="-3053" t="-6349" r="-8779" b="-22222"/>
                </a:stretch>
              </a:blipFill>
              <a:ln>
                <a:solidFill>
                  <a:srgbClr val="0066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Connector 26"/>
          <p:cNvCxnSpPr/>
          <p:nvPr/>
        </p:nvCxnSpPr>
        <p:spPr>
          <a:xfrm>
            <a:off x="1571039" y="5388429"/>
            <a:ext cx="4389120" cy="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090147" y="4547356"/>
            <a:ext cx="608797" cy="369332"/>
          </a:xfrm>
          <a:prstGeom prst="rect">
            <a:avLst/>
          </a:prstGeom>
          <a:solidFill>
            <a:schemeClr val="bg1"/>
          </a:solidFill>
          <a:ln>
            <a:solidFill>
              <a:srgbClr val="0066FF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A71160"/>
                </a:solidFill>
                <a:latin typeface="Consolas" pitchFamily="49" charset="0"/>
                <a:cs typeface="Consolas" pitchFamily="49" charset="0"/>
              </a:rPr>
              <a:t>Yes </a:t>
            </a:r>
            <a:endParaRPr lang="en-US" b="1" dirty="0">
              <a:solidFill>
                <a:srgbClr val="A71160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9907950" y="1990948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48" name="Straight Connector 47"/>
          <p:cNvCxnSpPr>
            <a:stCxn id="47" idx="3"/>
            <a:endCxn id="49" idx="0"/>
          </p:cNvCxnSpPr>
          <p:nvPr/>
        </p:nvCxnSpPr>
        <p:spPr>
          <a:xfrm flipH="1">
            <a:off x="9587560" y="2483733"/>
            <a:ext cx="409664" cy="24937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9282760" y="2733111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50" name="Straight Connector 49"/>
          <p:cNvCxnSpPr>
            <a:stCxn id="47" idx="5"/>
            <a:endCxn id="51" idx="0"/>
          </p:cNvCxnSpPr>
          <p:nvPr/>
        </p:nvCxnSpPr>
        <p:spPr>
          <a:xfrm>
            <a:off x="10428276" y="2483733"/>
            <a:ext cx="530273" cy="2177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10653749" y="2701460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7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52" name="Straight Connector 51"/>
          <p:cNvCxnSpPr>
            <a:stCxn id="49" idx="3"/>
            <a:endCxn id="53" idx="0"/>
          </p:cNvCxnSpPr>
          <p:nvPr/>
        </p:nvCxnSpPr>
        <p:spPr>
          <a:xfrm flipH="1">
            <a:off x="9130983" y="3225896"/>
            <a:ext cx="241051" cy="2523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8826183" y="3478286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A71160"/>
                </a:solidFill>
              </a:rPr>
              <a:t>2</a:t>
            </a:r>
          </a:p>
        </p:txBody>
      </p:sp>
      <p:cxnSp>
        <p:nvCxnSpPr>
          <p:cNvPr id="54" name="Straight Connector 53"/>
          <p:cNvCxnSpPr>
            <a:stCxn id="49" idx="5"/>
            <a:endCxn id="55" idx="0"/>
          </p:cNvCxnSpPr>
          <p:nvPr/>
        </p:nvCxnSpPr>
        <p:spPr>
          <a:xfrm>
            <a:off x="9803086" y="3225896"/>
            <a:ext cx="280402" cy="27454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/>
          <p:cNvSpPr/>
          <p:nvPr/>
        </p:nvSpPr>
        <p:spPr>
          <a:xfrm>
            <a:off x="9778688" y="3500444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9664921" y="1922019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131521" y="2531619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493852" y="2539413"/>
            <a:ext cx="301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3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8669114" y="3265267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4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612437" y="3293619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5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63" name="Table 62"/>
          <p:cNvGraphicFramePr>
            <a:graphicFrameLocks noGrp="1"/>
          </p:cNvGraphicFramePr>
          <p:nvPr>
            <p:extLst/>
          </p:nvPr>
        </p:nvGraphicFramePr>
        <p:xfrm>
          <a:off x="8398368" y="1153766"/>
          <a:ext cx="329184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42056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A71160"/>
                          </a:solidFill>
                        </a:rPr>
                        <a:t>9</a:t>
                      </a:r>
                      <a:endParaRPr lang="en-US" sz="2400" b="1" dirty="0">
                        <a:solidFill>
                          <a:srgbClr val="A711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" name="Oval 3"/>
          <p:cNvSpPr/>
          <p:nvPr/>
        </p:nvSpPr>
        <p:spPr>
          <a:xfrm>
            <a:off x="9977717" y="2043953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363638" y="2801468"/>
            <a:ext cx="457200" cy="4572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1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48148E-6 L 0.06185 0.10371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6" y="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59259E-6 L 0.0306 2.59259E-6 C 0.04427 2.59259E-6 0.06133 0.0287 0.06133 0.05231 L 0.06133 0.10486 " pathEditMode="relative" rAng="0" ptsTypes="AAAA">
                                      <p:cBhvr>
                                        <p:cTn id="12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0" y="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000"/>
                            </p:stCondLst>
                            <p:childTnLst>
                              <p:par>
                                <p:cTn id="124" presetID="5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69 L -0.03021 -0.00069 C -0.04375 -0.00069 -0.06042 -0.02916 -0.06042 -0.05208 L -0.06042 -0.10324 " pathEditMode="relative" rAng="0" ptsTypes="AAAA">
                                      <p:cBhvr>
                                        <p:cTn id="125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34" y="-5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2" grpId="0" animBg="1"/>
      <p:bldP spid="23" grpId="0" animBg="1"/>
      <p:bldP spid="25" grpId="0" animBg="1"/>
      <p:bldP spid="26" grpId="0" animBg="1"/>
      <p:bldP spid="28" grpId="0" animBg="1"/>
      <p:bldP spid="47" grpId="0" animBg="1"/>
      <p:bldP spid="51" grpId="0" animBg="1"/>
      <p:bldP spid="4" grpId="0" animBg="1"/>
      <p:bldP spid="4" grpId="1" animBg="1"/>
      <p:bldP spid="4" grpId="2" animBg="1"/>
      <p:bldP spid="31" grpId="0" animBg="1"/>
      <p:bldP spid="31" grpId="1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Sort – Algorithm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solidFill>
                <a:srgbClr val="424242"/>
              </a:solidFill>
            </p:spPr>
            <p:txBody>
              <a:bodyPr/>
              <a:lstStyle/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# Input: Array A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# Output: Sorted array A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endParaRPr lang="en-IN" b="1" dirty="0">
                  <a:solidFill>
                    <a:srgbClr val="FBD9EB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Algorithm: </a:t>
                </a:r>
                <a:r>
                  <a:rPr lang="en-IN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Heap_Sort</a:t>
                </a:r>
                <a:r>
                  <a:rPr lang="en-IN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(A[1,…,n])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92D050"/>
                    </a:solidFill>
                    <a:latin typeface="Consolas" pitchFamily="49" charset="0"/>
                    <a:cs typeface="Consolas" pitchFamily="49" charset="0"/>
                  </a:rPr>
                  <a:t>	BUILD-MAX-HEAP(A)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92D050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for </a:t>
                </a:r>
                <a:r>
                  <a:rPr lang="en-US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length[A] </a:t>
                </a:r>
                <a:r>
                  <a:rPr lang="en-US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downto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2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	do exchange A[1]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↔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A[</a:t>
                </a:r>
                <a:r>
                  <a:rPr lang="en-US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]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	heap-size[A]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heap-size[A] – 1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	</a:t>
                </a:r>
                <a:r>
                  <a:rPr lang="en-US" b="1" dirty="0">
                    <a:solidFill>
                      <a:schemeClr val="accent5"/>
                    </a:solidFill>
                    <a:latin typeface="Consolas" pitchFamily="49" charset="0"/>
                    <a:cs typeface="Consolas" pitchFamily="49" charset="0"/>
                  </a:rPr>
                  <a:t>MAX-HEAPIFY(A, 1, n)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endParaRPr lang="en-IN" dirty="0">
                  <a:solidFill>
                    <a:schemeClr val="accent5"/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8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Oval 46"/>
          <p:cNvSpPr/>
          <p:nvPr/>
        </p:nvSpPr>
        <p:spPr>
          <a:xfrm>
            <a:off x="9907950" y="1990948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7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48" name="Straight Connector 47"/>
          <p:cNvCxnSpPr>
            <a:stCxn id="47" idx="3"/>
            <a:endCxn id="49" idx="0"/>
          </p:cNvCxnSpPr>
          <p:nvPr/>
        </p:nvCxnSpPr>
        <p:spPr>
          <a:xfrm flipH="1">
            <a:off x="9587560" y="2483733"/>
            <a:ext cx="409664" cy="24937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9282760" y="2733111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50" name="Straight Connector 49"/>
          <p:cNvCxnSpPr>
            <a:stCxn id="47" idx="5"/>
            <a:endCxn id="51" idx="0"/>
          </p:cNvCxnSpPr>
          <p:nvPr/>
        </p:nvCxnSpPr>
        <p:spPr>
          <a:xfrm>
            <a:off x="10428276" y="2483733"/>
            <a:ext cx="530273" cy="2177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10653749" y="2701460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</a:t>
            </a:r>
            <a:endParaRPr lang="en-US" sz="2400" b="1" dirty="0">
              <a:solidFill>
                <a:srgbClr val="A71160"/>
              </a:solidFill>
            </a:endParaRPr>
          </a:p>
        </p:txBody>
      </p:sp>
      <p:cxnSp>
        <p:nvCxnSpPr>
          <p:cNvPr id="52" name="Straight Connector 51"/>
          <p:cNvCxnSpPr>
            <a:stCxn id="49" idx="3"/>
            <a:endCxn id="53" idx="0"/>
          </p:cNvCxnSpPr>
          <p:nvPr/>
        </p:nvCxnSpPr>
        <p:spPr>
          <a:xfrm flipH="1">
            <a:off x="9130983" y="3225896"/>
            <a:ext cx="241051" cy="2523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8826183" y="3478286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A71160"/>
                </a:solidFill>
              </a:rPr>
              <a:t>2</a:t>
            </a:r>
          </a:p>
        </p:txBody>
      </p:sp>
      <p:cxnSp>
        <p:nvCxnSpPr>
          <p:cNvPr id="54" name="Straight Connector 53"/>
          <p:cNvCxnSpPr>
            <a:stCxn id="49" idx="5"/>
            <a:endCxn id="55" idx="0"/>
          </p:cNvCxnSpPr>
          <p:nvPr/>
        </p:nvCxnSpPr>
        <p:spPr>
          <a:xfrm>
            <a:off x="9803086" y="3225896"/>
            <a:ext cx="280402" cy="27454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/>
          <p:cNvSpPr/>
          <p:nvPr/>
        </p:nvSpPr>
        <p:spPr>
          <a:xfrm>
            <a:off x="9778688" y="3500444"/>
            <a:ext cx="609600" cy="5773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</a:t>
            </a:r>
            <a:endParaRPr lang="en-US" sz="2400" b="1" dirty="0">
              <a:solidFill>
                <a:srgbClr val="A7116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9664921" y="1922019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131521" y="2531619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493852" y="2539413"/>
            <a:ext cx="301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3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8669114" y="3265267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4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612437" y="3293619"/>
            <a:ext cx="32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5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63" name="Table 62"/>
          <p:cNvGraphicFramePr>
            <a:graphicFrameLocks noGrp="1"/>
          </p:cNvGraphicFramePr>
          <p:nvPr>
            <p:extLst/>
          </p:nvPr>
        </p:nvGraphicFramePr>
        <p:xfrm>
          <a:off x="8398368" y="1153766"/>
          <a:ext cx="329184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1751283045"/>
                    </a:ext>
                  </a:extLst>
                </a:gridCol>
              </a:tblGrid>
              <a:tr h="42056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A71160"/>
                          </a:solidFill>
                        </a:rPr>
                        <a:t>9</a:t>
                      </a:r>
                      <a:endParaRPr lang="en-US" sz="2400" b="1" dirty="0">
                        <a:solidFill>
                          <a:srgbClr val="A7116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3" name="Rounded Rectangle 32"/>
          <p:cNvSpPr/>
          <p:nvPr/>
        </p:nvSpPr>
        <p:spPr>
          <a:xfrm>
            <a:off x="1014612" y="2834127"/>
            <a:ext cx="4673494" cy="4572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7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L 0.05273 0.0652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0" y="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Sort Algorithm – Analysis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solidFill>
                <a:srgbClr val="424242"/>
              </a:solidFill>
            </p:spPr>
            <p:txBody>
              <a:bodyPr/>
              <a:lstStyle/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# Input: Array A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# Output: Sorted array A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endParaRPr lang="en-IN" b="1" dirty="0" smtClean="0">
                  <a:solidFill>
                    <a:srgbClr val="FBD9EB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IN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Algorithm: </a:t>
                </a:r>
                <a:r>
                  <a:rPr lang="en-IN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Heap_Sort</a:t>
                </a:r>
                <a:r>
                  <a:rPr lang="en-IN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(A[1,…,n])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 smtClean="0">
                    <a:solidFill>
                      <a:srgbClr val="92D050"/>
                    </a:solidFill>
                    <a:latin typeface="Consolas" pitchFamily="49" charset="0"/>
                    <a:cs typeface="Consolas" pitchFamily="49" charset="0"/>
                  </a:rPr>
                  <a:t>	BUILD-MAX-HEAP(A)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92D050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for </a:t>
                </a:r>
                <a:r>
                  <a:rPr lang="en-US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length[A] </a:t>
                </a:r>
                <a:r>
                  <a:rPr lang="en-US" b="1" dirty="0" err="1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downto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2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do 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exchange A[1]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↔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A[</a:t>
                </a:r>
                <a:r>
                  <a:rPr lang="en-US" b="1" dirty="0" err="1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]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heap-size[A</a:t>
                </a:r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]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FBD9EB"/>
                        </a:solidFill>
                        <a:latin typeface="Cambria Math" panose="02040503050406030204" pitchFamily="18" charset="0"/>
                        <a:cs typeface="Consolas" pitchFamily="49" charset="0"/>
                      </a:rPr>
                      <m:t>←</m:t>
                    </m:r>
                  </m:oMath>
                </a14:m>
                <a:r>
                  <a:rPr lang="en-US" b="1" dirty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 heap-size[A] </a:t>
                </a: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– 1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b="1" dirty="0" smtClean="0">
                    <a:solidFill>
                      <a:srgbClr val="FBD9EB"/>
                    </a:solidFill>
                    <a:latin typeface="Consolas" pitchFamily="49" charset="0"/>
                    <a:cs typeface="Consolas" pitchFamily="49" charset="0"/>
                  </a:rPr>
                  <a:t>		</a:t>
                </a:r>
                <a:r>
                  <a:rPr lang="en-US" b="1" dirty="0" smtClean="0">
                    <a:solidFill>
                      <a:srgbClr val="ED524F"/>
                    </a:solidFill>
                    <a:latin typeface="Consolas" pitchFamily="49" charset="0"/>
                    <a:cs typeface="Consolas" pitchFamily="49" charset="0"/>
                  </a:rPr>
                  <a:t>MAX-HEAPIFY(A, 1, n)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8" t="-152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ounded Rectangle 3"/>
          <p:cNvSpPr/>
          <p:nvPr/>
        </p:nvSpPr>
        <p:spPr>
          <a:xfrm>
            <a:off x="914399" y="2471057"/>
            <a:ext cx="3108960" cy="4572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ular Callout 4"/>
          <p:cNvSpPr/>
          <p:nvPr/>
        </p:nvSpPr>
        <p:spPr>
          <a:xfrm>
            <a:off x="5830971" y="1554479"/>
            <a:ext cx="5721533" cy="1188720"/>
          </a:xfrm>
          <a:prstGeom prst="wedgeRoundRectCallout">
            <a:avLst>
              <a:gd name="adj1" fmla="val -81368"/>
              <a:gd name="adj2" fmla="val 33302"/>
              <a:gd name="adj3" fmla="val 16667"/>
            </a:avLst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en-US" sz="2000" b="1" dirty="0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heap-size[A] ← length[A]</a:t>
            </a:r>
          </a:p>
          <a:p>
            <a:pPr>
              <a:spcBef>
                <a:spcPts val="600"/>
              </a:spcBef>
            </a:pPr>
            <a:r>
              <a:rPr lang="en-US" sz="2000" b="1" dirty="0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for </a:t>
            </a:r>
            <a:r>
              <a:rPr lang="en-US" sz="2000" b="1" dirty="0" err="1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i</a:t>
            </a:r>
            <a:r>
              <a:rPr lang="en-US" sz="2000" b="1" dirty="0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 ← ⌊length[A]/2⌋ </a:t>
            </a:r>
            <a:r>
              <a:rPr lang="en-US" sz="2000" b="1" dirty="0" err="1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downto</a:t>
            </a:r>
            <a:r>
              <a:rPr lang="en-US" sz="2000" b="1" dirty="0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 1</a:t>
            </a:r>
          </a:p>
          <a:p>
            <a:pPr>
              <a:spcBef>
                <a:spcPts val="600"/>
              </a:spcBef>
            </a:pPr>
            <a:r>
              <a:rPr lang="en-US" sz="2000" b="1" dirty="0" smtClean="0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	do </a:t>
            </a:r>
            <a:r>
              <a:rPr lang="en-US" sz="2000" b="1" dirty="0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MAX-HEAPIFY(A, </a:t>
            </a:r>
            <a:r>
              <a:rPr lang="en-US" sz="2000" b="1" dirty="0" err="1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i</a:t>
            </a:r>
            <a:r>
              <a:rPr lang="en-US" sz="2000" b="1" dirty="0">
                <a:solidFill>
                  <a:srgbClr val="A71160"/>
                </a:solidFill>
                <a:latin typeface="Consolas" panose="020B0609020204030204" pitchFamily="49" charset="0"/>
                <a:cs typeface="Consolas" pitchFamily="49" charset="0"/>
              </a:rPr>
              <a:t>)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920239" y="3291840"/>
            <a:ext cx="5617029" cy="82296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ounded Rectangular Callout 6"/>
              <p:cNvSpPr/>
              <p:nvPr/>
            </p:nvSpPr>
            <p:spPr>
              <a:xfrm>
                <a:off x="7667898" y="3004456"/>
                <a:ext cx="979714" cy="457200"/>
              </a:xfrm>
              <a:prstGeom prst="wedgeRoundRectCallout">
                <a:avLst>
                  <a:gd name="adj1" fmla="val -66166"/>
                  <a:gd name="adj2" fmla="val 20640"/>
                  <a:gd name="adj3" fmla="val 16667"/>
                </a:avLst>
              </a:prstGeom>
              <a:solidFill>
                <a:srgbClr val="424242"/>
              </a:solid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sz="2400" b="1" i="1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7" name="Rounded Rectangular Callout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7898" y="3004456"/>
                <a:ext cx="979714" cy="457200"/>
              </a:xfrm>
              <a:prstGeom prst="wedgeRoundRectCallout">
                <a:avLst>
                  <a:gd name="adj1" fmla="val -66166"/>
                  <a:gd name="adj2" fmla="val 20640"/>
                  <a:gd name="adj3" fmla="val 16667"/>
                </a:avLst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ash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ounded Rectangular Callout 7"/>
              <p:cNvSpPr/>
              <p:nvPr/>
            </p:nvSpPr>
            <p:spPr>
              <a:xfrm>
                <a:off x="4178835" y="2441089"/>
                <a:ext cx="1554480" cy="457200"/>
              </a:xfrm>
              <a:prstGeom prst="wedgeRoundRectCallout">
                <a:avLst>
                  <a:gd name="adj1" fmla="val -60283"/>
                  <a:gd name="adj2" fmla="val 9212"/>
                  <a:gd name="adj3" fmla="val 16667"/>
                </a:avLst>
              </a:prstGeom>
              <a:solidFill>
                <a:srgbClr val="424242"/>
              </a:solid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𝐎</m:t>
                      </m:r>
                      <m:r>
                        <a:rPr lang="en-US" sz="2400" b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1" i="1" dirty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𝒍𝒐𝒈</m:t>
                      </m:r>
                      <m:r>
                        <a:rPr lang="en-US" sz="2400" b="1" i="1" dirty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400" b="1" i="1" dirty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1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8" name="Rounded Rectangular Callout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8835" y="2441089"/>
                <a:ext cx="1554480" cy="457200"/>
              </a:xfrm>
              <a:prstGeom prst="wedgeRoundRectCallout">
                <a:avLst>
                  <a:gd name="adj1" fmla="val -60283"/>
                  <a:gd name="adj2" fmla="val 9212"/>
                  <a:gd name="adj3" fmla="val 16667"/>
                </a:avLst>
              </a:prstGeom>
              <a:blipFill>
                <a:blip r:embed="rId4"/>
                <a:stretch>
                  <a:fillRect r="-3497" b="-18182"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ash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ounded Rectangular Callout 8"/>
              <p:cNvSpPr/>
              <p:nvPr/>
            </p:nvSpPr>
            <p:spPr>
              <a:xfrm>
                <a:off x="10242250" y="1877849"/>
                <a:ext cx="731520" cy="365760"/>
              </a:xfrm>
              <a:prstGeom prst="wedgeRoundRectCallout">
                <a:avLst>
                  <a:gd name="adj1" fmla="val -66166"/>
                  <a:gd name="adj2" fmla="val 20640"/>
                  <a:gd name="adj3" fmla="val 16667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rgbClr val="00206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lin"/>
                          <m:ctrlPr>
                            <a:rPr lang="en-US" sz="20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num>
                        <m:den>
                          <m:r>
                            <a:rPr lang="en-US" sz="20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Rounded Rectangular Callout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42250" y="1877849"/>
                <a:ext cx="731520" cy="365760"/>
              </a:xfrm>
              <a:prstGeom prst="wedgeRoundRectCallout">
                <a:avLst>
                  <a:gd name="adj1" fmla="val -66166"/>
                  <a:gd name="adj2" fmla="val 20640"/>
                  <a:gd name="adj3" fmla="val 16667"/>
                </a:avLst>
              </a:prstGeom>
              <a:blipFill>
                <a:blip r:embed="rId5"/>
                <a:stretch>
                  <a:fillRect l="-4861" t="-124194" r="-54167" b="-195161"/>
                </a:stretch>
              </a:blipFill>
              <a:ln>
                <a:solidFill>
                  <a:srgbClr val="002060"/>
                </a:solidFill>
                <a:prstDash val="sysDash"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ounded Rectangular Callout 9"/>
              <p:cNvSpPr/>
              <p:nvPr/>
            </p:nvSpPr>
            <p:spPr>
              <a:xfrm>
                <a:off x="9804519" y="2342605"/>
                <a:ext cx="1188720" cy="365760"/>
              </a:xfrm>
              <a:prstGeom prst="wedgeRoundRectCallout">
                <a:avLst>
                  <a:gd name="adj1" fmla="val -61716"/>
                  <a:gd name="adj2" fmla="val 1124"/>
                  <a:gd name="adj3" fmla="val 16667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rgbClr val="00206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𝐎</m:t>
                      </m:r>
                      <m:r>
                        <a:rPr lang="en-US" sz="2000" b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𝒍𝒐𝒈</m:t>
                      </m:r>
                      <m:r>
                        <a:rPr lang="en-US" sz="20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0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0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Rounded Rectangular Callout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4519" y="2342605"/>
                <a:ext cx="1188720" cy="365760"/>
              </a:xfrm>
              <a:prstGeom prst="wedgeRoundRectCallout">
                <a:avLst>
                  <a:gd name="adj1" fmla="val -61716"/>
                  <a:gd name="adj2" fmla="val 1124"/>
                  <a:gd name="adj3" fmla="val 16667"/>
                </a:avLst>
              </a:prstGeom>
              <a:blipFill>
                <a:blip r:embed="rId6"/>
                <a:stretch>
                  <a:fillRect r="-1794" b="-20968"/>
                </a:stretch>
              </a:blipFill>
              <a:ln>
                <a:solidFill>
                  <a:srgbClr val="002060"/>
                </a:solidFill>
                <a:prstDash val="sysDash"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ounded Rectangle 10"/>
          <p:cNvSpPr/>
          <p:nvPr/>
        </p:nvSpPr>
        <p:spPr>
          <a:xfrm>
            <a:off x="1902821" y="4086497"/>
            <a:ext cx="3596641" cy="457200"/>
          </a:xfrm>
          <a:prstGeom prst="round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ounded Rectangular Callout 11"/>
              <p:cNvSpPr/>
              <p:nvPr/>
            </p:nvSpPr>
            <p:spPr>
              <a:xfrm>
                <a:off x="5808615" y="4188821"/>
                <a:ext cx="2468880" cy="457200"/>
              </a:xfrm>
              <a:prstGeom prst="wedgeRoundRectCallout">
                <a:avLst>
                  <a:gd name="adj1" fmla="val -62857"/>
                  <a:gd name="adj2" fmla="val 17699"/>
                  <a:gd name="adj3" fmla="val 16667"/>
                </a:avLst>
              </a:prstGeom>
              <a:solidFill>
                <a:srgbClr val="424242"/>
              </a:solid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) (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𝒍𝒐𝒈𝒏</m:t>
                      </m:r>
                      <m:r>
                        <a:rPr lang="en-US" sz="2400" b="1" i="1" dirty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1" i="1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12" name="Rounded Rectangular Callout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8615" y="4188821"/>
                <a:ext cx="2468880" cy="457200"/>
              </a:xfrm>
              <a:prstGeom prst="wedgeRoundRectCallout">
                <a:avLst>
                  <a:gd name="adj1" fmla="val -62857"/>
                  <a:gd name="adj2" fmla="val 17699"/>
                  <a:gd name="adj3" fmla="val 16667"/>
                </a:avLst>
              </a:prstGeom>
              <a:blipFill>
                <a:blip r:embed="rId7"/>
                <a:stretch>
                  <a:fillRect b="-18182"/>
                </a:stretch>
              </a:blipFill>
              <a:ln>
                <a:solidFill>
                  <a:schemeClr val="accent2">
                    <a:lumMod val="60000"/>
                    <a:lumOff val="40000"/>
                  </a:schemeClr>
                </a:solidFill>
                <a:prstDash val="sysDash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2232404" y="5338047"/>
                <a:ext cx="7727192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 smtClean="0">
                    <a:solidFill>
                      <a:schemeClr val="accent5"/>
                    </a:solidFill>
                  </a:rPr>
                  <a:t>Running time of heap sort algorithm is: </a:t>
                </a:r>
                <a:endParaRPr lang="en-US" sz="2400" i="1" dirty="0">
                  <a:solidFill>
                    <a:schemeClr val="accent5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𝑶</m:t>
                      </m:r>
                      <m:d>
                        <m:dPr>
                          <m:ctrlP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𝒍𝒐𝒈</m:t>
                          </m:r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400" b="1" i="1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1" i="1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en-US" sz="2400" b="1" i="1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func>
                        <m:funcPr>
                          <m:ctrlP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2400" b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𝐥𝐨𝐠</m:t>
                          </m:r>
                        </m:fName>
                        <m:e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d>
                            <m:dPr>
                              <m:ctrlPr>
                                <a:rPr lang="en-US" sz="2400" b="1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  <m:r>
                                <a:rPr lang="en-US" sz="2400" b="1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1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e>
                          </m:d>
                          <m: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𝑶</m:t>
                          </m:r>
                          <m: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2400" b="1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)=</m:t>
                          </m:r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𝑶</m:t>
                          </m:r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1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func>
                            <m:funcPr>
                              <m:ctrlPr>
                                <a:rPr lang="en-US" sz="2400" b="1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a:rPr lang="en-US" sz="2400" b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𝐥𝐨𝐠</m:t>
                              </m:r>
                            </m:fName>
                            <m:e>
                              <m:r>
                                <a:rPr lang="en-US" sz="2400" b="1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  <m:r>
                                <a:rPr lang="en-US" sz="2400" b="1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US" sz="2400" b="1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2404" y="5338047"/>
                <a:ext cx="7727192" cy="830997"/>
              </a:xfrm>
              <a:prstGeom prst="rect">
                <a:avLst/>
              </a:prstGeom>
              <a:blipFill>
                <a:blip r:embed="rId8"/>
                <a:stretch>
                  <a:fillRect l="-1183" t="-5147"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13"/>
          <p:cNvSpPr/>
          <p:nvPr/>
        </p:nvSpPr>
        <p:spPr>
          <a:xfrm>
            <a:off x="8364071" y="5741894"/>
            <a:ext cx="1465729" cy="443753"/>
          </a:xfrm>
          <a:prstGeom prst="rect">
            <a:avLst/>
          </a:prstGeom>
          <a:noFill/>
          <a:ln w="28575">
            <a:solidFill>
              <a:srgbClr val="ED52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512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500"/>
                            </p:stCondLst>
                            <p:childTnLst>
                              <p:par>
                                <p:cTn id="9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5" grpId="1" animBg="1"/>
      <p:bldP spid="6" grpId="0" animBg="1"/>
      <p:bldP spid="7" grpId="0" animBg="1"/>
      <p:bldP spid="8" grpId="0" animBg="1"/>
      <p:bldP spid="9" grpId="0" animBg="1"/>
      <p:bldP spid="9" grpId="1" animBg="1"/>
      <p:bldP spid="10" grpId="0" animBg="1"/>
      <p:bldP spid="10" grpId="1" animBg="1"/>
      <p:bldP spid="11" grpId="0" animBg="1"/>
      <p:bldP spid="12" grpId="0" animBg="1"/>
      <p:bldP spid="13" grpId="0"/>
      <p:bldP spid="14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</a:t>
            </a:r>
            <a:r>
              <a:rPr lang="en-US" dirty="0" smtClean="0"/>
              <a:t>Algorithms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Shell Sort, Radix Sort, Bucket Sort, Counting Sort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455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Sort -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the following elements in ascending order using shell sort.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75805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p:sp>
        <p:nvSpPr>
          <p:cNvPr id="5" name="Rectangle 4"/>
          <p:cNvSpPr/>
          <p:nvPr/>
        </p:nvSpPr>
        <p:spPr>
          <a:xfrm>
            <a:off x="26582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6" name="Rectangle 5"/>
          <p:cNvSpPr/>
          <p:nvPr/>
        </p:nvSpPr>
        <p:spPr>
          <a:xfrm>
            <a:off x="33440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7" name="Rectangle 6"/>
          <p:cNvSpPr/>
          <p:nvPr/>
        </p:nvSpPr>
        <p:spPr>
          <a:xfrm>
            <a:off x="40298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8" name="Rectangle 7"/>
          <p:cNvSpPr/>
          <p:nvPr/>
        </p:nvSpPr>
        <p:spPr>
          <a:xfrm>
            <a:off x="47156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9" name="Rectangle 8"/>
          <p:cNvSpPr/>
          <p:nvPr/>
        </p:nvSpPr>
        <p:spPr>
          <a:xfrm>
            <a:off x="54014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872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7730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4588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052005" y="3801108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734492" y="3801108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420292" y="3801108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106092" y="3801108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791892" y="3801108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477692" y="3801108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63492" y="3801108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849292" y="3801108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535092" y="3801108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2" name="Table 21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052005" y="3478349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2" name="Table 2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64337948"/>
                  </p:ext>
                </p:extLst>
              </p:nvPr>
            </p:nvGraphicFramePr>
            <p:xfrm>
              <a:off x="2052005" y="3478349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23" name="Elbow Connector 22"/>
          <p:cNvCxnSpPr/>
          <p:nvPr/>
        </p:nvCxnSpPr>
        <p:spPr>
          <a:xfrm rot="16200000" flipH="1">
            <a:off x="3796321" y="3043306"/>
            <a:ext cx="12700" cy="2739887"/>
          </a:xfrm>
          <a:prstGeom prst="bentConnector3">
            <a:avLst>
              <a:gd name="adj1" fmla="val 1907465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rot="16200000" flipH="1">
            <a:off x="6539798" y="3043306"/>
            <a:ext cx="12700" cy="2739887"/>
          </a:xfrm>
          <a:prstGeom prst="bentConnector3">
            <a:avLst>
              <a:gd name="adj1" fmla="val 1907465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2052005" y="5304430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734492" y="5304430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420292" y="5304430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106092" y="5304430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791892" y="5304430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477692" y="5304430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163492" y="5304430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849292" y="5304430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535092" y="5304430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4" name="Table 33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052005" y="498928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4" name="Table 3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86384594"/>
                  </p:ext>
                </p:extLst>
              </p:nvPr>
            </p:nvGraphicFramePr>
            <p:xfrm>
              <a:off x="2052005" y="498928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35" name="Elbow Connector 34"/>
          <p:cNvCxnSpPr/>
          <p:nvPr/>
        </p:nvCxnSpPr>
        <p:spPr>
          <a:xfrm rot="16200000" flipH="1">
            <a:off x="4444299" y="4537737"/>
            <a:ext cx="12700" cy="2739887"/>
          </a:xfrm>
          <a:prstGeom prst="bentConnector3">
            <a:avLst>
              <a:gd name="adj1" fmla="val 1907465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09600" y="2433935"/>
            <a:ext cx="10990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/>
              <a:t>Step 1: Divide input array into segments, where Initial </a:t>
            </a:r>
            <a:r>
              <a:rPr lang="en-US" sz="2400" b="1" dirty="0"/>
              <a:t>Segmenting Gap = </a:t>
            </a:r>
            <a:r>
              <a:rPr lang="en-US" sz="2400" b="1" dirty="0" smtClean="0"/>
              <a:t>4 (n/2)</a:t>
            </a:r>
            <a:endParaRPr lang="en-US" sz="2400" b="1" dirty="0"/>
          </a:p>
        </p:txBody>
      </p:sp>
      <p:sp>
        <p:nvSpPr>
          <p:cNvPr id="39" name="Rectangle 38"/>
          <p:cNvSpPr/>
          <p:nvPr/>
        </p:nvSpPr>
        <p:spPr>
          <a:xfrm>
            <a:off x="8858924" y="4224048"/>
            <a:ext cx="23359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200" dirty="0">
                <a:solidFill>
                  <a:srgbClr val="0070C0"/>
                </a:solidFill>
              </a:rPr>
              <a:t>Each segment is </a:t>
            </a:r>
            <a:r>
              <a:rPr lang="en-US" sz="2200" b="1" dirty="0">
                <a:solidFill>
                  <a:srgbClr val="0070C0"/>
                </a:solidFill>
              </a:rPr>
              <a:t>sorted within itself </a:t>
            </a:r>
            <a:r>
              <a:rPr lang="en-US" sz="2200" dirty="0">
                <a:solidFill>
                  <a:srgbClr val="0070C0"/>
                </a:solidFill>
              </a:rPr>
              <a:t>using insertion </a:t>
            </a:r>
            <a:r>
              <a:rPr lang="en-US" sz="2200" dirty="0" smtClean="0">
                <a:solidFill>
                  <a:srgbClr val="0070C0"/>
                </a:solidFill>
              </a:rPr>
              <a:t>sort</a:t>
            </a: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8472196" y="974558"/>
            <a:ext cx="36563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rgbClr val="0070C0"/>
                </a:solidFill>
              </a:rPr>
              <a:t>This algorithm avoids large shifts as in case of insertion sort, if the smaller value is to the far right and has to be moved to the far left.</a:t>
            </a:r>
            <a:endParaRPr lang="en-IN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57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B9D98F"/>
                                      </p:to>
                                    </p:animClr>
                                    <p:set>
                                      <p:cBhvr>
                                        <p:cTn id="9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B9D98F"/>
                                      </p:to>
                                    </p:animClr>
                                    <p:set>
                                      <p:cBhvr>
                                        <p:cTn id="9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B9D98F"/>
                                      </p:to>
                                    </p:animClr>
                                    <p:set>
                                      <p:cBhvr>
                                        <p:cTn id="10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3B4B2"/>
                                      </p:to>
                                    </p:animClr>
                                    <p:set>
                                      <p:cBhvr>
                                        <p:cTn id="14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5B9B7"/>
                                      </p:to>
                                    </p:animClr>
                                    <p:set>
                                      <p:cBhvr>
                                        <p:cTn id="14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7" grpId="0"/>
      <p:bldP spid="39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Sort -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the following elements in ascending order using shell sort.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75805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p:sp>
        <p:nvSpPr>
          <p:cNvPr id="5" name="Rectangle 4"/>
          <p:cNvSpPr/>
          <p:nvPr/>
        </p:nvSpPr>
        <p:spPr>
          <a:xfrm>
            <a:off x="26582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6" name="Rectangle 5"/>
          <p:cNvSpPr/>
          <p:nvPr/>
        </p:nvSpPr>
        <p:spPr>
          <a:xfrm>
            <a:off x="33440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7" name="Rectangle 6"/>
          <p:cNvSpPr/>
          <p:nvPr/>
        </p:nvSpPr>
        <p:spPr>
          <a:xfrm>
            <a:off x="40298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8" name="Rectangle 7"/>
          <p:cNvSpPr/>
          <p:nvPr/>
        </p:nvSpPr>
        <p:spPr>
          <a:xfrm>
            <a:off x="47156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9" name="Rectangle 8"/>
          <p:cNvSpPr/>
          <p:nvPr/>
        </p:nvSpPr>
        <p:spPr>
          <a:xfrm>
            <a:off x="54014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872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7730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458892" y="1524000"/>
            <a:ext cx="685800" cy="609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cxnSp>
        <p:nvCxnSpPr>
          <p:cNvPr id="36" name="Straight Connector 35"/>
          <p:cNvCxnSpPr/>
          <p:nvPr/>
        </p:nvCxnSpPr>
        <p:spPr>
          <a:xfrm>
            <a:off x="609600" y="2286000"/>
            <a:ext cx="10972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09600" y="2433935"/>
            <a:ext cx="10990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/>
              <a:t>Step 1: Divide input array into segments, where Initial </a:t>
            </a:r>
            <a:r>
              <a:rPr lang="en-US" sz="2400" b="1" dirty="0"/>
              <a:t>Segmenting Gap = </a:t>
            </a:r>
            <a:r>
              <a:rPr lang="en-US" sz="2400" b="1" dirty="0" smtClean="0"/>
              <a:t>4 (n/2)</a:t>
            </a:r>
            <a:endParaRPr lang="en-US" sz="2400" b="1" dirty="0"/>
          </a:p>
        </p:txBody>
      </p:sp>
      <p:sp>
        <p:nvSpPr>
          <p:cNvPr id="38" name="Rectangle 37"/>
          <p:cNvSpPr/>
          <p:nvPr/>
        </p:nvSpPr>
        <p:spPr>
          <a:xfrm>
            <a:off x="1947507" y="3193695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629994" y="3193695"/>
            <a:ext cx="685800" cy="609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315794" y="3193695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01594" y="3193695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4687394" y="3193695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373194" y="3193695"/>
            <a:ext cx="685800" cy="609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058994" y="3193695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744794" y="3193695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46" name="Rectangle 45"/>
          <p:cNvSpPr/>
          <p:nvPr/>
        </p:nvSpPr>
        <p:spPr>
          <a:xfrm>
            <a:off x="7430594" y="3193695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A71160"/>
                </a:solidFill>
              </a:rPr>
              <a:t>80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7" name="Table 4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1947507" y="287093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7" name="Table 4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97689996"/>
                  </p:ext>
                </p:extLst>
              </p:nvPr>
            </p:nvGraphicFramePr>
            <p:xfrm>
              <a:off x="1947507" y="287093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48" name="Elbow Connector 47"/>
          <p:cNvCxnSpPr/>
          <p:nvPr/>
        </p:nvCxnSpPr>
        <p:spPr>
          <a:xfrm rot="16200000" flipH="1">
            <a:off x="5063700" y="2448594"/>
            <a:ext cx="12700" cy="2739887"/>
          </a:xfrm>
          <a:prstGeom prst="bentConnector3">
            <a:avLst>
              <a:gd name="adj1" fmla="val 1907465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1947507" y="4485245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50" name="Rectangle 49"/>
          <p:cNvSpPr/>
          <p:nvPr/>
        </p:nvSpPr>
        <p:spPr>
          <a:xfrm>
            <a:off x="2629994" y="4485245"/>
            <a:ext cx="685800" cy="609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51" name="Rectangle 50"/>
          <p:cNvSpPr/>
          <p:nvPr/>
        </p:nvSpPr>
        <p:spPr>
          <a:xfrm>
            <a:off x="3315794" y="4485245"/>
            <a:ext cx="685800" cy="609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001594" y="4485245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53" name="Rectangle 52"/>
          <p:cNvSpPr/>
          <p:nvPr/>
        </p:nvSpPr>
        <p:spPr>
          <a:xfrm>
            <a:off x="4687394" y="4485245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54" name="Rectangle 53"/>
          <p:cNvSpPr/>
          <p:nvPr/>
        </p:nvSpPr>
        <p:spPr>
          <a:xfrm>
            <a:off x="5373194" y="4485245"/>
            <a:ext cx="685800" cy="609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058994" y="4485245"/>
            <a:ext cx="685800" cy="609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56" name="Rectangle 55"/>
          <p:cNvSpPr/>
          <p:nvPr/>
        </p:nvSpPr>
        <p:spPr>
          <a:xfrm>
            <a:off x="6744794" y="4485245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7430594" y="4485245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8" name="Table 57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1947507" y="4167340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8" name="Table 5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81457322"/>
                  </p:ext>
                </p:extLst>
              </p:nvPr>
            </p:nvGraphicFramePr>
            <p:xfrm>
              <a:off x="1947507" y="4167340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59" name="Elbow Connector 58"/>
          <p:cNvCxnSpPr/>
          <p:nvPr/>
        </p:nvCxnSpPr>
        <p:spPr>
          <a:xfrm rot="16200000" flipH="1">
            <a:off x="5708088" y="3748122"/>
            <a:ext cx="12700" cy="2739887"/>
          </a:xfrm>
          <a:prstGeom prst="bentConnector3">
            <a:avLst>
              <a:gd name="adj1" fmla="val 1907465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945230" y="5855178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10</a:t>
            </a:r>
          </a:p>
        </p:txBody>
      </p:sp>
      <p:sp>
        <p:nvSpPr>
          <p:cNvPr id="61" name="Rectangle 60"/>
          <p:cNvSpPr/>
          <p:nvPr/>
        </p:nvSpPr>
        <p:spPr>
          <a:xfrm>
            <a:off x="2627717" y="5855178"/>
            <a:ext cx="685800" cy="609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30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3313517" y="5855178"/>
            <a:ext cx="685800" cy="609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60</a:t>
            </a:r>
          </a:p>
        </p:txBody>
      </p:sp>
      <p:sp>
        <p:nvSpPr>
          <p:cNvPr id="63" name="Rectangle 62"/>
          <p:cNvSpPr/>
          <p:nvPr/>
        </p:nvSpPr>
        <p:spPr>
          <a:xfrm>
            <a:off x="3999317" y="5855178"/>
            <a:ext cx="685800" cy="6096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12</a:t>
            </a:r>
          </a:p>
        </p:txBody>
      </p:sp>
      <p:sp>
        <p:nvSpPr>
          <p:cNvPr id="64" name="Rectangle 63"/>
          <p:cNvSpPr/>
          <p:nvPr/>
        </p:nvSpPr>
        <p:spPr>
          <a:xfrm>
            <a:off x="4685117" y="5855178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42</a:t>
            </a:r>
          </a:p>
        </p:txBody>
      </p:sp>
      <p:sp>
        <p:nvSpPr>
          <p:cNvPr id="65" name="Rectangle 64"/>
          <p:cNvSpPr/>
          <p:nvPr/>
        </p:nvSpPr>
        <p:spPr>
          <a:xfrm>
            <a:off x="5370917" y="5855178"/>
            <a:ext cx="685800" cy="609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93</a:t>
            </a:r>
          </a:p>
        </p:txBody>
      </p:sp>
      <p:sp>
        <p:nvSpPr>
          <p:cNvPr id="66" name="Rectangle 65"/>
          <p:cNvSpPr/>
          <p:nvPr/>
        </p:nvSpPr>
        <p:spPr>
          <a:xfrm>
            <a:off x="6056717" y="5855178"/>
            <a:ext cx="685800" cy="609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68</a:t>
            </a:r>
          </a:p>
        </p:txBody>
      </p:sp>
      <p:sp>
        <p:nvSpPr>
          <p:cNvPr id="67" name="Rectangle 66"/>
          <p:cNvSpPr/>
          <p:nvPr/>
        </p:nvSpPr>
        <p:spPr>
          <a:xfrm>
            <a:off x="6742517" y="5855178"/>
            <a:ext cx="685800" cy="6096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85</a:t>
            </a:r>
          </a:p>
        </p:txBody>
      </p:sp>
      <p:sp>
        <p:nvSpPr>
          <p:cNvPr id="68" name="Rectangle 67"/>
          <p:cNvSpPr/>
          <p:nvPr/>
        </p:nvSpPr>
        <p:spPr>
          <a:xfrm>
            <a:off x="7428317" y="5855178"/>
            <a:ext cx="6858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A71160"/>
                </a:solidFill>
              </a:rPr>
              <a:t>80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9" name="Table 6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1945230" y="553357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xmlns="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xmlns="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xmlns="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i="1" dirty="0" smtClean="0">
                                    <a:solidFill>
                                      <a:srgbClr val="0066FF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US" sz="1600" dirty="0">
                            <a:solidFill>
                              <a:srgbClr val="0066FF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219922417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9" name="Table 6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95228615"/>
                  </p:ext>
                </p:extLst>
              </p:nvPr>
            </p:nvGraphicFramePr>
            <p:xfrm>
              <a:off x="1945230" y="5533576"/>
              <a:ext cx="6168885" cy="370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82487">
                      <a:extLst>
                        <a:ext uri="{9D8B030D-6E8A-4147-A177-3AD203B41FA5}">
                          <a16:colId xmlns:a16="http://schemas.microsoft.com/office/drawing/2014/main" val="21720494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777662976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3864283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3571237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5312169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491540489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1476518152"/>
                        </a:ext>
                      </a:extLst>
                    </a:gridCol>
                    <a:gridCol w="695601">
                      <a:extLst>
                        <a:ext uri="{9D8B030D-6E8A-4147-A177-3AD203B41FA5}">
                          <a16:colId xmlns:a16="http://schemas.microsoft.com/office/drawing/2014/main" val="3698640460"/>
                        </a:ext>
                      </a:extLst>
                    </a:gridCol>
                    <a:gridCol w="675997">
                      <a:extLst>
                        <a:ext uri="{9D8B030D-6E8A-4147-A177-3AD203B41FA5}">
                          <a16:colId xmlns:a16="http://schemas.microsoft.com/office/drawing/2014/main" val="29366114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r="-804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99115" r="-697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893" r="-6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8230" r="-4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98230" r="-398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02679" r="-3017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597345" r="-199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691228" r="-973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8126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922417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0" name="Rectangle 69"/>
          <p:cNvSpPr/>
          <p:nvPr/>
        </p:nvSpPr>
        <p:spPr>
          <a:xfrm>
            <a:off x="8858924" y="4224048"/>
            <a:ext cx="23359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200" dirty="0">
                <a:solidFill>
                  <a:srgbClr val="0070C0"/>
                </a:solidFill>
              </a:rPr>
              <a:t>Each segment is </a:t>
            </a:r>
            <a:r>
              <a:rPr lang="en-US" sz="2200" b="1" dirty="0">
                <a:solidFill>
                  <a:srgbClr val="0070C0"/>
                </a:solidFill>
              </a:rPr>
              <a:t>sorted within itself </a:t>
            </a:r>
            <a:r>
              <a:rPr lang="en-US" sz="2200" dirty="0">
                <a:solidFill>
                  <a:srgbClr val="0070C0"/>
                </a:solidFill>
              </a:rPr>
              <a:t>using insertion </a:t>
            </a:r>
            <a:r>
              <a:rPr lang="en-US" sz="2200" dirty="0" smtClean="0">
                <a:solidFill>
                  <a:srgbClr val="0070C0"/>
                </a:solidFill>
              </a:rPr>
              <a:t>sort</a:t>
            </a:r>
            <a:endParaRPr lang="en-US" sz="2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781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4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E3F5"/>
                                      </p:to>
                                    </p:animClr>
                                    <p:set>
                                      <p:cBhvr>
                                        <p:cTn id="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D7A3"/>
                                      </p:to>
                                    </p:animClr>
                                    <p:set>
                                      <p:cBhvr>
                                        <p:cTn id="9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D7A3"/>
                                      </p:to>
                                    </p:animClr>
                                    <p:set>
                                      <p:cBhvr>
                                        <p:cTn id="9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Jay">
      <a:dk1>
        <a:srgbClr val="212121"/>
      </a:dk1>
      <a:lt1>
        <a:sysClr val="window" lastClr="FFFFFF"/>
      </a:lt1>
      <a:dk2>
        <a:srgbClr val="1D6FA9"/>
      </a:dk2>
      <a:lt2>
        <a:srgbClr val="FFFFFF"/>
      </a:lt2>
      <a:accent1>
        <a:srgbClr val="909090"/>
      </a:accent1>
      <a:accent2>
        <a:srgbClr val="00BBD3"/>
      </a:accent2>
      <a:accent3>
        <a:srgbClr val="8BC145"/>
      </a:accent3>
      <a:accent4>
        <a:srgbClr val="1D9A78"/>
      </a:accent4>
      <a:accent5>
        <a:srgbClr val="F19D19"/>
      </a:accent5>
      <a:accent6>
        <a:srgbClr val="B84742"/>
      </a:accent6>
      <a:hlink>
        <a:srgbClr val="70AD47"/>
      </a:hlink>
      <a:folHlink>
        <a:srgbClr val="ED7D31"/>
      </a:folHlink>
    </a:clrScheme>
    <a:fontScheme name="Custom 1">
      <a:majorFont>
        <a:latin typeface="Roboto Condensed"/>
        <a:ea typeface=""/>
        <a:cs typeface=""/>
      </a:majorFont>
      <a:minorFont>
        <a:latin typeface="Roboto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3776</TotalTime>
  <Words>9770</Words>
  <Application>Microsoft Office PowerPoint</Application>
  <PresentationFormat>Widescreen</PresentationFormat>
  <Paragraphs>3397</Paragraphs>
  <Slides>124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124</vt:i4>
      </vt:variant>
    </vt:vector>
  </HeadingPairs>
  <TitlesOfParts>
    <vt:vector size="141" baseType="lpstr">
      <vt:lpstr>MS Gothic</vt:lpstr>
      <vt:lpstr>Cambria Math</vt:lpstr>
      <vt:lpstr>Wingdings 2</vt:lpstr>
      <vt:lpstr>Roboto Condensed</vt:lpstr>
      <vt:lpstr>宋体</vt:lpstr>
      <vt:lpstr>Calibri</vt:lpstr>
      <vt:lpstr>Symbol</vt:lpstr>
      <vt:lpstr>Segoe UI Black</vt:lpstr>
      <vt:lpstr>Roboto Condensed Light</vt:lpstr>
      <vt:lpstr>Wingdings 3</vt:lpstr>
      <vt:lpstr>Times New Roman</vt:lpstr>
      <vt:lpstr>Consolas</vt:lpstr>
      <vt:lpstr>Cambria</vt:lpstr>
      <vt:lpstr>Arial</vt:lpstr>
      <vt:lpstr>굴림</vt:lpstr>
      <vt:lpstr>Wingdings</vt:lpstr>
      <vt:lpstr>Office Theme</vt:lpstr>
      <vt:lpstr>Unit-2: Analysis of Algorithm</vt:lpstr>
      <vt:lpstr>PowerPoint Presentation</vt:lpstr>
      <vt:lpstr>Analysis of Algorithm</vt:lpstr>
      <vt:lpstr>Introduction </vt:lpstr>
      <vt:lpstr>Efficiency of Algorithm</vt:lpstr>
      <vt:lpstr>How Analysis is Done?</vt:lpstr>
      <vt:lpstr>Time Complexity</vt:lpstr>
      <vt:lpstr>Problem &amp; Instance</vt:lpstr>
      <vt:lpstr>Linear Search</vt:lpstr>
      <vt:lpstr>Linear Search – Example </vt:lpstr>
      <vt:lpstr>Linear Search - Algorithm</vt:lpstr>
      <vt:lpstr>Linear Search - Analysis</vt:lpstr>
      <vt:lpstr>Linear Search - Analysis</vt:lpstr>
      <vt:lpstr>Analysis of Algorithm</vt:lpstr>
      <vt:lpstr>PowerPoint Presentation</vt:lpstr>
      <vt:lpstr>Number Sorting - Example</vt:lpstr>
      <vt:lpstr>Number Sorting - Example</vt:lpstr>
      <vt:lpstr>Best, Average, &amp; Worst Case</vt:lpstr>
      <vt:lpstr>Asymptotic Notations</vt:lpstr>
      <vt:lpstr>Introduction </vt:lpstr>
      <vt:lpstr>Asymptotic Notations</vt:lpstr>
      <vt:lpstr>O-Notation (Big O notation) (Upper Bound)</vt:lpstr>
      <vt:lpstr>PowerPoint Presentation</vt:lpstr>
      <vt:lpstr>Ω-Notation (Omega notation) (Lower Bound)</vt:lpstr>
      <vt:lpstr>Ω-Notation (Omega notation) (Lower Bound)</vt:lpstr>
      <vt:lpstr>PowerPoint Presentation</vt:lpstr>
      <vt:lpstr>θ-Notation (Theta notation) (Same order) </vt:lpstr>
      <vt:lpstr>PowerPoint Presentation</vt:lpstr>
      <vt:lpstr>Asymptotic Notations</vt:lpstr>
      <vt:lpstr>Asymptotic Notations – Examples </vt:lpstr>
      <vt:lpstr>Asymptotic Notations – Examples </vt:lpstr>
      <vt:lpstr>PowerPoint Presentation</vt:lpstr>
      <vt:lpstr>Common Orders of Magnitude</vt:lpstr>
      <vt:lpstr>Growth of Function</vt:lpstr>
      <vt:lpstr>Asymptotic Notations in Equations</vt:lpstr>
      <vt:lpstr>Asymptotic Notations</vt:lpstr>
      <vt:lpstr>Expressing Function in terms of 𝑂, "Ω", θ notation   </vt:lpstr>
      <vt:lpstr>Expressing Function in terms of 𝑂, "Ω", θ notation   </vt:lpstr>
      <vt:lpstr>Exercises </vt:lpstr>
      <vt:lpstr>Analyzing Control Statements</vt:lpstr>
      <vt:lpstr>For Loop</vt:lpstr>
      <vt:lpstr>Running Time of Algorithm</vt:lpstr>
      <vt:lpstr>Analyzing Control Statements</vt:lpstr>
      <vt:lpstr>Analyzing Control Statements</vt:lpstr>
      <vt:lpstr>Sorting Algorithms</vt:lpstr>
      <vt:lpstr>Introduction </vt:lpstr>
      <vt:lpstr>Bubble Sort – Example </vt:lpstr>
      <vt:lpstr>Bubble Sort – Example </vt:lpstr>
      <vt:lpstr>Bubble Sort - Algorithm</vt:lpstr>
      <vt:lpstr>Bubble Sort </vt:lpstr>
      <vt:lpstr>Bubble Sort Algorithm – Best Case Analysis</vt:lpstr>
      <vt:lpstr>Analysis of Bubble Sort</vt:lpstr>
      <vt:lpstr>Analysis of Bubble Sort</vt:lpstr>
      <vt:lpstr>Selection Sort – Example 1 </vt:lpstr>
      <vt:lpstr>Selection Sort – Example 1 </vt:lpstr>
      <vt:lpstr>Selection Sort – Example 1 </vt:lpstr>
      <vt:lpstr>Selection Sort – Example 1 </vt:lpstr>
      <vt:lpstr>Selection Sort</vt:lpstr>
      <vt:lpstr>Selection Sort - Algorithm</vt:lpstr>
      <vt:lpstr>Selection Sort – Example 2</vt:lpstr>
      <vt:lpstr>Selection Sort – Example 2</vt:lpstr>
      <vt:lpstr>Selection Sort Analysis</vt:lpstr>
      <vt:lpstr>Insertion Sort – Example </vt:lpstr>
      <vt:lpstr>Insertion Sort – Example </vt:lpstr>
      <vt:lpstr>Insertion Sort – Example </vt:lpstr>
      <vt:lpstr>Insertion Sort – Example </vt:lpstr>
      <vt:lpstr>Insertion Sort - Algorithm</vt:lpstr>
      <vt:lpstr>Insertion Sort Algorithm – Best Case Analysis</vt:lpstr>
      <vt:lpstr>Heap &amp; Heap Sort Algorithm</vt:lpstr>
      <vt:lpstr>Introduction </vt:lpstr>
      <vt:lpstr>Array Representation of Heap</vt:lpstr>
      <vt:lpstr>Array Representation of Heap</vt:lpstr>
      <vt:lpstr>Types of Heap</vt:lpstr>
      <vt:lpstr>Introduction to Heap Sort</vt:lpstr>
      <vt:lpstr>Heap Sort – Example 1</vt:lpstr>
      <vt:lpstr>Heap Sort – Example 1</vt:lpstr>
      <vt:lpstr>Heap Sort – Example 1</vt:lpstr>
      <vt:lpstr>Heap Sort – Example 1</vt:lpstr>
      <vt:lpstr>Heap Sort – Example 1</vt:lpstr>
      <vt:lpstr>Heap Sort – Example 1</vt:lpstr>
      <vt:lpstr>Heap Sort – Example 1</vt:lpstr>
      <vt:lpstr>Heap Sort – Example 1</vt:lpstr>
      <vt:lpstr>Heap Sort – Example 1</vt:lpstr>
      <vt:lpstr>Heap Sort – Example 2</vt:lpstr>
      <vt:lpstr>Heap Sort – Example 2</vt:lpstr>
      <vt:lpstr>Heap Sort – Example 2</vt:lpstr>
      <vt:lpstr>Heap Sort – Example 2</vt:lpstr>
      <vt:lpstr>Heap Sort – Example 2</vt:lpstr>
      <vt:lpstr>Exercises </vt:lpstr>
      <vt:lpstr>Binary Tree Analysis</vt:lpstr>
      <vt:lpstr>Heap Sort – Algorithm </vt:lpstr>
      <vt:lpstr>Heap Sort – Algorithm </vt:lpstr>
      <vt:lpstr>Heap Sort – Algorithm </vt:lpstr>
      <vt:lpstr>Heap Sort – Algorithm </vt:lpstr>
      <vt:lpstr>Heap Sort – Algorithm </vt:lpstr>
      <vt:lpstr>Heap Sort Algorithm – Analysis </vt:lpstr>
      <vt:lpstr>Sorting Algorithms</vt:lpstr>
      <vt:lpstr>Shell Sort - Example</vt:lpstr>
      <vt:lpstr>Shell Sort - Example</vt:lpstr>
      <vt:lpstr>Shell Sort - Example</vt:lpstr>
      <vt:lpstr>Shell Sort - Example</vt:lpstr>
      <vt:lpstr>Shell Sort - Procedure</vt:lpstr>
      <vt:lpstr>Radix Sort</vt:lpstr>
      <vt:lpstr>Radix Sort - Example</vt:lpstr>
      <vt:lpstr>Bucket Sort – Introduction </vt:lpstr>
      <vt:lpstr>Bucket Sort – Example </vt:lpstr>
      <vt:lpstr>Bucket Sort - Algorithm</vt:lpstr>
      <vt:lpstr>Counting Sort – Example </vt:lpstr>
      <vt:lpstr>Counting Sort – Example </vt:lpstr>
      <vt:lpstr>Counting Sort – Example </vt:lpstr>
      <vt:lpstr>Counting Sort - Procedure</vt:lpstr>
      <vt:lpstr>Counting Sort - Algorithm</vt:lpstr>
      <vt:lpstr>Amortized Analysis</vt:lpstr>
      <vt:lpstr>Introduction </vt:lpstr>
      <vt:lpstr>Amortized Analysis Techniques </vt:lpstr>
      <vt:lpstr>PowerPoint Presentation</vt:lpstr>
      <vt:lpstr>PowerPoint Presentation</vt:lpstr>
      <vt:lpstr>Aggregate Method</vt:lpstr>
      <vt:lpstr>Aggregate Method</vt:lpstr>
      <vt:lpstr>Accounting Method</vt:lpstr>
      <vt:lpstr>PowerPoint Presentation</vt:lpstr>
      <vt:lpstr>Potential Method</vt:lpstr>
      <vt:lpstr>Potential Method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umesh patel</cp:lastModifiedBy>
  <cp:revision>492</cp:revision>
  <dcterms:created xsi:type="dcterms:W3CDTF">2020-05-01T05:09:15Z</dcterms:created>
  <dcterms:modified xsi:type="dcterms:W3CDTF">2021-08-14T09:26:25Z</dcterms:modified>
</cp:coreProperties>
</file>

<file path=docProps/thumbnail.jpeg>
</file>